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7" r:id="rId32"/>
    <p:sldId id="286"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1pPr>
    <a:lvl2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a:tcStyle>
        <a:tcBdr/>
        <a:fill>
          <a:solidFill>
            <a:srgbClr val="E6EA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a:tcStyle>
        <a:tcBdr/>
        <a:fill>
          <a:solidFill>
            <a:srgbClr val="F8F4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a:tcStyle>
        <a:tcBdr/>
        <a:fill>
          <a:solidFill>
            <a:srgbClr val="EBE8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47994"/>
  </p:normalViewPr>
  <p:slideViewPr>
    <p:cSldViewPr snapToGrid="0" snapToObjects="1" showGuides="1">
      <p:cViewPr varScale="1">
        <p:scale>
          <a:sx n="21" d="100"/>
          <a:sy n="21" d="100"/>
        </p:scale>
        <p:origin x="2227" y="53"/>
      </p:cViewPr>
      <p:guideLst>
        <p:guide orient="horz" pos="4320"/>
        <p:guide pos="7680"/>
      </p:guideLst>
    </p:cSldViewPr>
  </p:slideViewPr>
  <p:notesTextViewPr>
    <p:cViewPr>
      <p:scale>
        <a:sx n="95" d="100"/>
        <a:sy n="9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33555057"/>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who.int/news-room/fact-sheets/detail/obesity-and-overweight"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zen.yandex.ru/media/russiaherb/vitamin-e-odin-iz-kliuchevyh-vitaminov-dlia-cheloveka-5cb084665ee6e400b4ba9912"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xfrm>
            <a:off x="381000" y="685800"/>
            <a:ext cx="6096000" cy="3429000"/>
          </a:xfrm>
          <a:prstGeom prst="rect">
            <a:avLst/>
          </a:prstGeom>
        </p:spPr>
        <p:txBody>
          <a:bodyPr/>
          <a:lstStyle/>
          <a:p>
            <a:endParaRPr/>
          </a:p>
        </p:txBody>
      </p:sp>
      <p:sp>
        <p:nvSpPr>
          <p:cNvPr id="134" name="Shape 134"/>
          <p:cNvSpPr>
            <a:spLocks noGrp="1"/>
          </p:cNvSpPr>
          <p:nvPr>
            <p:ph type="body" sz="quarter" idx="1"/>
          </p:nvPr>
        </p:nvSpPr>
        <p:spPr>
          <a:prstGeom prst="rect">
            <a:avLst/>
          </a:prstGeom>
        </p:spPr>
        <p:txBody>
          <a:bodyPr/>
          <a:lstStyle/>
          <a:p>
            <a:pPr>
              <a:defRPr sz="1400"/>
            </a:pPr>
            <a:r>
              <a:rPr lang="es-ES" b="1" dirty="0"/>
              <a:t>El sobrepeso y la obesidad son la acumulación excesiva de grasa, que puede empeorar la salud. Para clasificar el exceso de peso, use el índice de masa corporal (MC).</a:t>
            </a:r>
          </a:p>
          <a:p>
            <a:pPr>
              <a:defRPr sz="1400"/>
            </a:pPr>
            <a:endParaRPr lang="es-ES" b="1" dirty="0"/>
          </a:p>
          <a:p>
            <a:pPr>
              <a:defRPr sz="1400"/>
            </a:pPr>
            <a:r>
              <a:rPr lang="es-ES" b="1" dirty="0"/>
              <a:t>MC = PESO / ALTURA2</a:t>
            </a:r>
          </a:p>
          <a:p>
            <a:pPr>
              <a:defRPr sz="1400"/>
            </a:pPr>
            <a:endParaRPr lang="es-ES" b="1" dirty="0"/>
          </a:p>
          <a:p>
            <a:pPr>
              <a:defRPr sz="1400"/>
            </a:pPr>
            <a:r>
              <a:rPr lang="es-ES" b="1" dirty="0"/>
              <a:t>Según la OMS, el diagnóstico de sobrepeso u obesidad en adultos se realiza en los siguientes casos:</a:t>
            </a:r>
          </a:p>
          <a:p>
            <a:pPr>
              <a:defRPr sz="1400"/>
            </a:pPr>
            <a:r>
              <a:rPr lang="es-ES" b="1" dirty="0"/>
              <a:t>MC mayor o igual a 25 - sobrepeso;</a:t>
            </a:r>
          </a:p>
          <a:p>
            <a:pPr>
              <a:defRPr sz="1400"/>
            </a:pPr>
            <a:r>
              <a:rPr lang="es-ES" b="1" dirty="0"/>
              <a:t>MC mayor o igual a 30 es obesidad.</a:t>
            </a:r>
          </a:p>
          <a:p>
            <a:pPr>
              <a:defRPr sz="1400"/>
            </a:pPr>
            <a:r>
              <a:rPr lang="es-ES" b="1" dirty="0"/>
              <a:t>En Rusia, se detectó sobrepeso en más del 50% de los hombres y el 60% de las mujeres, mientras que el 27% de los hombres y el 31% de las mujeres fueron diagnosticados con obesidad.</a:t>
            </a:r>
          </a:p>
          <a:p>
            <a:pPr>
              <a:defRPr sz="1400"/>
            </a:pPr>
            <a:r>
              <a:rPr lang="es-ES" b="1" dirty="0"/>
              <a:t>En la Unión Europea, más de 400 millones de personas tienen sobrepeso, de las cuales 150 millones son severamente obesas (según la OMS).</a:t>
            </a:r>
          </a:p>
          <a:p>
            <a:pPr>
              <a:defRPr sz="1400"/>
            </a:pPr>
            <a:r>
              <a:rPr lang="es-ES" b="1" dirty="0"/>
              <a:t>En los Estados Unidos, más de 2/3 de los adultos tienen sobrepeso u obesidad. El 45% del sobrepeso y el 67% de las personas obesas intentan perder peso.</a:t>
            </a:r>
          </a:p>
          <a:p>
            <a:pPr>
              <a:defRPr sz="1400"/>
            </a:pPr>
            <a:r>
              <a:rPr lang="es-ES" b="1" dirty="0"/>
              <a:t>La duración de vida en personas con obesidad se reduce en 5-20 años. </a:t>
            </a:r>
          </a:p>
          <a:p>
            <a:pPr>
              <a:defRPr sz="1400"/>
            </a:pPr>
            <a:endParaRPr dirty="0"/>
          </a:p>
          <a:p>
            <a:pPr>
              <a:defRPr sz="1400"/>
            </a:pPr>
            <a:r>
              <a:rPr lang="es-ES" u="sng" dirty="0">
                <a:solidFill>
                  <a:srgbClr val="0070C0"/>
                </a:solidFill>
                <a:uFill>
                  <a:solidFill>
                    <a:srgbClr val="0000FF"/>
                  </a:solidFill>
                </a:uFill>
                <a:hlinkClick r:id="rId3">
                  <a:extLst>
                    <a:ext uri="{A12FA001-AC4F-418D-AE19-62706E023703}">
                      <ahyp:hlinkClr xmlns="" xmlns:ahyp="http://schemas.microsoft.com/office/drawing/2018/hyperlinkcolor" val="tx"/>
                    </a:ext>
                  </a:extLst>
                </a:hlinkClick>
              </a:rPr>
              <a:t>Fuente</a:t>
            </a:r>
            <a:endParaRPr u="sng" dirty="0">
              <a:solidFill>
                <a:srgbClr val="0070C0"/>
              </a:solidFill>
              <a:uFill>
                <a:solidFill>
                  <a:srgbClr val="0000FF"/>
                </a:solidFill>
              </a:uFill>
              <a:hlinkClick r:id="rId3">
                <a:extLst>
                  <a:ext uri="{A12FA001-AC4F-418D-AE19-62706E023703}">
                    <ahyp:hlinkClr xmlns="" xmlns:ahyp="http://schemas.microsoft.com/office/drawing/2018/hyperlinkcolor" val="tx"/>
                  </a:ext>
                </a:extLst>
              </a:hlinkClick>
            </a:endParaRPr>
          </a:p>
        </p:txBody>
      </p:sp>
    </p:spTree>
    <p:extLst>
      <p:ext uri="{BB962C8B-B14F-4D97-AF65-F5344CB8AC3E}">
        <p14:creationId xmlns:p14="http://schemas.microsoft.com/office/powerpoint/2010/main" val="539431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noRot="1" noChangeAspect="1"/>
          </p:cNvSpPr>
          <p:nvPr>
            <p:ph type="sldImg"/>
          </p:nvPr>
        </p:nvSpPr>
        <p:spPr>
          <a:xfrm>
            <a:off x="381000" y="685800"/>
            <a:ext cx="6096000" cy="3429000"/>
          </a:xfrm>
          <a:prstGeom prst="rect">
            <a:avLst/>
          </a:prstGeom>
        </p:spPr>
        <p:txBody>
          <a:bodyPr/>
          <a:lstStyle/>
          <a:p>
            <a:endParaRPr/>
          </a:p>
        </p:txBody>
      </p:sp>
      <p:sp>
        <p:nvSpPr>
          <p:cNvPr id="283" name="Shape 283"/>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b="1" dirty="0"/>
              <a:t>LIPOSTICK FIT </a:t>
            </a:r>
            <a:r>
              <a:rPr lang="es-ES" sz="2200" dirty="0" smtClean="0">
                <a:effectLst/>
                <a:latin typeface="+mj-lt"/>
                <a:ea typeface="+mj-ea"/>
                <a:cs typeface="+mj-cs"/>
                <a:sym typeface="Helvetica Neue"/>
              </a:rPr>
              <a:t>- es un producto innovador para la reducción segura del volumen corporal. La </a:t>
            </a:r>
            <a:r>
              <a:rPr lang="es-ES" sz="2200" dirty="0">
                <a:effectLst/>
                <a:latin typeface="+mj-lt"/>
                <a:ea typeface="+mj-ea"/>
                <a:cs typeface="+mj-cs"/>
                <a:sym typeface="Helvetica Neue"/>
              </a:rPr>
              <a:t>composición no contiene diuréticos, laxantes y hormonas esteroides. </a:t>
            </a:r>
          </a:p>
          <a:p>
            <a:r>
              <a:rPr lang="es-ES" sz="2200" dirty="0">
                <a:effectLst/>
                <a:latin typeface="+mj-lt"/>
                <a:ea typeface="+mj-ea"/>
                <a:cs typeface="+mj-cs"/>
                <a:sym typeface="Helvetica Neue"/>
              </a:rPr>
              <a:t>Los componentes vegetales patentados en sinergia con la carnitina aceleran el metabolismo sin interferir con el sistema endocrino.                              </a:t>
            </a:r>
          </a:p>
          <a:p>
            <a:r>
              <a:rPr lang="es-ES" sz="2200" dirty="0" err="1">
                <a:effectLst/>
                <a:latin typeface="+mj-lt"/>
                <a:ea typeface="+mj-ea"/>
                <a:cs typeface="+mj-cs"/>
                <a:sym typeface="Helvetica Neue"/>
              </a:rPr>
              <a:t>Lipostick</a:t>
            </a:r>
            <a:r>
              <a:rPr lang="es-ES" sz="2200" dirty="0">
                <a:effectLst/>
                <a:latin typeface="+mj-lt"/>
                <a:ea typeface="+mj-ea"/>
                <a:cs typeface="+mj-cs"/>
                <a:sym typeface="Helvetica Neue"/>
              </a:rPr>
              <a:t> </a:t>
            </a:r>
            <a:r>
              <a:rPr lang="es-ES" sz="2200" dirty="0" err="1">
                <a:effectLst/>
                <a:latin typeface="+mj-lt"/>
                <a:ea typeface="+mj-ea"/>
                <a:cs typeface="+mj-cs"/>
                <a:sym typeface="Helvetica Neue"/>
              </a:rPr>
              <a:t>Fit</a:t>
            </a:r>
            <a:r>
              <a:rPr lang="es-ES" sz="2200" dirty="0">
                <a:effectLst/>
                <a:latin typeface="+mj-lt"/>
                <a:ea typeface="+mj-ea"/>
                <a:cs typeface="+mj-cs"/>
                <a:sym typeface="Helvetica Neue"/>
              </a:rPr>
              <a:t> fue creado usando tecnología </a:t>
            </a:r>
            <a:r>
              <a:rPr lang="es-ES" sz="2200" dirty="0" err="1">
                <a:effectLst/>
                <a:latin typeface="+mj-lt"/>
                <a:ea typeface="+mj-ea"/>
                <a:cs typeface="+mj-cs"/>
                <a:sym typeface="Helvetica Neue"/>
              </a:rPr>
              <a:t>liposomal</a:t>
            </a:r>
            <a:r>
              <a:rPr lang="es-ES" sz="2200" dirty="0">
                <a:effectLst/>
                <a:latin typeface="+mj-lt"/>
                <a:ea typeface="+mj-ea"/>
                <a:cs typeface="+mj-cs"/>
                <a:sym typeface="Helvetica Neue"/>
              </a:rPr>
              <a:t>, lo que lo hace altamente efectivo y biodisponible.</a:t>
            </a:r>
          </a:p>
          <a:p>
            <a:r>
              <a:rPr lang="es-ES" sz="2200" dirty="0">
                <a:effectLst/>
                <a:latin typeface="+mj-lt"/>
                <a:ea typeface="+mj-ea"/>
                <a:cs typeface="+mj-cs"/>
                <a:sym typeface="Helvetica Neue"/>
              </a:rPr>
              <a:t>Adecuado para aquellos que desean ajustar sus formas sin entrenamientos agotares y dietas estrictas.</a:t>
            </a:r>
          </a:p>
          <a:p>
            <a:endParaRPr lang="es-ES" sz="2200" dirty="0">
              <a:effectLst/>
              <a:latin typeface="+mj-lt"/>
              <a:ea typeface="+mj-ea"/>
              <a:cs typeface="+mj-cs"/>
              <a:sym typeface="Helvetica Neue"/>
            </a:endParaRPr>
          </a:p>
          <a:p>
            <a:r>
              <a:rPr lang="es-ES" sz="2200" dirty="0">
                <a:effectLst/>
                <a:latin typeface="+mj-lt"/>
                <a:ea typeface="+mj-ea"/>
                <a:cs typeface="+mj-cs"/>
                <a:sym typeface="Helvetica Neue"/>
              </a:rPr>
              <a:t>- promueve la "quema" activa de las células grasas;</a:t>
            </a:r>
          </a:p>
          <a:p>
            <a:r>
              <a:rPr lang="es-ES" sz="2200" dirty="0">
                <a:effectLst/>
                <a:latin typeface="+mj-lt"/>
                <a:ea typeface="+mj-ea"/>
                <a:cs typeface="+mj-cs"/>
                <a:sym typeface="Helvetica Neue"/>
              </a:rPr>
              <a:t>- evita la formación de depósitos grasos;</a:t>
            </a:r>
          </a:p>
          <a:p>
            <a:r>
              <a:rPr lang="es-ES" sz="2200" dirty="0">
                <a:effectLst/>
                <a:latin typeface="+mj-lt"/>
                <a:ea typeface="+mj-ea"/>
                <a:cs typeface="+mj-cs"/>
                <a:sym typeface="Helvetica Neue"/>
              </a:rPr>
              <a:t>- Ayuda a controlar el apetito, evitando comer en exceso;</a:t>
            </a:r>
          </a:p>
          <a:p>
            <a:r>
              <a:rPr lang="es-ES" sz="2200" dirty="0">
                <a:effectLst/>
                <a:latin typeface="+mj-lt"/>
                <a:ea typeface="+mj-ea"/>
                <a:cs typeface="+mj-cs"/>
                <a:sym typeface="Helvetica Neue"/>
              </a:rPr>
              <a:t>- compensa la falta de nutrientes necesarios para el metabolismo normal;</a:t>
            </a:r>
          </a:p>
          <a:p>
            <a:r>
              <a:rPr lang="es-ES" sz="2200" dirty="0">
                <a:effectLst/>
                <a:latin typeface="+mj-lt"/>
                <a:ea typeface="+mj-ea"/>
                <a:cs typeface="+mj-cs"/>
                <a:sym typeface="Helvetica Neue"/>
              </a:rPr>
              <a:t>- Mejora la calidad del sueño.</a:t>
            </a:r>
          </a:p>
        </p:txBody>
      </p:sp>
    </p:spTree>
    <p:extLst>
      <p:ext uri="{BB962C8B-B14F-4D97-AF65-F5344CB8AC3E}">
        <p14:creationId xmlns:p14="http://schemas.microsoft.com/office/powerpoint/2010/main" val="2136471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381000" y="685800"/>
            <a:ext cx="6096000" cy="3429000"/>
          </a:xfrm>
          <a:prstGeom prst="rect">
            <a:avLst/>
          </a:prstGeom>
        </p:spPr>
        <p:txBody>
          <a:bodyPr/>
          <a:lstStyle/>
          <a:p>
            <a:endParaRPr/>
          </a:p>
        </p:txBody>
      </p:sp>
      <p:sp>
        <p:nvSpPr>
          <p:cNvPr id="291" name="Shape 291"/>
          <p:cNvSpPr>
            <a:spLocks noGrp="1"/>
          </p:cNvSpPr>
          <p:nvPr>
            <p:ph type="body" sz="quarter" idx="1"/>
          </p:nvPr>
        </p:nvSpPr>
        <p:spPr>
          <a:prstGeom prst="rect">
            <a:avLst/>
          </a:prstGeom>
        </p:spPr>
        <p:txBody>
          <a:bodyPr/>
          <a:lstStyle/>
          <a:p>
            <a:r>
              <a:rPr lang="en-US" b="0" dirty="0" err="1"/>
              <a:t>Lipostick</a:t>
            </a:r>
            <a:r>
              <a:rPr lang="en-US" b="0" baseline="0" dirty="0"/>
              <a:t> Fit </a:t>
            </a:r>
            <a:r>
              <a:rPr lang="es-ES" sz="2200" dirty="0">
                <a:effectLst/>
                <a:latin typeface="+mj-lt"/>
                <a:ea typeface="+mj-ea"/>
                <a:cs typeface="+mj-cs"/>
                <a:sym typeface="Helvetica Neue"/>
              </a:rPr>
              <a:t>se está creando en una producción única de alta tecnología</a:t>
            </a:r>
          </a:p>
          <a:p>
            <a:pPr>
              <a:defRPr sz="1400"/>
            </a:pPr>
            <a:endParaRPr lang="ru-RU" b="1" baseline="0" dirty="0"/>
          </a:p>
          <a:p>
            <a:pPr>
              <a:defRPr sz="1400"/>
            </a:pPr>
            <a:endParaRPr lang="ru-RU" b="0" baseline="0" dirty="0"/>
          </a:p>
          <a:p>
            <a:r>
              <a:rPr lang="es-ES" sz="2200" b="1" dirty="0">
                <a:effectLst/>
                <a:latin typeface="+mj-lt"/>
                <a:ea typeface="+mj-ea"/>
                <a:cs typeface="+mj-cs"/>
                <a:sym typeface="Helvetica Neue"/>
              </a:rPr>
              <a:t> - Parque tecnológico de nueva generación.                                                                                                                                                                                                                     </a:t>
            </a:r>
            <a:r>
              <a:rPr lang="es-ES" sz="2200" dirty="0">
                <a:effectLst/>
                <a:latin typeface="+mj-lt"/>
                <a:ea typeface="+mj-ea"/>
                <a:cs typeface="+mj-cs"/>
                <a:sym typeface="Helvetica Neue"/>
              </a:rPr>
              <a:t>centro de investigación de 9 laboratorios integrados y producción de alta tecnología bajo un mismo techo.</a:t>
            </a:r>
          </a:p>
          <a:p>
            <a:pPr marL="0" indent="0">
              <a:buFontTx/>
              <a:buNone/>
            </a:pPr>
            <a:r>
              <a:rPr lang="es-ES" sz="2200" b="1" dirty="0">
                <a:effectLst/>
                <a:latin typeface="+mj-lt"/>
                <a:ea typeface="+mj-ea"/>
                <a:cs typeface="+mj-cs"/>
                <a:sym typeface="Helvetica Neue"/>
              </a:rPr>
              <a:t>-Desarrollos innovadores                                                                                                                                                         </a:t>
            </a:r>
          </a:p>
          <a:p>
            <a:pPr marL="0" indent="0">
              <a:buFontTx/>
              <a:buNone/>
            </a:pPr>
            <a:r>
              <a:rPr lang="es-ES" sz="2200" dirty="0">
                <a:effectLst/>
                <a:latin typeface="+mj-lt"/>
                <a:ea typeface="+mj-ea"/>
                <a:cs typeface="+mj-cs"/>
                <a:sym typeface="Helvetica Neue"/>
              </a:rPr>
              <a:t>en el campo de la creación de células madre vegetales y la introducción de una plataforma intelectual para el análisis genético de </a:t>
            </a:r>
            <a:r>
              <a:rPr lang="es-ES" sz="2200" dirty="0" err="1">
                <a:effectLst/>
                <a:latin typeface="+mj-lt"/>
                <a:ea typeface="+mj-ea"/>
                <a:cs typeface="+mj-cs"/>
                <a:sym typeface="Helvetica Neue"/>
              </a:rPr>
              <a:t>biodatos</a:t>
            </a:r>
            <a:endParaRPr lang="es-ES" sz="2200" dirty="0">
              <a:effectLst/>
              <a:latin typeface="+mj-lt"/>
              <a:ea typeface="+mj-ea"/>
              <a:cs typeface="+mj-cs"/>
              <a:sym typeface="Helvetica Neue"/>
            </a:endParaRPr>
          </a:p>
          <a:p>
            <a:pPr marL="0" indent="0">
              <a:buFontTx/>
              <a:buNone/>
            </a:pPr>
            <a:r>
              <a:rPr lang="es-ES" sz="2200" b="1" dirty="0">
                <a:effectLst/>
                <a:latin typeface="+mj-lt"/>
                <a:ea typeface="+mj-ea"/>
                <a:cs typeface="+mj-cs"/>
                <a:sym typeface="Helvetica Neue"/>
              </a:rPr>
              <a:t>=Producción energéticamente eficiente y ecológica</a:t>
            </a:r>
          </a:p>
          <a:p>
            <a:pPr marL="0" indent="0">
              <a:buFontTx/>
              <a:buNone/>
            </a:pPr>
            <a:r>
              <a:rPr lang="es-ES" sz="2200" dirty="0">
                <a:effectLst/>
                <a:latin typeface="+mj-lt"/>
                <a:ea typeface="+mj-ea"/>
                <a:cs typeface="+mj-cs"/>
                <a:sym typeface="Helvetica Neue"/>
              </a:rPr>
              <a:t>Más del 70% de la energía consumida por la producción es energía solar renovable. TCI es parte de la iniciativa Re100, </a:t>
            </a:r>
          </a:p>
          <a:p>
            <a:pPr marL="0" indent="0">
              <a:buFontTx/>
              <a:buNone/>
            </a:pPr>
            <a:r>
              <a:rPr lang="es-ES" sz="2200" dirty="0">
                <a:effectLst/>
                <a:latin typeface="+mj-lt"/>
                <a:ea typeface="+mj-ea"/>
                <a:cs typeface="+mj-cs"/>
                <a:sym typeface="Helvetica Neue"/>
              </a:rPr>
              <a:t>cuyo objetivo es utilizar al 100% las fuentes de energía renovables. </a:t>
            </a:r>
          </a:p>
        </p:txBody>
      </p:sp>
    </p:spTree>
    <p:extLst>
      <p:ext uri="{BB962C8B-B14F-4D97-AF65-F5344CB8AC3E}">
        <p14:creationId xmlns:p14="http://schemas.microsoft.com/office/powerpoint/2010/main" val="1758309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xfrm>
            <a:off x="381000" y="685800"/>
            <a:ext cx="6096000" cy="3429000"/>
          </a:xfrm>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p>
            <a:r>
              <a:rPr lang="es-ES" sz="2200" dirty="0">
                <a:effectLst/>
                <a:latin typeface="+mj-lt"/>
                <a:ea typeface="+mj-ea"/>
                <a:cs typeface="+mj-cs"/>
                <a:sym typeface="Helvetica Neue"/>
              </a:rPr>
              <a:t>Una serie de fábricas de clase S que superan con creces los estándares de la industria.</a:t>
            </a:r>
          </a:p>
          <a:p>
            <a:endParaRPr lang="es-ES" sz="2200" dirty="0">
              <a:effectLst/>
              <a:latin typeface="+mj-lt"/>
              <a:ea typeface="+mj-ea"/>
              <a:cs typeface="+mj-cs"/>
              <a:sym typeface="Helvetica Neue"/>
            </a:endParaRPr>
          </a:p>
          <a:p>
            <a:r>
              <a:rPr lang="es-ES" sz="2200" dirty="0">
                <a:effectLst/>
                <a:latin typeface="+mj-lt"/>
                <a:ea typeface="+mj-ea"/>
                <a:cs typeface="+mj-cs"/>
                <a:sym typeface="Helvetica Neue"/>
              </a:rPr>
              <a:t>“Esto nos permite cumplir con la legislación de 43 países a los que exportamos. Nuestras fabricas altamente automatizadas son monitoreadas cuidadosamente las 24 horas del día. El proceso de producción está controlado por el sistema ERP más grande del mundo y está dirigido por un sistema de código de barras y las pruebas de preventa más rigurosas. La información de producción se transmite y sincroniza a través de “la nube”. El registro rastreado se guarda automáticamente para permitir que se establezca nuestro producto exclusivo, para aumentar la confianza del cliente y el valor del producto ".</a:t>
            </a:r>
          </a:p>
        </p:txBody>
      </p:sp>
    </p:spTree>
    <p:extLst>
      <p:ext uri="{BB962C8B-B14F-4D97-AF65-F5344CB8AC3E}">
        <p14:creationId xmlns:p14="http://schemas.microsoft.com/office/powerpoint/2010/main" val="382829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184707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pPr rtl="0"/>
            <a:r>
              <a:rPr lang="es-ES" sz="2200" dirty="0">
                <a:effectLst/>
                <a:latin typeface="+mj-lt"/>
                <a:ea typeface="+mj-ea"/>
                <a:cs typeface="+mj-cs"/>
                <a:sym typeface="Helvetica Neue"/>
              </a:rPr>
              <a:t>Cada gota de </a:t>
            </a:r>
            <a:r>
              <a:rPr lang="es-ES" sz="2200" dirty="0" err="1">
                <a:effectLst/>
                <a:latin typeface="+mj-lt"/>
                <a:ea typeface="+mj-ea"/>
                <a:cs typeface="+mj-cs"/>
                <a:sym typeface="Helvetica Neue"/>
              </a:rPr>
              <a:t>Lipostick</a:t>
            </a:r>
            <a:r>
              <a:rPr lang="es-ES" sz="2200" dirty="0">
                <a:effectLst/>
                <a:latin typeface="+mj-lt"/>
                <a:ea typeface="+mj-ea"/>
                <a:cs typeface="+mj-cs"/>
                <a:sym typeface="Helvetica Neue"/>
              </a:rPr>
              <a:t> </a:t>
            </a:r>
            <a:r>
              <a:rPr lang="es-ES" sz="2200" dirty="0" err="1">
                <a:effectLst/>
                <a:latin typeface="+mj-lt"/>
                <a:ea typeface="+mj-ea"/>
                <a:cs typeface="+mj-cs"/>
                <a:sym typeface="Helvetica Neue"/>
              </a:rPr>
              <a:t>Fit</a:t>
            </a:r>
            <a:r>
              <a:rPr lang="es-ES" sz="2200" dirty="0">
                <a:effectLst/>
                <a:latin typeface="+mj-lt"/>
                <a:ea typeface="+mj-ea"/>
                <a:cs typeface="+mj-cs"/>
                <a:sym typeface="Helvetica Neue"/>
              </a:rPr>
              <a:t> contiene aproximadamente 1 trillón de liposomas pequeños, lo que aumenta significativamente la biodisponibilidad y la eficacia del producto.</a:t>
            </a:r>
            <a:r>
              <a:rPr lang="ru-RU" dirty="0"/>
              <a:t/>
            </a:r>
            <a:br>
              <a:rPr lang="ru-RU" dirty="0"/>
            </a:br>
            <a:endParaRPr lang="ru-RU" dirty="0"/>
          </a:p>
        </p:txBody>
      </p:sp>
    </p:spTree>
    <p:extLst>
      <p:ext uri="{BB962C8B-B14F-4D97-AF65-F5344CB8AC3E}">
        <p14:creationId xmlns:p14="http://schemas.microsoft.com/office/powerpoint/2010/main" val="2117575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a:spLocks noGrp="1" noRot="1" noChangeAspect="1"/>
          </p:cNvSpPr>
          <p:nvPr>
            <p:ph type="sldImg"/>
          </p:nvPr>
        </p:nvSpPr>
        <p:spPr>
          <a:xfrm>
            <a:off x="381000" y="685800"/>
            <a:ext cx="6096000" cy="3429000"/>
          </a:xfrm>
          <a:prstGeom prst="rect">
            <a:avLst/>
          </a:prstGeom>
        </p:spPr>
        <p:txBody>
          <a:bodyPr/>
          <a:lstStyle/>
          <a:p>
            <a:endParaRPr/>
          </a:p>
        </p:txBody>
      </p:sp>
      <p:sp>
        <p:nvSpPr>
          <p:cNvPr id="334" name="Shape 334"/>
          <p:cNvSpPr>
            <a:spLocks noGrp="1"/>
          </p:cNvSpPr>
          <p:nvPr>
            <p:ph type="body" sz="quarter" idx="1"/>
          </p:nvPr>
        </p:nvSpPr>
        <p:spPr>
          <a:prstGeom prst="rect">
            <a:avLst/>
          </a:prstGeom>
        </p:spPr>
        <p:txBody>
          <a:bodyPr/>
          <a:lstStyle>
            <a:lvl1pPr>
              <a:defRPr sz="1400"/>
            </a:lvl1pPr>
          </a:lstStyle>
          <a:p>
            <a:r>
              <a:rPr lang="es-ES" sz="1400" dirty="0">
                <a:effectLst/>
                <a:latin typeface="+mj-lt"/>
                <a:ea typeface="+mj-ea"/>
                <a:cs typeface="+mj-cs"/>
                <a:sym typeface="Helvetica Neue"/>
              </a:rPr>
              <a:t>La tecnología </a:t>
            </a:r>
            <a:r>
              <a:rPr lang="es-ES" sz="1400" dirty="0" err="1">
                <a:effectLst/>
                <a:latin typeface="+mj-lt"/>
                <a:ea typeface="+mj-ea"/>
                <a:cs typeface="+mj-cs"/>
                <a:sym typeface="Helvetica Neue"/>
              </a:rPr>
              <a:t>liposomal</a:t>
            </a:r>
            <a:r>
              <a:rPr lang="es-ES" sz="1400" dirty="0">
                <a:effectLst/>
                <a:latin typeface="+mj-lt"/>
                <a:ea typeface="+mj-ea"/>
                <a:cs typeface="+mj-cs"/>
                <a:sym typeface="Helvetica Neue"/>
              </a:rPr>
              <a:t> protege las sustancias activas de la destrucción durante la digestión. Gracias a esto, el producto se absorbe lo máximo posible, lo que significa que funciona de manera más eficiente.</a:t>
            </a:r>
            <a:endParaRPr dirty="0"/>
          </a:p>
        </p:txBody>
      </p:sp>
    </p:spTree>
    <p:extLst>
      <p:ext uri="{BB962C8B-B14F-4D97-AF65-F5344CB8AC3E}">
        <p14:creationId xmlns:p14="http://schemas.microsoft.com/office/powerpoint/2010/main" val="354467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xfrm>
            <a:off x="381000" y="685800"/>
            <a:ext cx="6096000" cy="3429000"/>
          </a:xfrm>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p>
            <a:pPr>
              <a:defRPr sz="1400"/>
            </a:pPr>
            <a:r>
              <a:rPr lang="es-ES" b="1" dirty="0"/>
              <a:t>El liposoma </a:t>
            </a:r>
            <a:r>
              <a:rPr lang="es-ES" b="0" dirty="0"/>
              <a:t>es una forma moderna de suministro de sustancias activas, lo que aumenta su biodisponibilidad.</a:t>
            </a:r>
          </a:p>
          <a:p>
            <a:pPr>
              <a:defRPr sz="1400"/>
            </a:pPr>
            <a:r>
              <a:rPr lang="es-ES" b="0" dirty="0"/>
              <a:t>Las sustancias activas encapsuladas en un liposoma pasan a través del tracto digestivo hasta el punto de entrada al torrente sanguíneo bajo la protección confiable de la membrana de fosfolípidos.</a:t>
            </a:r>
          </a:p>
          <a:p>
            <a:pPr>
              <a:defRPr sz="1400"/>
            </a:pPr>
            <a:r>
              <a:rPr lang="es-ES" b="0" dirty="0"/>
              <a:t>La membrana del liposoma consiste en fosfolípidos, que son los principales componentes estructurales de las membranas celulares del cuerpo humano.</a:t>
            </a:r>
            <a:endParaRPr b="0" dirty="0"/>
          </a:p>
        </p:txBody>
      </p:sp>
    </p:spTree>
    <p:extLst>
      <p:ext uri="{BB962C8B-B14F-4D97-AF65-F5344CB8AC3E}">
        <p14:creationId xmlns:p14="http://schemas.microsoft.com/office/powerpoint/2010/main" val="412543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a:spLocks noGrp="1" noRot="1" noChangeAspect="1"/>
          </p:cNvSpPr>
          <p:nvPr>
            <p:ph type="sldImg"/>
          </p:nvPr>
        </p:nvSpPr>
        <p:spPr>
          <a:xfrm>
            <a:off x="381000" y="685800"/>
            <a:ext cx="6096000" cy="3429000"/>
          </a:xfrm>
          <a:prstGeom prst="rect">
            <a:avLst/>
          </a:prstGeom>
        </p:spPr>
        <p:txBody>
          <a:bodyPr/>
          <a:lstStyle/>
          <a:p>
            <a:endParaRPr/>
          </a:p>
        </p:txBody>
      </p:sp>
      <p:sp>
        <p:nvSpPr>
          <p:cNvPr id="356" name="Shape 356"/>
          <p:cNvSpPr>
            <a:spLocks noGrp="1"/>
          </p:cNvSpPr>
          <p:nvPr>
            <p:ph type="body" sz="quarter" idx="1"/>
          </p:nvPr>
        </p:nvSpPr>
        <p:spPr>
          <a:prstGeom prst="rect">
            <a:avLst/>
          </a:prstGeom>
        </p:spPr>
        <p:txBody>
          <a:bodyPr/>
          <a:lstStyle>
            <a:lvl1pPr>
              <a:defRPr sz="1400"/>
            </a:lvl1pPr>
          </a:lstStyle>
          <a:p>
            <a:r>
              <a:rPr lang="es-ES" sz="1400" dirty="0">
                <a:effectLst/>
                <a:latin typeface="+mj-lt"/>
                <a:ea typeface="+mj-ea"/>
                <a:cs typeface="+mj-cs"/>
                <a:sym typeface="Helvetica Neue"/>
              </a:rPr>
              <a:t>La empresa TCI ha desarrollado una plataforma de análisis genético de </a:t>
            </a:r>
            <a:r>
              <a:rPr lang="es-ES" sz="1400" dirty="0" err="1">
                <a:effectLst/>
                <a:latin typeface="+mj-lt"/>
                <a:ea typeface="+mj-ea"/>
                <a:cs typeface="+mj-cs"/>
                <a:sym typeface="Helvetica Neue"/>
              </a:rPr>
              <a:t>biodatos</a:t>
            </a:r>
            <a:r>
              <a:rPr lang="es-ES" sz="1400" dirty="0">
                <a:effectLst/>
                <a:latin typeface="+mj-lt"/>
                <a:ea typeface="+mj-ea"/>
                <a:cs typeface="+mj-cs"/>
                <a:sym typeface="Helvetica Neue"/>
              </a:rPr>
              <a:t> basada en inteligencia artificial. El sistema escanea las células a nivel genético y selecciona la fórmula sinérgica óptima de los componentes patentados.</a:t>
            </a:r>
          </a:p>
        </p:txBody>
      </p:sp>
    </p:spTree>
    <p:extLst>
      <p:ext uri="{BB962C8B-B14F-4D97-AF65-F5344CB8AC3E}">
        <p14:creationId xmlns:p14="http://schemas.microsoft.com/office/powerpoint/2010/main" val="1536921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xfrm>
            <a:off x="381000" y="685800"/>
            <a:ext cx="6096000" cy="3429000"/>
          </a:xfrm>
          <a:prstGeom prst="rect">
            <a:avLst/>
          </a:prstGeom>
        </p:spPr>
        <p:txBody>
          <a:bodyPr/>
          <a:lstStyle/>
          <a:p>
            <a:endParaRPr/>
          </a:p>
        </p:txBody>
      </p:sp>
      <p:sp>
        <p:nvSpPr>
          <p:cNvPr id="387" name="Shape 387"/>
          <p:cNvSpPr>
            <a:spLocks noGrp="1"/>
          </p:cNvSpPr>
          <p:nvPr>
            <p:ph type="body" sz="quarter" idx="1"/>
          </p:nvPr>
        </p:nvSpPr>
        <p:spPr>
          <a:prstGeom prst="rect">
            <a:avLst/>
          </a:prstGeom>
        </p:spPr>
        <p:txBody>
          <a:bodyPr/>
          <a:lstStyle>
            <a:lvl1pPr>
              <a:defRPr sz="1400"/>
            </a:lvl1pPr>
          </a:lstStyle>
          <a:p>
            <a:r>
              <a:rPr lang="es-ES" sz="1400" dirty="0">
                <a:effectLst/>
                <a:latin typeface="+mj-lt"/>
                <a:ea typeface="+mj-ea"/>
                <a:cs typeface="+mj-cs"/>
                <a:sym typeface="Helvetica Neue"/>
              </a:rPr>
              <a:t>El excelente complejo patentado de flavonoides de la cáscara de mandarina fermentada (Citrus </a:t>
            </a:r>
            <a:r>
              <a:rPr lang="es-ES" sz="1400" dirty="0" err="1">
                <a:effectLst/>
                <a:latin typeface="+mj-lt"/>
                <a:ea typeface="+mj-ea"/>
                <a:cs typeface="+mj-cs"/>
                <a:sym typeface="Helvetica Neue"/>
              </a:rPr>
              <a:t>reticulata</a:t>
            </a:r>
            <a:r>
              <a:rPr lang="es-ES" sz="1400" dirty="0">
                <a:effectLst/>
                <a:latin typeface="+mj-lt"/>
                <a:ea typeface="+mj-ea"/>
                <a:cs typeface="+mj-cs"/>
                <a:sym typeface="Helvetica Neue"/>
              </a:rPr>
              <a:t>) tiene una alta concentración de </a:t>
            </a:r>
            <a:r>
              <a:rPr lang="es-ES" sz="1400" dirty="0" err="1">
                <a:effectLst/>
                <a:latin typeface="+mj-lt"/>
                <a:ea typeface="+mj-ea"/>
                <a:cs typeface="+mj-cs"/>
                <a:sym typeface="Helvetica Neue"/>
              </a:rPr>
              <a:t>nobiletina</a:t>
            </a:r>
            <a:r>
              <a:rPr lang="es-ES" sz="1400" dirty="0">
                <a:effectLst/>
                <a:latin typeface="+mj-lt"/>
                <a:ea typeface="+mj-ea"/>
                <a:cs typeface="+mj-cs"/>
                <a:sym typeface="Helvetica Neue"/>
              </a:rPr>
              <a:t> y hesperidina, que aceleran el metabolismo y aumentan el consumo diario de energía. Debido a esto, el exceso de grasa no se deposita, sino que el cuerpo lo quema intensamente. En este caso, no hay sensación de hambre y se reduce el deseo de comer.</a:t>
            </a:r>
          </a:p>
        </p:txBody>
      </p:sp>
    </p:spTree>
    <p:extLst>
      <p:ext uri="{BB962C8B-B14F-4D97-AF65-F5344CB8AC3E}">
        <p14:creationId xmlns:p14="http://schemas.microsoft.com/office/powerpoint/2010/main" val="1103352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Shape 418"/>
          <p:cNvSpPr>
            <a:spLocks noGrp="1" noRot="1" noChangeAspect="1"/>
          </p:cNvSpPr>
          <p:nvPr>
            <p:ph type="sldImg"/>
          </p:nvPr>
        </p:nvSpPr>
        <p:spPr>
          <a:xfrm>
            <a:off x="381000" y="685800"/>
            <a:ext cx="6096000" cy="3429000"/>
          </a:xfrm>
          <a:prstGeom prst="rect">
            <a:avLst/>
          </a:prstGeom>
        </p:spPr>
        <p:txBody>
          <a:bodyPr/>
          <a:lstStyle/>
          <a:p>
            <a:endParaRPr/>
          </a:p>
        </p:txBody>
      </p:sp>
      <p:sp>
        <p:nvSpPr>
          <p:cNvPr id="419" name="Shape 419"/>
          <p:cNvSpPr>
            <a:spLocks noGrp="1"/>
          </p:cNvSpPr>
          <p:nvPr>
            <p:ph type="body" sz="quarter" idx="1"/>
          </p:nvPr>
        </p:nvSpPr>
        <p:spPr>
          <a:prstGeom prst="rect">
            <a:avLst/>
          </a:prstGeom>
        </p:spPr>
        <p:txBody>
          <a:bodyPr/>
          <a:lstStyle/>
          <a:p>
            <a:pPr>
              <a:defRPr sz="1400"/>
            </a:pPr>
            <a:r>
              <a:rPr lang="es-ES" b="1" dirty="0"/>
              <a:t>¿Qué es la fermentación de cáscara de cítricos?</a:t>
            </a:r>
          </a:p>
          <a:p>
            <a:pPr>
              <a:defRPr sz="1400"/>
            </a:pPr>
            <a:endParaRPr dirty="0"/>
          </a:p>
          <a:p>
            <a:r>
              <a:rPr lang="es-ES" sz="2200" dirty="0">
                <a:effectLst/>
                <a:latin typeface="+mj-lt"/>
                <a:ea typeface="+mj-ea"/>
                <a:cs typeface="+mj-cs"/>
                <a:sym typeface="Helvetica Neue"/>
              </a:rPr>
              <a:t>¿Qué es la fermentación de cáscara de cítricos? Estos son procesos naturales que se producen en la cáscara de los cítricos bajo la influencia del oxígeno, la temperatura, la humedad y las manipulaciones mecánicas (por ejemplo, molienda, fricción). Durante la fermentación, la concentración (9 veces) del bioflavonoide </a:t>
            </a:r>
            <a:r>
              <a:rPr lang="es-ES" sz="2200" dirty="0" err="1">
                <a:effectLst/>
                <a:latin typeface="+mj-lt"/>
                <a:ea typeface="+mj-ea"/>
                <a:cs typeface="+mj-cs"/>
                <a:sym typeface="Helvetica Neue"/>
              </a:rPr>
              <a:t>nofiletina</a:t>
            </a:r>
            <a:r>
              <a:rPr lang="es-ES" sz="2200" dirty="0">
                <a:effectLst/>
                <a:latin typeface="+mj-lt"/>
                <a:ea typeface="+mj-ea"/>
                <a:cs typeface="+mj-cs"/>
                <a:sym typeface="Helvetica Neue"/>
              </a:rPr>
              <a:t> aumenta significativamente en la cáscara de los cítricos, y también se forma 3-metoxinobiletina, que no se encuentra en la cáscara de los cítricos frescos.</a:t>
            </a:r>
          </a:p>
          <a:p>
            <a:r>
              <a:rPr lang="es-ES" sz="2200" dirty="0">
                <a:effectLst/>
                <a:latin typeface="+mj-lt"/>
                <a:ea typeface="+mj-ea"/>
                <a:cs typeface="+mj-cs"/>
                <a:sym typeface="Helvetica Neue"/>
              </a:rPr>
              <a:t> </a:t>
            </a:r>
          </a:p>
          <a:p>
            <a:r>
              <a:rPr lang="es-ES" sz="2200" dirty="0">
                <a:effectLst/>
                <a:latin typeface="+mj-lt"/>
                <a:ea typeface="+mj-ea"/>
                <a:cs typeface="+mj-cs"/>
                <a:sym typeface="Helvetica Neue"/>
              </a:rPr>
              <a:t>Datos del informe técnico sobre el estudio en el laboratorio del fabricante. Año 2018.</a:t>
            </a:r>
          </a:p>
        </p:txBody>
      </p:sp>
    </p:spTree>
    <p:extLst>
      <p:ext uri="{BB962C8B-B14F-4D97-AF65-F5344CB8AC3E}">
        <p14:creationId xmlns:p14="http://schemas.microsoft.com/office/powerpoint/2010/main" val="528175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xfrm>
            <a:off x="381000" y="685800"/>
            <a:ext cx="6096000" cy="3429000"/>
          </a:xfrm>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r>
              <a:rPr lang="es-ES" sz="2200" dirty="0">
                <a:effectLst/>
                <a:latin typeface="+mj-lt"/>
                <a:ea typeface="+mj-ea"/>
                <a:cs typeface="+mj-cs"/>
                <a:sym typeface="Helvetica Neue"/>
              </a:rPr>
              <a:t>¿Qué amenaza el </a:t>
            </a:r>
            <a:r>
              <a:rPr lang="es-ES" sz="2200" dirty="0" smtClean="0">
                <a:effectLst/>
                <a:latin typeface="+mj-lt"/>
                <a:ea typeface="+mj-ea"/>
                <a:cs typeface="+mj-cs"/>
                <a:sym typeface="Helvetica Neue"/>
              </a:rPr>
              <a:t>obesidad?</a:t>
            </a:r>
            <a:endParaRPr lang="es-ES" sz="2200" dirty="0">
              <a:effectLst/>
              <a:latin typeface="+mj-lt"/>
              <a:ea typeface="+mj-ea"/>
              <a:cs typeface="+mj-cs"/>
              <a:sym typeface="Helvetica Neue"/>
            </a:endParaRPr>
          </a:p>
          <a:p>
            <a:r>
              <a:rPr lang="es-ES" sz="2200" dirty="0">
                <a:effectLst/>
                <a:latin typeface="+mj-lt"/>
                <a:ea typeface="+mj-ea"/>
                <a:cs typeface="+mj-cs"/>
                <a:sym typeface="Helvetica Neue"/>
              </a:rPr>
              <a:t>Un aumento del MC es uno de los principales factores de riesgo para el desarrollo:</a:t>
            </a:r>
          </a:p>
          <a:p>
            <a:r>
              <a:rPr lang="es-ES" sz="2200" dirty="0">
                <a:effectLst/>
                <a:latin typeface="+mj-lt"/>
                <a:ea typeface="+mj-ea"/>
                <a:cs typeface="+mj-cs"/>
                <a:sym typeface="Helvetica Neue"/>
              </a:rPr>
              <a:t>- enfermedad cardiovascular y accidente cerebrovascular, que son una de las principales causas de muerte en todo el mundo;</a:t>
            </a:r>
          </a:p>
          <a:p>
            <a:r>
              <a:rPr lang="es-ES" sz="2200" dirty="0">
                <a:effectLst/>
                <a:latin typeface="+mj-lt"/>
                <a:ea typeface="+mj-ea"/>
                <a:cs typeface="+mj-cs"/>
                <a:sym typeface="Helvetica Neue"/>
              </a:rPr>
              <a:t>- diabetes;</a:t>
            </a:r>
          </a:p>
          <a:p>
            <a:r>
              <a:rPr lang="es-ES" sz="2200" dirty="0">
                <a:effectLst/>
                <a:latin typeface="+mj-lt"/>
                <a:ea typeface="+mj-ea"/>
                <a:cs typeface="+mj-cs"/>
                <a:sym typeface="Helvetica Neue"/>
              </a:rPr>
              <a:t>- trastornos del sistema musculoesquelético (especialmente osteoartritis);</a:t>
            </a:r>
          </a:p>
          <a:p>
            <a:r>
              <a:rPr lang="es-ES" sz="2200" dirty="0">
                <a:effectLst/>
                <a:latin typeface="+mj-lt"/>
                <a:ea typeface="+mj-ea"/>
                <a:cs typeface="+mj-cs"/>
                <a:sym typeface="Helvetica Neue"/>
              </a:rPr>
              <a:t>- enfermedades oncológicas (en particular, cáncer de endometrio, mama, ovarios, próstata, hígado, vesícula biliar, riñones y colon).</a:t>
            </a:r>
          </a:p>
          <a:p>
            <a:r>
              <a:rPr lang="es-ES" sz="2200" dirty="0">
                <a:effectLst/>
                <a:latin typeface="+mj-lt"/>
                <a:ea typeface="+mj-ea"/>
                <a:cs typeface="+mj-cs"/>
                <a:sym typeface="Helvetica Neue"/>
              </a:rPr>
              <a:t> </a:t>
            </a:r>
          </a:p>
          <a:p>
            <a:r>
              <a:rPr lang="es-ES" sz="2200" dirty="0">
                <a:effectLst/>
                <a:latin typeface="+mj-lt"/>
                <a:ea typeface="+mj-ea"/>
                <a:cs typeface="+mj-cs"/>
                <a:sym typeface="Helvetica Neue"/>
              </a:rPr>
              <a:t>El riesgo de estas enfermedades no transmisibles aumenta con un aumento en el MC.</a:t>
            </a:r>
          </a:p>
          <a:p>
            <a:r>
              <a:rPr lang="es-ES" sz="2200" dirty="0">
                <a:effectLst/>
                <a:latin typeface="+mj-lt"/>
                <a:ea typeface="+mj-ea"/>
                <a:cs typeface="+mj-cs"/>
                <a:sym typeface="Helvetica Neue"/>
              </a:rPr>
              <a:t>Fuente</a:t>
            </a:r>
          </a:p>
        </p:txBody>
      </p:sp>
    </p:spTree>
    <p:extLst>
      <p:ext uri="{BB962C8B-B14F-4D97-AF65-F5344CB8AC3E}">
        <p14:creationId xmlns:p14="http://schemas.microsoft.com/office/powerpoint/2010/main" val="1703200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a:spLocks noGrp="1" noRot="1" noChangeAspect="1"/>
          </p:cNvSpPr>
          <p:nvPr>
            <p:ph type="sldImg"/>
          </p:nvPr>
        </p:nvSpPr>
        <p:spPr>
          <a:xfrm>
            <a:off x="381000" y="685800"/>
            <a:ext cx="6096000" cy="3429000"/>
          </a:xfrm>
          <a:prstGeom prst="rect">
            <a:avLst/>
          </a:prstGeom>
        </p:spPr>
        <p:txBody>
          <a:bodyPr/>
          <a:lstStyle/>
          <a:p>
            <a:endParaRPr/>
          </a:p>
        </p:txBody>
      </p:sp>
      <p:sp>
        <p:nvSpPr>
          <p:cNvPr id="428" name="Shape 428"/>
          <p:cNvSpPr>
            <a:spLocks noGrp="1"/>
          </p:cNvSpPr>
          <p:nvPr>
            <p:ph type="body" sz="quarter" idx="1"/>
          </p:nvPr>
        </p:nvSpPr>
        <p:spPr>
          <a:prstGeom prst="rect">
            <a:avLst/>
          </a:prstGeom>
        </p:spPr>
        <p:txBody>
          <a:bodyPr/>
          <a:lstStyle/>
          <a:p>
            <a:pPr>
              <a:defRPr sz="1400"/>
            </a:pPr>
            <a:r>
              <a:rPr lang="es-ES" dirty="0"/>
              <a:t>El extracto de café verde en grano contiene ácido clorogénico, que mejora la descomposición de las grasas y también ayuda a regular los niveles de glucosa en sangre.</a:t>
            </a:r>
          </a:p>
          <a:p>
            <a:pPr>
              <a:defRPr sz="1400"/>
            </a:pPr>
            <a:r>
              <a:rPr lang="es-ES" dirty="0"/>
              <a:t>El cromo, que es parte de los granos de café verde, ayuda a controlar el apetito y reduce el hambre.</a:t>
            </a:r>
            <a:endParaRPr dirty="0"/>
          </a:p>
        </p:txBody>
      </p:sp>
    </p:spTree>
    <p:extLst>
      <p:ext uri="{BB962C8B-B14F-4D97-AF65-F5344CB8AC3E}">
        <p14:creationId xmlns:p14="http://schemas.microsoft.com/office/powerpoint/2010/main" val="1499429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hape 436"/>
          <p:cNvSpPr>
            <a:spLocks noGrp="1" noRot="1" noChangeAspect="1"/>
          </p:cNvSpPr>
          <p:nvPr>
            <p:ph type="sldImg"/>
          </p:nvPr>
        </p:nvSpPr>
        <p:spPr>
          <a:xfrm>
            <a:off x="381000" y="685800"/>
            <a:ext cx="6096000" cy="3429000"/>
          </a:xfrm>
          <a:prstGeom prst="rect">
            <a:avLst/>
          </a:prstGeom>
        </p:spPr>
        <p:txBody>
          <a:bodyPr/>
          <a:lstStyle/>
          <a:p>
            <a:endParaRPr/>
          </a:p>
        </p:txBody>
      </p:sp>
      <p:sp>
        <p:nvSpPr>
          <p:cNvPr id="437" name="Shape 437"/>
          <p:cNvSpPr>
            <a:spLocks noGrp="1"/>
          </p:cNvSpPr>
          <p:nvPr>
            <p:ph type="body" sz="quarter" idx="1"/>
          </p:nvPr>
        </p:nvSpPr>
        <p:spPr>
          <a:prstGeom prst="rect">
            <a:avLst/>
          </a:prstGeom>
        </p:spPr>
        <p:txBody>
          <a:bodyPr/>
          <a:lstStyle>
            <a:lvl1pPr>
              <a:defRPr sz="1400"/>
            </a:lvl1pPr>
          </a:lstStyle>
          <a:p>
            <a:r>
              <a:rPr lang="es-ES" sz="1400" dirty="0">
                <a:effectLst/>
                <a:latin typeface="+mj-lt"/>
                <a:ea typeface="+mj-ea"/>
                <a:cs typeface="+mj-cs"/>
                <a:sym typeface="Helvetica Neue"/>
              </a:rPr>
              <a:t>El extracto de hojas de té verde es rico en polifenoles - potentes antioxidantes vegetales que protegen al organismo del envejecimiento temprano, fortalecen los vasos sanguíneos, estimulan la descomposición de las grasas y aceleran el metabolismo.</a:t>
            </a:r>
          </a:p>
        </p:txBody>
      </p:sp>
    </p:spTree>
    <p:extLst>
      <p:ext uri="{BB962C8B-B14F-4D97-AF65-F5344CB8AC3E}">
        <p14:creationId xmlns:p14="http://schemas.microsoft.com/office/powerpoint/2010/main" val="195983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544856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Shape 452"/>
          <p:cNvSpPr>
            <a:spLocks noGrp="1" noRot="1" noChangeAspect="1"/>
          </p:cNvSpPr>
          <p:nvPr>
            <p:ph type="sldImg"/>
          </p:nvPr>
        </p:nvSpPr>
        <p:spPr>
          <a:xfrm>
            <a:off x="381000" y="685800"/>
            <a:ext cx="6096000" cy="3429000"/>
          </a:xfrm>
          <a:prstGeom prst="rect">
            <a:avLst/>
          </a:prstGeom>
        </p:spPr>
        <p:txBody>
          <a:bodyPr/>
          <a:lstStyle/>
          <a:p>
            <a:endParaRPr/>
          </a:p>
        </p:txBody>
      </p:sp>
      <p:sp>
        <p:nvSpPr>
          <p:cNvPr id="453" name="Shape 453"/>
          <p:cNvSpPr>
            <a:spLocks noGrp="1"/>
          </p:cNvSpPr>
          <p:nvPr>
            <p:ph type="body" sz="quarter" idx="1"/>
          </p:nvPr>
        </p:nvSpPr>
        <p:spPr>
          <a:prstGeom prst="rect">
            <a:avLst/>
          </a:prstGeom>
        </p:spPr>
        <p:txBody>
          <a:bodyPr/>
          <a:lstStyle/>
          <a:p>
            <a:pPr>
              <a:defRPr sz="1400"/>
            </a:pPr>
            <a:r>
              <a:rPr lang="es-ES" b="1" dirty="0"/>
              <a:t>Noni (Morinda Citriflora) </a:t>
            </a:r>
            <a:r>
              <a:rPr lang="es-ES" b="0" dirty="0"/>
              <a:t>también se llama la "Reina de las Frutas". Está muy extendido en Hawái, el Pacífico Sur, India, el sudeste asiático y países tropicales cerca del ecuador. El país de origen del jugo de noni para nuestro producto es Hawái.</a:t>
            </a:r>
          </a:p>
          <a:p>
            <a:pPr>
              <a:defRPr sz="1400"/>
            </a:pPr>
            <a:endParaRPr b="0" dirty="0"/>
          </a:p>
          <a:p>
            <a:pPr>
              <a:defRPr sz="1400"/>
            </a:pPr>
            <a:r>
              <a:rPr lang="es-ES" u="none" dirty="0">
                <a:solidFill>
                  <a:srgbClr val="00B0F0"/>
                </a:solidFill>
                <a:uFill>
                  <a:solidFill>
                    <a:srgbClr val="0000FF"/>
                  </a:solidFill>
                </a:uFill>
              </a:rPr>
              <a:t>El jugo de noni</a:t>
            </a:r>
            <a:r>
              <a:rPr lang="es-ES" u="none" dirty="0">
                <a:solidFill>
                  <a:srgbClr val="0000FF"/>
                </a:solidFill>
                <a:uFill>
                  <a:solidFill>
                    <a:srgbClr val="0000FF"/>
                  </a:solidFill>
                </a:uFill>
              </a:rPr>
              <a:t> es conocido por su alto contenido de antioxidantes.</a:t>
            </a:r>
          </a:p>
          <a:p>
            <a:pPr>
              <a:defRPr sz="1400"/>
            </a:pPr>
            <a:r>
              <a:rPr lang="es-ES" u="none" dirty="0">
                <a:solidFill>
                  <a:srgbClr val="0000FF"/>
                </a:solidFill>
                <a:uFill>
                  <a:solidFill>
                    <a:srgbClr val="0000FF"/>
                  </a:solidFill>
                </a:uFill>
              </a:rPr>
              <a:t>Los antioxidantes previenen el daño a las células causado por la exposición a los radicales libres. Para mantener la salud, nuestro cuerpo necesita un equilibrio saludable de antioxidantes y radicales libres.</a:t>
            </a:r>
          </a:p>
          <a:p>
            <a:pPr>
              <a:defRPr sz="1400"/>
            </a:pPr>
            <a:r>
              <a:rPr lang="es-ES" u="none" dirty="0">
                <a:solidFill>
                  <a:srgbClr val="0000FF"/>
                </a:solidFill>
                <a:uFill>
                  <a:solidFill>
                    <a:srgbClr val="0000FF"/>
                  </a:solidFill>
                </a:uFill>
              </a:rPr>
              <a:t>Los principales antioxidantes del jugo de noni incluyen </a:t>
            </a:r>
            <a:r>
              <a:rPr lang="es-ES" u="none" dirty="0">
                <a:solidFill>
                  <a:srgbClr val="00B0F0"/>
                </a:solidFill>
                <a:uFill>
                  <a:solidFill>
                    <a:srgbClr val="0000FF"/>
                  </a:solidFill>
                </a:uFill>
              </a:rPr>
              <a:t>betacaroteno</a:t>
            </a:r>
            <a:r>
              <a:rPr lang="es-ES" u="none" dirty="0">
                <a:solidFill>
                  <a:srgbClr val="0000FF"/>
                </a:solidFill>
                <a:uFill>
                  <a:solidFill>
                    <a:srgbClr val="0000FF"/>
                  </a:solidFill>
                </a:uFill>
              </a:rPr>
              <a:t>, iridoides y vitaminas C y E.</a:t>
            </a:r>
            <a:endParaRPr u="none" dirty="0">
              <a:solidFill>
                <a:srgbClr val="0000FF"/>
              </a:solidFill>
              <a:uFill>
                <a:solidFill>
                  <a:srgbClr val="0000FF"/>
                </a:solidFill>
              </a:uFill>
              <a:hlinkClick r:id="rId3"/>
            </a:endParaRPr>
          </a:p>
        </p:txBody>
      </p:sp>
    </p:spTree>
    <p:extLst>
      <p:ext uri="{BB962C8B-B14F-4D97-AF65-F5344CB8AC3E}">
        <p14:creationId xmlns:p14="http://schemas.microsoft.com/office/powerpoint/2010/main" val="1807749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437481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Shape 488"/>
          <p:cNvSpPr>
            <a:spLocks noGrp="1" noRot="1" noChangeAspect="1"/>
          </p:cNvSpPr>
          <p:nvPr>
            <p:ph type="sldImg"/>
          </p:nvPr>
        </p:nvSpPr>
        <p:spPr>
          <a:xfrm>
            <a:off x="381000" y="685800"/>
            <a:ext cx="6096000" cy="3429000"/>
          </a:xfrm>
          <a:prstGeom prst="rect">
            <a:avLst/>
          </a:prstGeom>
        </p:spPr>
        <p:txBody>
          <a:bodyPr/>
          <a:lstStyle/>
          <a:p>
            <a:endParaRPr/>
          </a:p>
        </p:txBody>
      </p:sp>
      <p:sp>
        <p:nvSpPr>
          <p:cNvPr id="489" name="Shape 489"/>
          <p:cNvSpPr>
            <a:spLocks noGrp="1"/>
          </p:cNvSpPr>
          <p:nvPr>
            <p:ph type="body" sz="quarter" idx="1"/>
          </p:nvPr>
        </p:nvSpPr>
        <p:spPr>
          <a:prstGeom prst="rect">
            <a:avLst/>
          </a:prstGeom>
        </p:spPr>
        <p:txBody>
          <a:bodyPr/>
          <a:lstStyle/>
          <a:p>
            <a:pPr>
              <a:defRPr sz="1400"/>
            </a:pPr>
            <a:r>
              <a:rPr lang="es-ES" b="1" dirty="0"/>
              <a:t>Quemadores de grasa peligrosos:</a:t>
            </a:r>
            <a:r>
              <a:rPr lang="ru-RU" b="1" dirty="0"/>
              <a:t/>
            </a:r>
            <a:br>
              <a:rPr lang="ru-RU" b="1" dirty="0"/>
            </a:br>
            <a:endParaRPr b="1" dirty="0"/>
          </a:p>
          <a:p>
            <a:pPr marL="0" indent="0">
              <a:buFontTx/>
              <a:buNone/>
              <a:defRPr sz="1400"/>
            </a:pPr>
            <a:r>
              <a:rPr lang="es-ES" sz="1400" dirty="0">
                <a:effectLst/>
                <a:latin typeface="+mj-lt"/>
                <a:ea typeface="+mj-ea"/>
                <a:cs typeface="+mj-cs"/>
                <a:sym typeface="Helvetica Neue"/>
              </a:rPr>
              <a:t>-</a:t>
            </a:r>
            <a:r>
              <a:rPr lang="es-ES" sz="1400" b="1" dirty="0">
                <a:effectLst/>
                <a:latin typeface="+mj-lt"/>
                <a:ea typeface="+mj-ea"/>
                <a:cs typeface="+mj-cs"/>
                <a:sym typeface="Helvetica Neue"/>
              </a:rPr>
              <a:t>Los diuréticos </a:t>
            </a:r>
            <a:r>
              <a:rPr lang="es-ES" sz="1400" dirty="0">
                <a:effectLst/>
                <a:latin typeface="+mj-lt"/>
                <a:ea typeface="+mj-ea"/>
                <a:cs typeface="+mj-cs"/>
                <a:sym typeface="Helvetica Neue"/>
              </a:rPr>
              <a:t>eliminan activamente el líquido del organismo y, con él, el más importante electrolito de potasio. El uso de tales compuestos conduce a la </a:t>
            </a:r>
            <a:r>
              <a:rPr lang="es-ES" sz="1400" b="1" dirty="0">
                <a:effectLst/>
                <a:latin typeface="+mj-lt"/>
                <a:ea typeface="+mj-ea"/>
                <a:cs typeface="+mj-cs"/>
                <a:sym typeface="Helvetica Neue"/>
              </a:rPr>
              <a:t>deshidratación, mal funcionamiento de los riñones, el corazón y el sistema nervioso, depresión, una fuerte disminución de la tensión.</a:t>
            </a:r>
          </a:p>
          <a:p>
            <a:pPr marL="285750" indent="-285750">
              <a:buFontTx/>
              <a:buChar char="-"/>
              <a:defRPr sz="1400"/>
            </a:pPr>
            <a:endParaRPr lang="ru-RU" dirty="0"/>
          </a:p>
          <a:p>
            <a:r>
              <a:rPr lang="ru-RU" b="1" dirty="0"/>
              <a:t>- </a:t>
            </a:r>
            <a:r>
              <a:rPr lang="es-ES" sz="1400" b="1" dirty="0">
                <a:effectLst/>
                <a:latin typeface="+mj-lt"/>
                <a:ea typeface="+mj-ea"/>
                <a:cs typeface="+mj-cs"/>
                <a:sym typeface="Helvetica Neue"/>
              </a:rPr>
              <a:t>Los compuestos a base de hormonas esteroides </a:t>
            </a:r>
            <a:r>
              <a:rPr lang="es-ES" sz="2200" dirty="0">
                <a:effectLst/>
                <a:latin typeface="+mj-lt"/>
                <a:ea typeface="+mj-ea"/>
                <a:cs typeface="+mj-cs"/>
                <a:sym typeface="Helvetica Neue"/>
              </a:rPr>
              <a:t>dar un efecto rápido, pero su uso está asociado con altos riesgos médicos y violación de la ley. Para la salud, se asemejan a </a:t>
            </a:r>
            <a:r>
              <a:rPr lang="es-ES" sz="2200" b="1" dirty="0">
                <a:effectLst/>
                <a:latin typeface="+mj-lt"/>
                <a:ea typeface="+mj-ea"/>
                <a:cs typeface="+mj-cs"/>
                <a:sym typeface="Helvetica Neue"/>
              </a:rPr>
              <a:t>trastornos mentales irreversibles, mal funcionamiento del hígado y los riñones, función sexual deteriorada e infertilidad en mujeres y hombres, problemas de la piel, función del sistema endocrino deteriorado.  </a:t>
            </a:r>
          </a:p>
          <a:p>
            <a:endParaRPr lang="es-ES" sz="2200" b="1" dirty="0">
              <a:effectLst/>
              <a:latin typeface="+mj-lt"/>
              <a:ea typeface="+mj-ea"/>
              <a:cs typeface="+mj-cs"/>
              <a:sym typeface="Helvetica Neue"/>
            </a:endParaRPr>
          </a:p>
          <a:p>
            <a:pPr>
              <a:defRPr sz="1400"/>
            </a:pPr>
            <a:r>
              <a:rPr lang="ru-RU" b="1" dirty="0"/>
              <a:t>- </a:t>
            </a:r>
            <a:r>
              <a:rPr lang="es-ES" b="1" dirty="0"/>
              <a:t>Los laxantes </a:t>
            </a:r>
            <a:r>
              <a:rPr lang="es-ES" b="0" dirty="0"/>
              <a:t>reducen el peso al eliminar el líquido de los intestinos. Al igual que los diuréticos, no queman grasa, pero </a:t>
            </a:r>
            <a:r>
              <a:rPr lang="es-ES" b="1" dirty="0"/>
              <a:t>provocan mareos, desmayos, cabello y uñas quebradizas, problemas con el esmalte dental, interrupciones en el trabajo del corazón y un mayor riesgo de fracturas.</a:t>
            </a:r>
            <a:endParaRPr b="1" dirty="0"/>
          </a:p>
        </p:txBody>
      </p:sp>
    </p:spTree>
    <p:extLst>
      <p:ext uri="{BB962C8B-B14F-4D97-AF65-F5344CB8AC3E}">
        <p14:creationId xmlns:p14="http://schemas.microsoft.com/office/powerpoint/2010/main" val="232813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4129412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xfrm>
            <a:off x="381000" y="685800"/>
            <a:ext cx="6096000" cy="3429000"/>
          </a:xfrm>
          <a:prstGeom prst="rect">
            <a:avLst/>
          </a:prstGeom>
        </p:spPr>
        <p:txBody>
          <a:bodyPr/>
          <a:lstStyle/>
          <a:p>
            <a:endParaRPr/>
          </a:p>
        </p:txBody>
      </p:sp>
      <p:sp>
        <p:nvSpPr>
          <p:cNvPr id="170" name="Shape 170"/>
          <p:cNvSpPr>
            <a:spLocks noGrp="1"/>
          </p:cNvSpPr>
          <p:nvPr>
            <p:ph type="body" sz="quarter" idx="1"/>
          </p:nvPr>
        </p:nvSpPr>
        <p:spPr>
          <a:prstGeom prst="rect">
            <a:avLst/>
          </a:prstGeom>
        </p:spPr>
        <p:txBody>
          <a:bodyPr/>
          <a:lstStyle/>
          <a:p>
            <a:pPr>
              <a:defRPr sz="1400"/>
            </a:pPr>
            <a:r>
              <a:rPr lang="es-ES" dirty="0">
                <a:latin typeface="Arial" panose="020B0604020202020204" pitchFamily="34" charset="0"/>
                <a:cs typeface="Arial" panose="020B0604020202020204" pitchFamily="34" charset="0"/>
              </a:rPr>
              <a:t>La principal causa de obesidad y sobrepeso es un desequilibrio energético en el que </a:t>
            </a:r>
          </a:p>
          <a:p>
            <a:pPr>
              <a:defRPr sz="1400"/>
            </a:pPr>
            <a:r>
              <a:rPr lang="es-ES" dirty="0">
                <a:latin typeface="Arial" panose="020B0604020202020204" pitchFamily="34" charset="0"/>
                <a:cs typeface="Arial" panose="020B0604020202020204" pitchFamily="34" charset="0"/>
              </a:rPr>
              <a:t>el contenido calórico de la dieta excede las necesidades energéticas del cuerpo.</a:t>
            </a:r>
          </a:p>
          <a:p>
            <a:pPr>
              <a:defRPr sz="1400"/>
            </a:pPr>
            <a:r>
              <a:rPr lang="es-ES" dirty="0">
                <a:latin typeface="Arial" panose="020B0604020202020204" pitchFamily="34" charset="0"/>
                <a:cs typeface="Arial" panose="020B0604020202020204" pitchFamily="34" charset="0"/>
              </a:rPr>
              <a:t>Las siguientes tendencias se observan en todo el mundo:</a:t>
            </a:r>
          </a:p>
          <a:p>
            <a:pPr marL="285750" indent="-285750">
              <a:buFontTx/>
              <a:buChar char="-"/>
              <a:defRPr sz="1400"/>
            </a:pPr>
            <a:r>
              <a:rPr lang="es-ES" dirty="0">
                <a:latin typeface="Arial" panose="020B0604020202020204" pitchFamily="34" charset="0"/>
                <a:cs typeface="Arial" panose="020B0604020202020204" pitchFamily="34" charset="0"/>
              </a:rPr>
              <a:t>aumento del consumo de alimentos con alta densidad energética (carbohidratos "rápidos")  </a:t>
            </a:r>
          </a:p>
          <a:p>
            <a:pPr marL="285750" indent="-285750">
              <a:buFontTx/>
              <a:buChar char="-"/>
              <a:defRPr sz="1400"/>
            </a:pPr>
            <a:r>
              <a:rPr lang="es-ES" dirty="0">
                <a:latin typeface="Arial" panose="020B0604020202020204" pitchFamily="34" charset="0"/>
                <a:cs typeface="Arial" panose="020B0604020202020204" pitchFamily="34" charset="0"/>
              </a:rPr>
              <a:t>alto contenido de grasa;</a:t>
            </a:r>
          </a:p>
          <a:p>
            <a:pPr marL="285750" indent="-285750">
              <a:buFontTx/>
              <a:buChar char="-"/>
              <a:defRPr sz="1400"/>
            </a:pPr>
            <a:r>
              <a:rPr lang="es-ES" dirty="0">
                <a:latin typeface="Arial" panose="020B0604020202020204" pitchFamily="34" charset="0"/>
                <a:cs typeface="Arial" panose="020B0604020202020204" pitchFamily="34" charset="0"/>
              </a:rPr>
              <a:t>una disminución de la actividad física debido a la naturaleza sedentaria de muchos tipos de actividad, </a:t>
            </a:r>
          </a:p>
          <a:p>
            <a:pPr marL="285750" indent="-285750">
              <a:buFontTx/>
              <a:buChar char="-"/>
              <a:defRPr sz="1400"/>
            </a:pPr>
            <a:r>
              <a:rPr lang="es-ES" dirty="0">
                <a:latin typeface="Arial" panose="020B0604020202020204" pitchFamily="34" charset="0"/>
                <a:cs typeface="Arial" panose="020B0604020202020204" pitchFamily="34" charset="0"/>
              </a:rPr>
              <a:t>los cambios en los métodos de moverse  </a:t>
            </a:r>
          </a:p>
          <a:p>
            <a:pPr marL="285750" indent="-285750">
              <a:buFontTx/>
              <a:buChar char="-"/>
              <a:defRPr sz="1400"/>
            </a:pPr>
            <a:r>
              <a:rPr lang="es-ES" dirty="0">
                <a:latin typeface="Arial" panose="020B0604020202020204" pitchFamily="34" charset="0"/>
                <a:cs typeface="Arial" panose="020B0604020202020204" pitchFamily="34" charset="0"/>
              </a:rPr>
              <a:t>la creciente urbanización.</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9608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xfrm>
            <a:off x="381000" y="685800"/>
            <a:ext cx="6096000" cy="3429000"/>
          </a:xfrm>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pPr>
              <a:defRPr sz="1400"/>
            </a:pPr>
            <a:r>
              <a:rPr lang="es-ES" b="1" dirty="0">
                <a:latin typeface="Arial" panose="020B0604020202020204" pitchFamily="34" charset="0"/>
                <a:cs typeface="Arial" panose="020B0604020202020204" pitchFamily="34" charset="0"/>
              </a:rPr>
              <a:t>¿Qué es el desequilibrio energético?</a:t>
            </a:r>
          </a:p>
          <a:p>
            <a:pPr>
              <a:defRPr sz="1400"/>
            </a:pPr>
            <a:endParaRPr dirty="0">
              <a:latin typeface="Arial" panose="020B060402020202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sz="1400"/>
            </a:pPr>
            <a:r>
              <a:rPr lang="es-ES" sz="1400" dirty="0">
                <a:effectLst/>
                <a:latin typeface="Arial" panose="020B0604020202020204" pitchFamily="34" charset="0"/>
                <a:ea typeface="+mj-ea"/>
                <a:cs typeface="Arial" panose="020B0604020202020204" pitchFamily="34" charset="0"/>
                <a:sym typeface="Helvetica Neue"/>
              </a:rPr>
              <a:t>La comida eleva los niveles de glucosa en la sangre. Los alimentos con carbohidratos provocan un aumento del azúcar. En respuesta a su aumento, se produce la hormona insulina. Es necesario reducir la concentración de glucosa en la sangre. Las células musculares comienzan a absorber la glucosa. Si hay mucho azúcar, se convierte en grasa y se transfiere a las células grasas, como celdas para su posterior almacenamiento.</a:t>
            </a:r>
            <a:r>
              <a:rPr dirty="0">
                <a:latin typeface="Arial" panose="020B0604020202020204" pitchFamily="34" charset="0"/>
                <a:cs typeface="Arial" panose="020B0604020202020204" pitchFamily="34" charset="0"/>
              </a:rPr>
              <a:t> </a:t>
            </a:r>
          </a:p>
          <a:p>
            <a:pPr>
              <a:defRPr sz="1400"/>
            </a:pPr>
            <a:endParaRPr dirty="0">
              <a:latin typeface="Arial" panose="020B0604020202020204" pitchFamily="34" charset="0"/>
              <a:cs typeface="Arial" panose="020B0604020202020204" pitchFamily="34" charset="0"/>
            </a:endParaRPr>
          </a:p>
          <a:p>
            <a:pPr>
              <a:defRPr sz="1400"/>
            </a:pPr>
            <a:r>
              <a:rPr lang="es-ES" dirty="0">
                <a:latin typeface="Arial" panose="020B0604020202020204" pitchFamily="34" charset="0"/>
                <a:cs typeface="Arial" panose="020B0604020202020204" pitchFamily="34" charset="0"/>
              </a:rPr>
              <a:t>La cantidad de insulina liberada es mayor, cuanto mayor sea el nivel de glucosa en la sangre. Incluso después de que el nivel de azúcar se reduzca a niveles normales, la cantidad residual de insulina continuará bajando la glucosa por un tiempo, causando hambre y comer en exceso.</a:t>
            </a:r>
          </a:p>
          <a:p>
            <a:pPr>
              <a:defRPr sz="1400"/>
            </a:pPr>
            <a:r>
              <a:rPr lang="es-ES" dirty="0">
                <a:latin typeface="Arial" panose="020B0604020202020204" pitchFamily="34" charset="0"/>
                <a:cs typeface="Arial" panose="020B0604020202020204" pitchFamily="34" charset="0"/>
              </a:rPr>
              <a:t>El riesgo de desequilibrio energético se aplica a todas las edades.</a:t>
            </a:r>
            <a:r>
              <a:rPr dirty="0">
                <a:latin typeface="Arial" panose="020B0604020202020204" pitchFamily="34" charset="0"/>
                <a:cs typeface="Arial" panose="020B0604020202020204" pitchFamily="34" charset="0"/>
              </a:rPr>
              <a:t>.</a:t>
            </a:r>
          </a:p>
          <a:p>
            <a:pPr>
              <a:defRPr sz="1400"/>
            </a:pPr>
            <a:endParaRPr dirty="0">
              <a:latin typeface="Arial" panose="020B0604020202020204" pitchFamily="34" charset="0"/>
              <a:cs typeface="Arial" panose="020B0604020202020204" pitchFamily="34" charset="0"/>
            </a:endParaRPr>
          </a:p>
          <a:p>
            <a:r>
              <a:rPr lang="es-ES" sz="2200" b="1" dirty="0">
                <a:effectLst/>
                <a:latin typeface="Arial" panose="020B0604020202020204" pitchFamily="34" charset="0"/>
                <a:ea typeface="+mj-ea"/>
                <a:cs typeface="Arial" panose="020B0604020202020204" pitchFamily="34" charset="0"/>
                <a:sym typeface="Helvetica Neue"/>
              </a:rPr>
              <a:t>¿Qué amenaza un fuerte aumento del azúcar en la sangre?</a:t>
            </a:r>
          </a:p>
          <a:p>
            <a:pPr>
              <a:defRPr sz="1400"/>
            </a:pPr>
            <a:endParaRPr dirty="0">
              <a:latin typeface="Arial" panose="020B0604020202020204" pitchFamily="34" charset="0"/>
              <a:cs typeface="Arial" panose="020B0604020202020204" pitchFamily="34" charset="0"/>
            </a:endParaRPr>
          </a:p>
          <a:p>
            <a:pPr>
              <a:defRPr sz="1400"/>
            </a:pPr>
            <a:r>
              <a:rPr lang="es-ES" dirty="0">
                <a:latin typeface="Arial" panose="020B0604020202020204" pitchFamily="34" charset="0"/>
                <a:cs typeface="Arial" panose="020B0604020202020204" pitchFamily="34" charset="0"/>
              </a:rPr>
              <a:t>Comer cualquier alimento, no solo dulce, aumenta la concentración de glucosa en la sangre. Normalmente, su nivel es de 3.3 a 5.5 mmol / l. Estos indicadores cambian a lo largo del día: por ejemplo, tan pronto como comemos un producto con un alto contenido de carbohidratos, los niveles de glucosa pueden aumentar a 10 mmol / l en solo veinte minutos. No hay peligro para la salud en esto: es un aumento temporal del azúcar.</a:t>
            </a:r>
          </a:p>
          <a:p>
            <a:pPr>
              <a:defRPr sz="1400"/>
            </a:pPr>
            <a:r>
              <a:rPr lang="es-ES" dirty="0">
                <a:latin typeface="Arial" panose="020B0604020202020204" pitchFamily="34" charset="0"/>
                <a:cs typeface="Arial" panose="020B0604020202020204" pitchFamily="34" charset="0"/>
              </a:rPr>
              <a:t>Si un aumento en los niveles de glucosa ocurre con mayor frecuencia y se vuelve crónico, entonces se puede desarrollar diabetes tipo 2. Esta es una enfermedad grave: provoca alteraciones en el funcionamiento del corazón y los vasos sanguíneos, los riñones, los ojos y otros órganos. Un nivel demasiado alto de azúcar en la sangre es muy peligroso en las primeras etapas del embarazo.</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9713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xfrm>
            <a:off x="381000" y="685800"/>
            <a:ext cx="6096000" cy="3429000"/>
          </a:xfrm>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p>
            <a:pPr>
              <a:defRPr sz="1400"/>
            </a:pPr>
            <a:r>
              <a:rPr lang="es-ES" b="1" dirty="0"/>
              <a:t>¿Qué es el metabolismo?</a:t>
            </a:r>
          </a:p>
          <a:p>
            <a:pPr>
              <a:defRPr sz="1400"/>
            </a:pPr>
            <a:endParaRPr dirty="0"/>
          </a:p>
          <a:p>
            <a:pPr>
              <a:defRPr sz="1400"/>
            </a:pPr>
            <a:r>
              <a:rPr lang="es-ES" sz="1400" dirty="0">
                <a:effectLst/>
                <a:latin typeface="+mj-lt"/>
                <a:ea typeface="+mj-ea"/>
                <a:cs typeface="+mj-cs"/>
                <a:sym typeface="Helvetica Neue"/>
              </a:rPr>
              <a:t> El metabolismo es la combinación de todas las reacciones químicas en el organismo que son necesarias para mantener la actividad vital. En el curso de estas reacciones, las sustancias que provienen de los alimentos, el agua y el aire se convierten (metabolizan) en sustancias propias de los tejidos o en productos finales que se excretan del organismo. Durante estas transformaciones químicas, la energía se libera y se absorbe</a:t>
            </a:r>
            <a:endParaRPr lang="ru-RU" baseline="0" dirty="0"/>
          </a:p>
        </p:txBody>
      </p:sp>
    </p:spTree>
    <p:extLst>
      <p:ext uri="{BB962C8B-B14F-4D97-AF65-F5344CB8AC3E}">
        <p14:creationId xmlns:p14="http://schemas.microsoft.com/office/powerpoint/2010/main" val="1632763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xfrm>
            <a:off x="381000" y="685800"/>
            <a:ext cx="6096000" cy="3429000"/>
          </a:xfrm>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r>
              <a:rPr lang="es-ES" sz="2200" b="1" dirty="0">
                <a:effectLst/>
                <a:latin typeface="+mj-lt"/>
                <a:ea typeface="+mj-ea"/>
                <a:cs typeface="+mj-cs"/>
                <a:sym typeface="Helvetica Neue"/>
              </a:rPr>
              <a:t>¿Por qué el metabolismo lento impide a la pérdida de peso?</a:t>
            </a:r>
          </a:p>
          <a:p>
            <a:pPr>
              <a:defRPr sz="1400"/>
            </a:pPr>
            <a:endParaRPr dirty="0"/>
          </a:p>
          <a:p>
            <a:r>
              <a:rPr lang="es-ES" sz="2200" dirty="0">
                <a:effectLst/>
                <a:latin typeface="+mj-lt"/>
                <a:ea typeface="+mj-ea"/>
                <a:cs typeface="+mj-cs"/>
                <a:sym typeface="Helvetica Neue"/>
              </a:rPr>
              <a:t>La comida que entra en el organismo no tiene tiempo para digerirse y asimilarse, convirtiéndose en los nutrientes necesarios para la síntesis.                                                                          Es hora de una nueva comida, que se superpone a la anterior. Y en lugar de energía, se forma grasa.                                                                                                                                                                                 Un metabolismo demasiado lento conduce a una acumulación excesiva de grasa corporal y a la aparición de obesidad, lo que puede aumentar el riesgo de enfermedades cardiovasculares y diabetes.</a:t>
            </a:r>
          </a:p>
        </p:txBody>
      </p:sp>
    </p:spTree>
    <p:extLst>
      <p:ext uri="{BB962C8B-B14F-4D97-AF65-F5344CB8AC3E}">
        <p14:creationId xmlns:p14="http://schemas.microsoft.com/office/powerpoint/2010/main" val="1311514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xfrm>
            <a:off x="381000" y="685800"/>
            <a:ext cx="6096000" cy="3429000"/>
          </a:xfrm>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pPr>
              <a:defRPr sz="1400"/>
            </a:pPr>
            <a:r>
              <a:rPr lang="es-ES" sz="1400" b="1" dirty="0">
                <a:effectLst/>
                <a:latin typeface="+mj-lt"/>
                <a:ea typeface="+mj-ea"/>
                <a:cs typeface="+mj-cs"/>
                <a:sym typeface="Helvetica Neue"/>
              </a:rPr>
              <a:t>¿Qué afecta la tasa metabólica?</a:t>
            </a:r>
          </a:p>
          <a:p>
            <a:pPr>
              <a:defRPr sz="1400"/>
            </a:pPr>
            <a:endParaRPr dirty="0"/>
          </a:p>
          <a:p>
            <a:pPr marL="0" marR="0" lvl="0" indent="0" defTabSz="457200" eaLnBrk="1" fontAlgn="auto" latinLnBrk="0" hangingPunct="1">
              <a:lnSpc>
                <a:spcPct val="117999"/>
              </a:lnSpc>
              <a:spcBef>
                <a:spcPts val="0"/>
              </a:spcBef>
              <a:spcAft>
                <a:spcPts val="0"/>
              </a:spcAft>
              <a:buClrTx/>
              <a:buSzTx/>
              <a:buFontTx/>
              <a:buNone/>
              <a:tabLst/>
              <a:defRPr sz="1400"/>
            </a:pPr>
            <a:r>
              <a:rPr lang="es-ES" sz="1400" dirty="0">
                <a:effectLst/>
                <a:latin typeface="+mj-lt"/>
                <a:ea typeface="+mj-ea"/>
                <a:cs typeface="+mj-cs"/>
                <a:sym typeface="Helvetica Neue"/>
              </a:rPr>
              <a:t>Por los conceptos de "metabolismo lento" o "metabolismo rápido" nos referimos a la capacidad de mantener la armonía sin restricciones en los alimentos y la actividad física o, por el contrario, la tendencia a aumentar de peso fácilmente. Pero la tasa metabólica se refleja no solo en la apariencia. Incluso en personas sanas, el metabolismo es diferente. En las personas con un metabolismo rápido, se gasta más energía en funciones vitales, como el trabajo del corazón y el cerebro, al mismo tiempo que en las que tienen un metabolismo lento. Con cargas iguales, una persona puede desayunar y almorzar con croissants, quemar instantáneamente todas las calorías recibidas, y la otra aumentará de peso rápidamente, lo que significa que tienen una tasa metabólica diferente, que depende de muchos factores.</a:t>
            </a:r>
          </a:p>
          <a:p>
            <a:pPr>
              <a:defRPr sz="1400"/>
            </a:pPr>
            <a:endParaRPr dirty="0"/>
          </a:p>
        </p:txBody>
      </p:sp>
    </p:spTree>
    <p:extLst>
      <p:ext uri="{BB962C8B-B14F-4D97-AF65-F5344CB8AC3E}">
        <p14:creationId xmlns:p14="http://schemas.microsoft.com/office/powerpoint/2010/main" val="859141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xfrm>
            <a:off x="381000" y="685800"/>
            <a:ext cx="6096000" cy="3429000"/>
          </a:xfrm>
          <a:prstGeom prst="rect">
            <a:avLst/>
          </a:prstGeom>
        </p:spPr>
        <p:txBody>
          <a:bodyPr/>
          <a:lstStyle/>
          <a:p>
            <a:endParaRPr/>
          </a:p>
        </p:txBody>
      </p:sp>
      <p:sp>
        <p:nvSpPr>
          <p:cNvPr id="262" name="Shape 262"/>
          <p:cNvSpPr>
            <a:spLocks noGrp="1"/>
          </p:cNvSpPr>
          <p:nvPr>
            <p:ph type="body" sz="quarter" idx="1"/>
          </p:nvPr>
        </p:nvSpPr>
        <p:spPr>
          <a:prstGeom prst="rect">
            <a:avLst/>
          </a:prstGeom>
        </p:spPr>
        <p:txBody>
          <a:bodyPr/>
          <a:lstStyle/>
          <a:p>
            <a:pPr>
              <a:defRPr sz="1400"/>
            </a:pPr>
            <a:r>
              <a:rPr lang="es-ES" b="1" dirty="0"/>
              <a:t>¿De qué depende el metabolismo?</a:t>
            </a:r>
          </a:p>
          <a:p>
            <a:pPr>
              <a:defRPr sz="1400"/>
            </a:pPr>
            <a:endParaRPr dirty="0"/>
          </a:p>
          <a:p>
            <a:r>
              <a:rPr lang="es-ES" sz="2200" dirty="0">
                <a:effectLst/>
                <a:latin typeface="+mj-lt"/>
                <a:ea typeface="+mj-ea"/>
                <a:cs typeface="+mj-cs"/>
                <a:sym typeface="Helvetica Neue"/>
              </a:rPr>
              <a:t>Hay factores en los que no podemos influir: herencia, género, tipo de cuerpo, edad (cuanto más viejo, más lento es el metabolismo). Otros factores pueden ser corregidos. Dichos parámetros dinámicos incluyen peso corporal, estado psicoemocional, organización de la dieta, nivel de producción de hormonas, actividad física. El tipo de cambio depende de la interacción de todo lo anterior.</a:t>
            </a:r>
          </a:p>
          <a:p>
            <a:r>
              <a:rPr lang="es-ES" sz="2200" dirty="0">
                <a:effectLst/>
                <a:latin typeface="+mj-lt"/>
                <a:ea typeface="+mj-ea"/>
                <a:cs typeface="+mj-cs"/>
                <a:sym typeface="Helvetica Neue"/>
              </a:rPr>
              <a:t> </a:t>
            </a:r>
          </a:p>
          <a:p>
            <a:r>
              <a:rPr lang="es-ES" sz="2200" dirty="0">
                <a:effectLst/>
                <a:latin typeface="+mj-lt"/>
                <a:ea typeface="+mj-ea"/>
                <a:cs typeface="+mj-cs"/>
                <a:sym typeface="Helvetica Neue"/>
              </a:rPr>
              <a:t>Fuente</a:t>
            </a:r>
          </a:p>
        </p:txBody>
      </p:sp>
    </p:spTree>
    <p:extLst>
      <p:ext uri="{BB962C8B-B14F-4D97-AF65-F5344CB8AC3E}">
        <p14:creationId xmlns:p14="http://schemas.microsoft.com/office/powerpoint/2010/main" val="2054362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xfrm>
            <a:off x="381000" y="685800"/>
            <a:ext cx="6096000" cy="3429000"/>
          </a:xfrm>
          <a:prstGeom prst="rect">
            <a:avLst/>
          </a:prstGeom>
        </p:spPr>
        <p:txBody>
          <a:bodyPr/>
          <a:lstStyle/>
          <a:p>
            <a:endParaRPr/>
          </a:p>
        </p:txBody>
      </p:sp>
      <p:sp>
        <p:nvSpPr>
          <p:cNvPr id="268" name="Shape 268"/>
          <p:cNvSpPr>
            <a:spLocks noGrp="1"/>
          </p:cNvSpPr>
          <p:nvPr>
            <p:ph type="body" sz="quarter" idx="1"/>
          </p:nvPr>
        </p:nvSpPr>
        <p:spPr>
          <a:prstGeom prst="rect">
            <a:avLst/>
          </a:prstGeom>
        </p:spPr>
        <p:txBody>
          <a:bodyPr/>
          <a:lstStyle>
            <a:lvl1pPr>
              <a:defRPr sz="1400"/>
            </a:lvl1pPr>
          </a:lstStyle>
          <a:p>
            <a:r>
              <a:rPr lang="es-ES" sz="1400" dirty="0">
                <a:effectLst/>
                <a:latin typeface="+mj-lt"/>
                <a:ea typeface="+mj-ea"/>
                <a:cs typeface="+mj-cs"/>
                <a:sym typeface="Helvetica Neue"/>
              </a:rPr>
              <a:t>Para no dañar el metabolismo, solo se requieren dos cosas: una dieta equilibrada y una actividad física óptima. Los extremos como agotador entrenamiento, dietas extremas, o el hambre pueden producir lo contrario de lo que desea. El organismo incluye una "reacción de supervivencia" y comienza a disminuir la velocidad del metabolismo, porque carece de energía entrante</a:t>
            </a:r>
            <a:endParaRPr dirty="0"/>
          </a:p>
        </p:txBody>
      </p:sp>
    </p:spTree>
    <p:extLst>
      <p:ext uri="{BB962C8B-B14F-4D97-AF65-F5344CB8AC3E}">
        <p14:creationId xmlns:p14="http://schemas.microsoft.com/office/powerpoint/2010/main" val="432511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Заголовок и подзаголовок">
    <p:spTree>
      <p:nvGrpSpPr>
        <p:cNvPr id="1" name=""/>
        <p:cNvGrpSpPr/>
        <p:nvPr/>
      </p:nvGrpSpPr>
      <p:grpSpPr>
        <a:xfrm>
          <a:off x="0" y="0"/>
          <a:ext cx="0" cy="0"/>
          <a:chOff x="0" y="0"/>
          <a:chExt cx="0" cy="0"/>
        </a:xfrm>
      </p:grpSpPr>
      <p:sp>
        <p:nvSpPr>
          <p:cNvPr id="11" name="Shape 11"/>
          <p:cNvSpPr>
            <a:spLocks noGrp="1"/>
          </p:cNvSpPr>
          <p:nvPr>
            <p:ph type="title"/>
          </p:nvPr>
        </p:nvSpPr>
        <p:spPr>
          <a:xfrm>
            <a:off x="4833937" y="2303858"/>
            <a:ext cx="14716127" cy="4643439"/>
          </a:xfrm>
          <a:prstGeom prst="rect">
            <a:avLst/>
          </a:prstGeom>
        </p:spPr>
        <p:txBody>
          <a:bodyPr anchor="b"/>
          <a:lstStyle/>
          <a:p>
            <a:r>
              <a:t>Текст заголовка</a:t>
            </a:r>
          </a:p>
        </p:txBody>
      </p:sp>
      <p:sp>
        <p:nvSpPr>
          <p:cNvPr id="12" name="Shape 12"/>
          <p:cNvSpPr>
            <a:spLocks noGrp="1"/>
          </p:cNvSpPr>
          <p:nvPr>
            <p:ph type="body" sz="quarter" idx="1"/>
          </p:nvPr>
        </p:nvSpPr>
        <p:spPr>
          <a:xfrm>
            <a:off x="4833937" y="7072311"/>
            <a:ext cx="14716127" cy="1589486"/>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Цитата">
    <p:spTree>
      <p:nvGrpSpPr>
        <p:cNvPr id="1" name=""/>
        <p:cNvGrpSpPr/>
        <p:nvPr/>
      </p:nvGrpSpPr>
      <p:grpSpPr>
        <a:xfrm>
          <a:off x="0" y="0"/>
          <a:ext cx="0" cy="0"/>
          <a:chOff x="0" y="0"/>
          <a:chExt cx="0" cy="0"/>
        </a:xfrm>
      </p:grpSpPr>
      <p:sp>
        <p:nvSpPr>
          <p:cNvPr id="93" name="Shape 93"/>
          <p:cNvSpPr>
            <a:spLocks noGrp="1"/>
          </p:cNvSpPr>
          <p:nvPr>
            <p:ph type="body" sz="quarter" idx="1"/>
          </p:nvPr>
        </p:nvSpPr>
        <p:spPr>
          <a:xfrm>
            <a:off x="4833937" y="8947546"/>
            <a:ext cx="14716127" cy="660799"/>
          </a:xfrm>
          <a:prstGeom prst="rect">
            <a:avLst/>
          </a:prstGeom>
        </p:spPr>
        <p:txBody>
          <a:bodyPr anchor="t"/>
          <a:lstStyle>
            <a:lvl1pPr marL="0" indent="0" algn="ctr">
              <a:spcBef>
                <a:spcPts val="0"/>
              </a:spcBef>
              <a:buSzTx/>
              <a:buNone/>
              <a:defRPr sz="3200">
                <a:latin typeface="+mn-lt"/>
                <a:ea typeface="+mn-ea"/>
                <a:cs typeface="+mn-cs"/>
                <a:sym typeface="Helvetica"/>
              </a:defRPr>
            </a:lvl1pPr>
            <a:lvl2pPr marL="839610" indent="-395111" algn="ctr">
              <a:spcBef>
                <a:spcPts val="0"/>
              </a:spcBef>
              <a:defRPr sz="3200">
                <a:latin typeface="+mn-lt"/>
                <a:ea typeface="+mn-ea"/>
                <a:cs typeface="+mn-cs"/>
                <a:sym typeface="Helvetica"/>
              </a:defRPr>
            </a:lvl2pPr>
            <a:lvl3pPr marL="1284110" indent="-395110" algn="ctr">
              <a:spcBef>
                <a:spcPts val="0"/>
              </a:spcBef>
              <a:defRPr sz="3200">
                <a:latin typeface="+mn-lt"/>
                <a:ea typeface="+mn-ea"/>
                <a:cs typeface="+mn-cs"/>
                <a:sym typeface="Helvetica"/>
              </a:defRPr>
            </a:lvl3pPr>
            <a:lvl4pPr marL="1728610" indent="-395110" algn="ctr">
              <a:spcBef>
                <a:spcPts val="0"/>
              </a:spcBef>
              <a:defRPr sz="3200">
                <a:latin typeface="+mn-lt"/>
                <a:ea typeface="+mn-ea"/>
                <a:cs typeface="+mn-cs"/>
                <a:sym typeface="Helvetica"/>
              </a:defRPr>
            </a:lvl4pPr>
            <a:lvl5pPr marL="2173110" indent="-395110" algn="ctr">
              <a:spcBef>
                <a:spcPts val="0"/>
              </a:spcBef>
              <a:defRPr sz="3200">
                <a:latin typeface="+mn-lt"/>
                <a:ea typeface="+mn-ea"/>
                <a:cs typeface="+mn-cs"/>
                <a:sym typeface="Helvetica"/>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94" name="Shape 94"/>
          <p:cNvSpPr>
            <a:spLocks noGrp="1"/>
          </p:cNvSpPr>
          <p:nvPr>
            <p:ph type="body" sz="quarter" idx="13"/>
          </p:nvPr>
        </p:nvSpPr>
        <p:spPr>
          <a:xfrm>
            <a:off x="4833937" y="6000353"/>
            <a:ext cx="14716128" cy="965202"/>
          </a:xfrm>
          <a:prstGeom prst="rect">
            <a:avLst/>
          </a:prstGeom>
        </p:spPr>
        <p:txBody>
          <a:bodyPr/>
          <a:lstStyle/>
          <a:p>
            <a:pPr marL="0" indent="0" algn="ctr">
              <a:spcBef>
                <a:spcPts val="0"/>
              </a:spcBef>
              <a:buSzTx/>
              <a:buNone/>
              <a:defRPr sz="5200"/>
            </a:pPr>
            <a:endParaRP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Фото">
    <p:spTree>
      <p:nvGrpSpPr>
        <p:cNvPr id="1" name=""/>
        <p:cNvGrpSpPr/>
        <p:nvPr/>
      </p:nvGrpSpPr>
      <p:grpSpPr>
        <a:xfrm>
          <a:off x="0" y="0"/>
          <a:ext cx="0" cy="0"/>
          <a:chOff x="0" y="0"/>
          <a:chExt cx="0" cy="0"/>
        </a:xfrm>
      </p:grpSpPr>
      <p:sp>
        <p:nvSpPr>
          <p:cNvPr id="102" name="Shape 102"/>
          <p:cNvSpPr>
            <a:spLocks noGrp="1"/>
          </p:cNvSpPr>
          <p:nvPr>
            <p:ph type="pic" idx="13"/>
          </p:nvPr>
        </p:nvSpPr>
        <p:spPr>
          <a:xfrm>
            <a:off x="3048000" y="0"/>
            <a:ext cx="18288000" cy="13716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Пустой">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Фото — горизонтально">
    <p:spTree>
      <p:nvGrpSpPr>
        <p:cNvPr id="1" name=""/>
        <p:cNvGrpSpPr/>
        <p:nvPr/>
      </p:nvGrpSpPr>
      <p:grpSpPr>
        <a:xfrm>
          <a:off x="0" y="0"/>
          <a:ext cx="0" cy="0"/>
          <a:chOff x="0" y="0"/>
          <a:chExt cx="0" cy="0"/>
        </a:xfrm>
      </p:grpSpPr>
      <p:sp>
        <p:nvSpPr>
          <p:cNvPr id="20" name="Shape 20"/>
          <p:cNvSpPr>
            <a:spLocks noGrp="1"/>
          </p:cNvSpPr>
          <p:nvPr>
            <p:ph type="pic" sz="half" idx="13"/>
          </p:nvPr>
        </p:nvSpPr>
        <p:spPr>
          <a:xfrm>
            <a:off x="5307210" y="892967"/>
            <a:ext cx="13751721" cy="8322472"/>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4833937" y="9447609"/>
            <a:ext cx="14716127" cy="2000252"/>
          </a:xfrm>
          <a:prstGeom prst="rect">
            <a:avLst/>
          </a:prstGeom>
        </p:spPr>
        <p:txBody>
          <a:bodyPr anchor="b"/>
          <a:lstStyle/>
          <a:p>
            <a:r>
              <a:t>Текст заголовка</a:t>
            </a:r>
          </a:p>
        </p:txBody>
      </p:sp>
      <p:sp>
        <p:nvSpPr>
          <p:cNvPr id="22" name="Shape 22"/>
          <p:cNvSpPr>
            <a:spLocks noGrp="1"/>
          </p:cNvSpPr>
          <p:nvPr>
            <p:ph type="body" sz="quarter" idx="1"/>
          </p:nvPr>
        </p:nvSpPr>
        <p:spPr>
          <a:xfrm>
            <a:off x="4833937" y="11519296"/>
            <a:ext cx="14716127" cy="1589487"/>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3" name="Shape 23"/>
          <p:cNvSpPr>
            <a:spLocks noGrp="1"/>
          </p:cNvSpPr>
          <p:nvPr>
            <p:ph type="sldNum" sz="quarter" idx="2"/>
          </p:nvPr>
        </p:nvSpPr>
        <p:spPr>
          <a:xfrm>
            <a:off x="11935814" y="13001625"/>
            <a:ext cx="494513" cy="51117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Заголовок — по центру">
    <p:spTree>
      <p:nvGrpSpPr>
        <p:cNvPr id="1" name=""/>
        <p:cNvGrpSpPr/>
        <p:nvPr/>
      </p:nvGrpSpPr>
      <p:grpSpPr>
        <a:xfrm>
          <a:off x="0" y="0"/>
          <a:ext cx="0" cy="0"/>
          <a:chOff x="0" y="0"/>
          <a:chExt cx="0" cy="0"/>
        </a:xfrm>
      </p:grpSpPr>
      <p:sp>
        <p:nvSpPr>
          <p:cNvPr id="30" name="Shape 30"/>
          <p:cNvSpPr>
            <a:spLocks noGrp="1"/>
          </p:cNvSpPr>
          <p:nvPr>
            <p:ph type="title"/>
          </p:nvPr>
        </p:nvSpPr>
        <p:spPr>
          <a:xfrm>
            <a:off x="4833937" y="4536280"/>
            <a:ext cx="14716127" cy="4643439"/>
          </a:xfrm>
          <a:prstGeom prst="rect">
            <a:avLst/>
          </a:prstGeom>
        </p:spPr>
        <p:txBody>
          <a:bodyPr/>
          <a:lstStyle/>
          <a:p>
            <a:r>
              <a:t>Текст заголовка</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Фото — вертикально">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12495609" y="892967"/>
            <a:ext cx="7500939" cy="11572877"/>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4387453" y="892967"/>
            <a:ext cx="7500939" cy="5607846"/>
          </a:xfrm>
          <a:prstGeom prst="rect">
            <a:avLst/>
          </a:prstGeom>
        </p:spPr>
        <p:txBody>
          <a:bodyPr anchor="b"/>
          <a:lstStyle>
            <a:lvl1pPr>
              <a:defRPr sz="8400"/>
            </a:lvl1pPr>
          </a:lstStyle>
          <a:p>
            <a:r>
              <a:t>Текст заголовка</a:t>
            </a:r>
          </a:p>
        </p:txBody>
      </p:sp>
      <p:sp>
        <p:nvSpPr>
          <p:cNvPr id="40" name="Shape 40"/>
          <p:cNvSpPr>
            <a:spLocks noGrp="1"/>
          </p:cNvSpPr>
          <p:nvPr>
            <p:ph type="body" sz="quarter" idx="1"/>
          </p:nvPr>
        </p:nvSpPr>
        <p:spPr>
          <a:xfrm>
            <a:off x="4387453" y="6697264"/>
            <a:ext cx="7500939" cy="576858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Заголовок — вверху">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Текст заголовка</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Заголовок и пункты">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Текст заголовка</a:t>
            </a:r>
          </a:p>
        </p:txBody>
      </p:sp>
      <p:sp>
        <p:nvSpPr>
          <p:cNvPr id="57" name="Shape 57"/>
          <p:cNvSpPr>
            <a:spLocks noGrp="1"/>
          </p:cNvSpPr>
          <p:nvPr>
            <p:ph type="body" idx="1"/>
          </p:nvPr>
        </p:nvSpPr>
        <p:spPr>
          <a:xfrm>
            <a:off x="4387453" y="3661171"/>
            <a:ext cx="15609094" cy="8840393"/>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Заголовок, пункты и фото">
    <p:spTree>
      <p:nvGrpSpPr>
        <p:cNvPr id="1" name=""/>
        <p:cNvGrpSpPr/>
        <p:nvPr/>
      </p:nvGrpSpPr>
      <p:grpSpPr>
        <a:xfrm>
          <a:off x="0" y="0"/>
          <a:ext cx="0" cy="0"/>
          <a:chOff x="0" y="0"/>
          <a:chExt cx="0" cy="0"/>
        </a:xfrm>
      </p:grpSpPr>
      <p:sp>
        <p:nvSpPr>
          <p:cNvPr id="65" name="Shape 65"/>
          <p:cNvSpPr>
            <a:spLocks noGrp="1"/>
          </p:cNvSpPr>
          <p:nvPr>
            <p:ph type="pic" sz="quarter" idx="13"/>
          </p:nvPr>
        </p:nvSpPr>
        <p:spPr>
          <a:xfrm>
            <a:off x="12495609" y="3661171"/>
            <a:ext cx="7500939" cy="8840393"/>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Текст заголовка</a:t>
            </a:r>
          </a:p>
        </p:txBody>
      </p:sp>
      <p:sp>
        <p:nvSpPr>
          <p:cNvPr id="67" name="Shape 67"/>
          <p:cNvSpPr>
            <a:spLocks noGrp="1"/>
          </p:cNvSpPr>
          <p:nvPr>
            <p:ph type="body" sz="quarter" idx="1"/>
          </p:nvPr>
        </p:nvSpPr>
        <p:spPr>
          <a:xfrm>
            <a:off x="4387453" y="3661171"/>
            <a:ext cx="7500939" cy="8840393"/>
          </a:xfrm>
          <a:prstGeom prst="rect">
            <a:avLst/>
          </a:prstGeom>
        </p:spPr>
        <p:txBody>
          <a:bodyPr/>
          <a:lstStyle>
            <a:lvl1pPr marL="465363" indent="-465363">
              <a:spcBef>
                <a:spcPts val="4500"/>
              </a:spcBef>
              <a:defRPr sz="3800"/>
            </a:lvl1pPr>
            <a:lvl2pPr marL="808263" indent="-465363">
              <a:spcBef>
                <a:spcPts val="4500"/>
              </a:spcBef>
              <a:defRPr sz="3800"/>
            </a:lvl2pPr>
            <a:lvl3pPr marL="1151164" indent="-465363">
              <a:spcBef>
                <a:spcPts val="4500"/>
              </a:spcBef>
              <a:defRPr sz="3800"/>
            </a:lvl3pPr>
            <a:lvl4pPr marL="1494064" indent="-465364">
              <a:spcBef>
                <a:spcPts val="4500"/>
              </a:spcBef>
              <a:defRPr sz="3800"/>
            </a:lvl4pPr>
            <a:lvl5pPr marL="1836964" indent="-465364">
              <a:spcBef>
                <a:spcPts val="4500"/>
              </a:spcBef>
              <a:defRPr sz="3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Пункты">
    <p:spTree>
      <p:nvGrpSpPr>
        <p:cNvPr id="1" name=""/>
        <p:cNvGrpSpPr/>
        <p:nvPr/>
      </p:nvGrpSpPr>
      <p:grpSpPr>
        <a:xfrm>
          <a:off x="0" y="0"/>
          <a:ext cx="0" cy="0"/>
          <a:chOff x="0" y="0"/>
          <a:chExt cx="0" cy="0"/>
        </a:xfrm>
      </p:grpSpPr>
      <p:sp>
        <p:nvSpPr>
          <p:cNvPr id="75" name="Shape 75"/>
          <p:cNvSpPr>
            <a:spLocks noGrp="1"/>
          </p:cNvSpPr>
          <p:nvPr>
            <p:ph type="body" idx="1"/>
          </p:nvPr>
        </p:nvSpPr>
        <p:spPr>
          <a:xfrm>
            <a:off x="4387453" y="1785936"/>
            <a:ext cx="15609094" cy="10144127"/>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Фото — 3 шт.">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2495609" y="7161609"/>
            <a:ext cx="7500939" cy="5304236"/>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12504353" y="1250155"/>
            <a:ext cx="7500940" cy="5304237"/>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4387453" y="1250155"/>
            <a:ext cx="7500939" cy="1121569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387453" y="625077"/>
            <a:ext cx="15609094" cy="3036095"/>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nchor="ctr">
            <a:normAutofit/>
          </a:bodyPr>
          <a:lstStyle/>
          <a:p>
            <a:r>
              <a:t>Текст заголовка</a:t>
            </a:r>
          </a:p>
        </p:txBody>
      </p:sp>
      <p:sp>
        <p:nvSpPr>
          <p:cNvPr id="3" name="Shape 3"/>
          <p:cNvSpPr>
            <a:spLocks noGrp="1"/>
          </p:cNvSpPr>
          <p:nvPr>
            <p:ph type="body" idx="1"/>
          </p:nvPr>
        </p:nvSpPr>
        <p:spPr>
          <a:xfrm>
            <a:off x="13610166" y="3962400"/>
            <a:ext cx="9550401" cy="9753600"/>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Shape 4"/>
          <p:cNvSpPr>
            <a:spLocks noGrp="1"/>
          </p:cNvSpPr>
          <p:nvPr>
            <p:ph type="sldNum" sz="quarter" idx="2"/>
          </p:nvPr>
        </p:nvSpPr>
        <p:spPr>
          <a:xfrm>
            <a:off x="11935814" y="13010554"/>
            <a:ext cx="494513" cy="511175"/>
          </a:xfrm>
          <a:prstGeom prst="rect">
            <a:avLst/>
          </a:prstGeom>
          <a:ln w="12700">
            <a:miter lim="400000"/>
          </a:ln>
        </p:spPr>
        <p:txBody>
          <a:bodyPr wrap="none" lIns="71436" tIns="71436" rIns="71436" bIns="71436">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153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1pPr>
      <a:lvl2pPr marL="0" marR="0" indent="0" algn="ctr" defTabSz="82153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2pPr>
      <a:lvl3pPr marL="0" marR="0" indent="0" algn="ctr" defTabSz="82153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3pPr>
      <a:lvl4pPr marL="0" marR="0" indent="0" algn="ctr" defTabSz="82153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4pPr>
      <a:lvl5pPr marL="0" marR="0" indent="0" algn="ctr" defTabSz="82153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5pPr>
      <a:lvl6pPr marL="0" marR="0" indent="0" algn="ctr" defTabSz="82153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6pPr>
      <a:lvl7pPr marL="0" marR="0" indent="0" algn="ctr" defTabSz="82153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7pPr>
      <a:lvl8pPr marL="0" marR="0" indent="0" algn="ctr" defTabSz="82153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8pPr>
      <a:lvl9pPr marL="0" marR="0" indent="0" algn="ctr" defTabSz="82153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9pPr>
    </p:titleStyle>
    <p:bodyStyle>
      <a:lvl1pPr marL="617361" marR="0" indent="-617361" algn="l" defTabSz="821530"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Helvetica Light"/>
          <a:ea typeface="Helvetica Light"/>
          <a:cs typeface="Helvetica Light"/>
          <a:sym typeface="Helvetica Light"/>
        </a:defRPr>
      </a:lvl1pPr>
      <a:lvl2pPr marL="1061860" marR="0" indent="-617361" algn="l" defTabSz="821530"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Helvetica Light"/>
          <a:ea typeface="Helvetica Light"/>
          <a:cs typeface="Helvetica Light"/>
          <a:sym typeface="Helvetica Light"/>
        </a:defRPr>
      </a:lvl2pPr>
      <a:lvl3pPr marL="1506360" marR="0" indent="-617360" algn="l" defTabSz="821530"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Helvetica Light"/>
          <a:ea typeface="Helvetica Light"/>
          <a:cs typeface="Helvetica Light"/>
          <a:sym typeface="Helvetica Light"/>
        </a:defRPr>
      </a:lvl3pPr>
      <a:lvl4pPr marL="1950860" marR="0" indent="-617360" algn="l" defTabSz="821530"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Helvetica Light"/>
          <a:ea typeface="Helvetica Light"/>
          <a:cs typeface="Helvetica Light"/>
          <a:sym typeface="Helvetica Light"/>
        </a:defRPr>
      </a:lvl4pPr>
      <a:lvl5pPr marL="2395360" marR="0" indent="-617360" algn="l" defTabSz="821530"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Helvetica Light"/>
          <a:ea typeface="Helvetica Light"/>
          <a:cs typeface="Helvetica Light"/>
          <a:sym typeface="Helvetica Light"/>
        </a:defRPr>
      </a:lvl5pPr>
      <a:lvl6pPr marL="2839860" marR="0" indent="-617360" algn="l" defTabSz="821530"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Helvetica Light"/>
          <a:ea typeface="Helvetica Light"/>
          <a:cs typeface="Helvetica Light"/>
          <a:sym typeface="Helvetica Light"/>
        </a:defRPr>
      </a:lvl6pPr>
      <a:lvl7pPr marL="3284361" marR="0" indent="-617360" algn="l" defTabSz="821530"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Helvetica Light"/>
          <a:ea typeface="Helvetica Light"/>
          <a:cs typeface="Helvetica Light"/>
          <a:sym typeface="Helvetica Light"/>
        </a:defRPr>
      </a:lvl7pPr>
      <a:lvl8pPr marL="3728861" marR="0" indent="-617360" algn="l" defTabSz="821530"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Helvetica Light"/>
          <a:ea typeface="Helvetica Light"/>
          <a:cs typeface="Helvetica Light"/>
          <a:sym typeface="Helvetica Light"/>
        </a:defRPr>
      </a:lvl8pPr>
      <a:lvl9pPr marL="4173361" marR="0" indent="-617361" algn="l" defTabSz="821530"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Helvetica Light"/>
          <a:ea typeface="Helvetica Light"/>
          <a:cs typeface="Helvetica Light"/>
          <a:sym typeface="Helvetica Light"/>
        </a:defRPr>
      </a:lvl9pPr>
    </p:bodyStyle>
    <p:otherStyle>
      <a:lvl1pPr marL="0" marR="0" indent="0" algn="ctr" defTabSz="82153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0" algn="ctr" defTabSz="82153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0" algn="ctr" defTabSz="82153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0" algn="ctr" defTabSz="82153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0" algn="ctr" defTabSz="82153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0" algn="ctr" defTabSz="82153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0" algn="ctr" defTabSz="82153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0" algn="ctr" defTabSz="82153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0" algn="ctr" defTabSz="82153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15.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image2.png"/>
          <p:cNvPicPr>
            <a:picLocks noChangeAspect="1"/>
          </p:cNvPicPr>
          <p:nvPr/>
        </p:nvPicPr>
        <p:blipFill>
          <a:blip r:embed="rId2"/>
          <a:srcRect l="10227" t="6144" r="4017" b="9401"/>
          <a:stretch>
            <a:fillRect/>
          </a:stretch>
        </p:blipFill>
        <p:spPr>
          <a:xfrm>
            <a:off x="-160636" y="-93429"/>
            <a:ext cx="24705270" cy="13902859"/>
          </a:xfrm>
          <a:prstGeom prst="rect">
            <a:avLst/>
          </a:prstGeom>
          <a:ln w="12700">
            <a:miter lim="400000"/>
          </a:ln>
        </p:spPr>
      </p:pic>
      <p:sp>
        <p:nvSpPr>
          <p:cNvPr id="120" name="Shape 120"/>
          <p:cNvSpPr/>
          <p:nvPr/>
        </p:nvSpPr>
        <p:spPr>
          <a:xfrm>
            <a:off x="1227365" y="4215932"/>
            <a:ext cx="10414708" cy="5284136"/>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nchor="ctr">
            <a:spAutoFit/>
          </a:bodyPr>
          <a:lstStyle/>
          <a:p>
            <a:pPr algn="l">
              <a:defRPr sz="13600" b="1">
                <a:solidFill>
                  <a:srgbClr val="FFFFFF"/>
                </a:solidFill>
                <a:latin typeface="Arial"/>
                <a:ea typeface="Arial"/>
                <a:cs typeface="Arial"/>
                <a:sym typeface="Arial"/>
              </a:defRPr>
            </a:pPr>
            <a:r>
              <a:rPr dirty="0" err="1"/>
              <a:t>Lipostick</a:t>
            </a:r>
            <a:r>
              <a:rPr dirty="0"/>
              <a:t> Fit</a:t>
            </a:r>
          </a:p>
          <a:p>
            <a:pPr algn="l">
              <a:defRPr sz="7000" b="1">
                <a:solidFill>
                  <a:srgbClr val="FFFFFF"/>
                </a:solidFill>
                <a:latin typeface="Arial"/>
                <a:ea typeface="Arial"/>
                <a:cs typeface="Arial"/>
                <a:sym typeface="Arial"/>
              </a:defRPr>
            </a:pPr>
            <a:endParaRPr dirty="0"/>
          </a:p>
          <a:p>
            <a:pPr algn="l"/>
            <a:r>
              <a:rPr lang="es-ES" sz="6400" b="1" dirty="0">
                <a:solidFill>
                  <a:schemeClr val="bg1"/>
                </a:solidFill>
                <a:latin typeface="Arial" panose="020B0604020202020204" pitchFamily="34" charset="0"/>
                <a:cs typeface="Arial" panose="020B0604020202020204" pitchFamily="34" charset="0"/>
              </a:rPr>
              <a:t>Aceleración metabólica</a:t>
            </a:r>
          </a:p>
          <a:p>
            <a:pPr algn="l"/>
            <a:r>
              <a:rPr lang="es-ES" sz="6400" b="1" dirty="0">
                <a:solidFill>
                  <a:schemeClr val="bg1"/>
                </a:solidFill>
                <a:latin typeface="Arial" panose="020B0604020202020204" pitchFamily="34" charset="0"/>
                <a:cs typeface="Arial" panose="020B0604020202020204" pitchFamily="34" charset="0"/>
              </a:rPr>
              <a:t>sin dañar la salud</a:t>
            </a:r>
            <a:endParaRPr lang="ru-RU" sz="6400" b="1" dirty="0">
              <a:solidFill>
                <a:schemeClr val="bg1"/>
              </a:solidFill>
              <a:latin typeface="Arial" panose="020B0604020202020204" pitchFamily="34" charset="0"/>
              <a:cs typeface="Arial" panose="020B0604020202020204" pitchFamily="34" charset="0"/>
            </a:endParaRPr>
          </a:p>
        </p:txBody>
      </p:sp>
      <p:pic>
        <p:nvPicPr>
          <p:cNvPr id="121" name="image3.png"/>
          <p:cNvPicPr>
            <a:picLocks noChangeAspect="1"/>
          </p:cNvPicPr>
          <p:nvPr/>
        </p:nvPicPr>
        <p:blipFill>
          <a:blip r:embed="rId3"/>
          <a:stretch>
            <a:fillRect/>
          </a:stretch>
        </p:blipFill>
        <p:spPr>
          <a:xfrm>
            <a:off x="1227365" y="12020021"/>
            <a:ext cx="3831040" cy="671176"/>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 name="image19.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65" name="Shape 265"/>
          <p:cNvSpPr/>
          <p:nvPr/>
        </p:nvSpPr>
        <p:spPr>
          <a:xfrm>
            <a:off x="1051561" y="4723108"/>
            <a:ext cx="23332439" cy="3222033"/>
          </a:xfrm>
          <a:prstGeom prst="rect">
            <a:avLst/>
          </a:prstGeom>
          <a:ln w="12700">
            <a:miter lim="400000"/>
          </a:ln>
          <a:extLst>
            <a:ext uri="{C572A759-6A51-4108-AA02-DFA0A04FC94B}">
              <ma14:wrappingTextBoxFlag xmlns="" xmlns:ma14="http://schemas.microsoft.com/office/mac/drawingml/2011/main" val="1"/>
            </a:ext>
          </a:extLst>
        </p:spPr>
        <p:txBody>
          <a:bodyPr wrap="square" lIns="71436" tIns="71436" rIns="71436" bIns="71436" anchor="ctr">
            <a:spAutoFit/>
          </a:bodyPr>
          <a:lstStyle>
            <a:lvl1pPr algn="l">
              <a:defRPr sz="10000" b="1" cap="all">
                <a:solidFill>
                  <a:srgbClr val="FFFFFF"/>
                </a:solidFill>
                <a:latin typeface="Arial"/>
                <a:ea typeface="Arial"/>
                <a:cs typeface="Arial"/>
                <a:sym typeface="Arial"/>
              </a:defRPr>
            </a:lvl1pPr>
          </a:lstStyle>
          <a:p>
            <a:pPr algn="ctr"/>
            <a:r>
              <a:rPr lang="es-ES" dirty="0"/>
              <a:t>¿CÓMO ACELERAR EL METABOLISMO?</a:t>
            </a:r>
            <a:endParaRPr dirty="0"/>
          </a:p>
        </p:txBody>
      </p:sp>
      <p:pic>
        <p:nvPicPr>
          <p:cNvPr id="266" name="image20.png"/>
          <p:cNvPicPr>
            <a:picLocks noChangeAspect="1"/>
          </p:cNvPicPr>
          <p:nvPr/>
        </p:nvPicPr>
        <p:blipFill>
          <a:blip r:embed="rId4"/>
          <a:stretch>
            <a:fillRect/>
          </a:stretch>
        </p:blipFill>
        <p:spPr>
          <a:xfrm>
            <a:off x="11025007" y="12330425"/>
            <a:ext cx="2587985" cy="453399"/>
          </a:xfrm>
          <a:prstGeom prst="rect">
            <a:avLst/>
          </a:prstGeom>
          <a:ln w="12700">
            <a:miter lim="400000"/>
          </a:ln>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 name="image21.png"/>
          <p:cNvPicPr>
            <a:picLocks noChangeAspect="1"/>
          </p:cNvPicPr>
          <p:nvPr/>
        </p:nvPicPr>
        <p:blipFill>
          <a:blip r:embed="rId3"/>
          <a:srcRect t="5988" b="3406"/>
          <a:stretch>
            <a:fillRect/>
          </a:stretch>
        </p:blipFill>
        <p:spPr>
          <a:xfrm>
            <a:off x="-201416" y="-208586"/>
            <a:ext cx="25997647" cy="14133170"/>
          </a:xfrm>
          <a:prstGeom prst="rect">
            <a:avLst/>
          </a:prstGeom>
          <a:ln w="12700">
            <a:miter lim="400000"/>
          </a:ln>
        </p:spPr>
      </p:pic>
      <p:sp>
        <p:nvSpPr>
          <p:cNvPr id="271" name="Shape 271"/>
          <p:cNvSpPr/>
          <p:nvPr/>
        </p:nvSpPr>
        <p:spPr>
          <a:xfrm>
            <a:off x="1448754" y="1786828"/>
            <a:ext cx="21486492" cy="1785742"/>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nchor="ctr">
            <a:spAutoFit/>
          </a:bodyPr>
          <a:lstStyle/>
          <a:p>
            <a:pPr algn="l">
              <a:defRPr sz="10000" b="1" cap="all" baseline="-4999">
                <a:solidFill>
                  <a:srgbClr val="FFFFFF"/>
                </a:solidFill>
                <a:latin typeface="Arial"/>
                <a:ea typeface="Arial"/>
                <a:cs typeface="Arial"/>
                <a:sym typeface="Arial"/>
              </a:defRPr>
            </a:pPr>
            <a:r>
              <a:rPr dirty="0"/>
              <a:t>LIPOSTICK FIT</a:t>
            </a:r>
          </a:p>
          <a:p>
            <a:pPr algn="l">
              <a:defRPr sz="6000" b="1" cap="all" baseline="-8332">
                <a:solidFill>
                  <a:srgbClr val="FFFFFF"/>
                </a:solidFill>
                <a:latin typeface="Arial"/>
                <a:ea typeface="Arial"/>
                <a:cs typeface="Arial"/>
                <a:sym typeface="Arial"/>
              </a:defRPr>
            </a:pPr>
            <a:r>
              <a:rPr dirty="0"/>
              <a:t> </a:t>
            </a:r>
            <a:r>
              <a:rPr lang="es-ES" baseline="-9999" dirty="0"/>
              <a:t>- </a:t>
            </a:r>
            <a:r>
              <a:rPr lang="es-ES" sz="6000" b="1" cap="all" baseline="-8332" dirty="0" smtClean="0">
                <a:sym typeface="Arial"/>
              </a:rPr>
              <a:t>  </a:t>
            </a:r>
            <a:r>
              <a:rPr lang="es-ES" sz="6000" b="1" cap="all" baseline="-8332" dirty="0">
                <a:sym typeface="Arial"/>
              </a:rPr>
              <a:t>es un producto innovador para tu forma ideal</a:t>
            </a:r>
            <a:r>
              <a:rPr lang="es-ES" baseline="-9999" dirty="0" smtClean="0"/>
              <a:t>*</a:t>
            </a:r>
            <a:endParaRPr dirty="0"/>
          </a:p>
        </p:txBody>
      </p:sp>
      <p:sp>
        <p:nvSpPr>
          <p:cNvPr id="272" name="Shape 272"/>
          <p:cNvSpPr/>
          <p:nvPr/>
        </p:nvSpPr>
        <p:spPr>
          <a:xfrm>
            <a:off x="3508635" y="5211517"/>
            <a:ext cx="7912400" cy="1898594"/>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p>
            <a:pPr algn="l">
              <a:defRPr sz="3800" b="1">
                <a:solidFill>
                  <a:srgbClr val="FFFFFF"/>
                </a:solidFill>
                <a:latin typeface="Arial"/>
                <a:ea typeface="Arial"/>
                <a:cs typeface="Arial"/>
                <a:sym typeface="Arial"/>
              </a:defRPr>
            </a:pPr>
            <a:r>
              <a:rPr lang="es-ES" sz="3800" b="1" dirty="0">
                <a:sym typeface="Arial"/>
              </a:rPr>
              <a:t>Disminución del volumen corporal al acelerar el metabolismo</a:t>
            </a:r>
            <a:endParaRPr dirty="0"/>
          </a:p>
        </p:txBody>
      </p:sp>
      <p:pic>
        <p:nvPicPr>
          <p:cNvPr id="273" name="image20.png"/>
          <p:cNvPicPr>
            <a:picLocks noChangeAspect="1"/>
          </p:cNvPicPr>
          <p:nvPr/>
        </p:nvPicPr>
        <p:blipFill>
          <a:blip r:embed="rId4"/>
          <a:stretch>
            <a:fillRect/>
          </a:stretch>
        </p:blipFill>
        <p:spPr>
          <a:xfrm>
            <a:off x="21649517" y="12729432"/>
            <a:ext cx="1941520" cy="340143"/>
          </a:xfrm>
          <a:prstGeom prst="rect">
            <a:avLst/>
          </a:prstGeom>
          <a:ln w="12700">
            <a:miter lim="400000"/>
          </a:ln>
        </p:spPr>
      </p:pic>
      <p:sp>
        <p:nvSpPr>
          <p:cNvPr id="274" name="Shape 274"/>
          <p:cNvSpPr/>
          <p:nvPr/>
        </p:nvSpPr>
        <p:spPr>
          <a:xfrm>
            <a:off x="12599612" y="12144005"/>
            <a:ext cx="9115737" cy="1055479"/>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marL="419804" indent="-419804" algn="l">
              <a:lnSpc>
                <a:spcPct val="110000"/>
              </a:lnSpc>
              <a:buSzPct val="75000"/>
              <a:buChar char="*"/>
              <a:defRPr sz="2800" i="1">
                <a:solidFill>
                  <a:srgbClr val="FFFFFF"/>
                </a:solidFill>
                <a:latin typeface="Arial"/>
                <a:ea typeface="Arial"/>
                <a:cs typeface="Arial"/>
                <a:sym typeface="Arial"/>
              </a:defRPr>
            </a:lvl1pPr>
          </a:lstStyle>
          <a:p>
            <a:r>
              <a:rPr lang="es-ES" dirty="0"/>
              <a:t>El producto no contiene diuréticos, laxantes, esteroides, hormonas.</a:t>
            </a:r>
            <a:endParaRPr dirty="0"/>
          </a:p>
        </p:txBody>
      </p:sp>
      <p:sp>
        <p:nvSpPr>
          <p:cNvPr id="275" name="Shape 275"/>
          <p:cNvSpPr/>
          <p:nvPr/>
        </p:nvSpPr>
        <p:spPr>
          <a:xfrm>
            <a:off x="3508635" y="6965743"/>
            <a:ext cx="9316729" cy="1313818"/>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p>
            <a:pPr algn="l">
              <a:defRPr sz="3800" b="1">
                <a:solidFill>
                  <a:srgbClr val="FFFFFF"/>
                </a:solidFill>
                <a:latin typeface="Arial"/>
                <a:ea typeface="Arial"/>
                <a:cs typeface="Arial"/>
                <a:sym typeface="Arial"/>
              </a:defRPr>
            </a:pPr>
            <a:r>
              <a:rPr lang="es-ES" dirty="0"/>
              <a:t>nuevo nivel de biodisponibilidad</a:t>
            </a:r>
          </a:p>
          <a:p>
            <a:pPr algn="l">
              <a:defRPr sz="3800" b="1">
                <a:solidFill>
                  <a:srgbClr val="FFFFFF"/>
                </a:solidFill>
                <a:latin typeface="Arial"/>
                <a:ea typeface="Arial"/>
                <a:cs typeface="Arial"/>
                <a:sym typeface="Arial"/>
              </a:defRPr>
            </a:pPr>
            <a:r>
              <a:rPr lang="es-ES" dirty="0"/>
              <a:t>gracias a la tecnología </a:t>
            </a:r>
            <a:r>
              <a:rPr lang="es-ES" dirty="0" err="1"/>
              <a:t>liposomal</a:t>
            </a:r>
            <a:endParaRPr dirty="0"/>
          </a:p>
        </p:txBody>
      </p:sp>
      <p:sp>
        <p:nvSpPr>
          <p:cNvPr id="276" name="Shape 276"/>
          <p:cNvSpPr/>
          <p:nvPr/>
        </p:nvSpPr>
        <p:spPr>
          <a:xfrm>
            <a:off x="3508635" y="8719970"/>
            <a:ext cx="9316729" cy="1898594"/>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p>
            <a:pPr algn="l">
              <a:defRPr sz="3800" b="1">
                <a:solidFill>
                  <a:srgbClr val="FFFFFF"/>
                </a:solidFill>
                <a:latin typeface="Arial"/>
                <a:ea typeface="Arial"/>
                <a:cs typeface="Arial"/>
                <a:sym typeface="Arial"/>
              </a:defRPr>
            </a:pPr>
            <a:r>
              <a:rPr lang="es-ES" dirty="0"/>
              <a:t>formato moderno</a:t>
            </a:r>
          </a:p>
          <a:p>
            <a:pPr algn="l">
              <a:defRPr sz="3800" b="1">
                <a:solidFill>
                  <a:srgbClr val="FFFFFF"/>
                </a:solidFill>
                <a:latin typeface="Arial"/>
                <a:ea typeface="Arial"/>
                <a:cs typeface="Arial"/>
                <a:sym typeface="Arial"/>
              </a:defRPr>
            </a:pPr>
            <a:r>
              <a:rPr lang="es-ES" dirty="0"/>
              <a:t>porciones selladas</a:t>
            </a:r>
          </a:p>
          <a:p>
            <a:pPr algn="l">
              <a:defRPr sz="3800" b="1">
                <a:solidFill>
                  <a:srgbClr val="FFFFFF"/>
                </a:solidFill>
                <a:latin typeface="Arial"/>
                <a:ea typeface="Arial"/>
                <a:cs typeface="Arial"/>
                <a:sym typeface="Arial"/>
              </a:defRPr>
            </a:pPr>
            <a:r>
              <a:rPr lang="es-ES" dirty="0"/>
              <a:t>cómodo para llevar con </a:t>
            </a:r>
            <a:r>
              <a:rPr lang="es-ES" dirty="0" smtClean="0"/>
              <a:t>usted</a:t>
            </a:r>
            <a:endParaRPr dirty="0"/>
          </a:p>
        </p:txBody>
      </p:sp>
      <p:sp>
        <p:nvSpPr>
          <p:cNvPr id="277" name="Shape 277"/>
          <p:cNvSpPr/>
          <p:nvPr/>
        </p:nvSpPr>
        <p:spPr>
          <a:xfrm>
            <a:off x="3508635" y="11020296"/>
            <a:ext cx="9316729" cy="1898594"/>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p>
            <a:pPr algn="l">
              <a:defRPr sz="3800" b="1">
                <a:solidFill>
                  <a:srgbClr val="FFFFFF"/>
                </a:solidFill>
                <a:latin typeface="Arial"/>
                <a:ea typeface="Arial"/>
                <a:cs typeface="Arial"/>
                <a:sym typeface="Arial"/>
              </a:defRPr>
            </a:pPr>
            <a:r>
              <a:rPr lang="es-ES" dirty="0"/>
              <a:t>eficacia probada</a:t>
            </a:r>
          </a:p>
          <a:p>
            <a:pPr algn="l">
              <a:defRPr sz="3800" b="1">
                <a:solidFill>
                  <a:srgbClr val="FFFFFF"/>
                </a:solidFill>
                <a:latin typeface="Arial"/>
                <a:ea typeface="Arial"/>
                <a:cs typeface="Arial"/>
                <a:sym typeface="Arial"/>
              </a:defRPr>
            </a:pPr>
            <a:r>
              <a:rPr lang="es-ES" dirty="0"/>
              <a:t>componentes patentados</a:t>
            </a:r>
          </a:p>
          <a:p>
            <a:pPr algn="l">
              <a:defRPr sz="3800" b="1">
                <a:solidFill>
                  <a:srgbClr val="FFFFFF"/>
                </a:solidFill>
                <a:latin typeface="Arial"/>
                <a:ea typeface="Arial"/>
                <a:cs typeface="Arial"/>
                <a:sym typeface="Arial"/>
              </a:defRPr>
            </a:pPr>
            <a:r>
              <a:rPr lang="es-ES" dirty="0"/>
              <a:t>en la composición</a:t>
            </a:r>
            <a:endParaRPr dirty="0"/>
          </a:p>
        </p:txBody>
      </p:sp>
      <p:pic>
        <p:nvPicPr>
          <p:cNvPr id="278" name="image22.png"/>
          <p:cNvPicPr>
            <a:picLocks noChangeAspect="1"/>
          </p:cNvPicPr>
          <p:nvPr/>
        </p:nvPicPr>
        <p:blipFill>
          <a:blip r:embed="rId5"/>
          <a:stretch>
            <a:fillRect/>
          </a:stretch>
        </p:blipFill>
        <p:spPr>
          <a:xfrm>
            <a:off x="1727380" y="8909584"/>
            <a:ext cx="1287813" cy="1386158"/>
          </a:xfrm>
          <a:prstGeom prst="rect">
            <a:avLst/>
          </a:prstGeom>
          <a:ln w="12700">
            <a:miter lim="400000"/>
          </a:ln>
        </p:spPr>
      </p:pic>
      <p:pic>
        <p:nvPicPr>
          <p:cNvPr id="279" name="image23.png"/>
          <p:cNvPicPr>
            <a:picLocks noChangeAspect="1"/>
          </p:cNvPicPr>
          <p:nvPr/>
        </p:nvPicPr>
        <p:blipFill>
          <a:blip r:embed="rId6"/>
          <a:stretch>
            <a:fillRect/>
          </a:stretch>
        </p:blipFill>
        <p:spPr>
          <a:xfrm>
            <a:off x="1710077" y="7077519"/>
            <a:ext cx="1227038" cy="1021139"/>
          </a:xfrm>
          <a:prstGeom prst="rect">
            <a:avLst/>
          </a:prstGeom>
          <a:ln w="12700">
            <a:miter lim="400000"/>
          </a:ln>
        </p:spPr>
      </p:pic>
      <p:pic>
        <p:nvPicPr>
          <p:cNvPr id="280" name="image24.png"/>
          <p:cNvPicPr>
            <a:picLocks noChangeAspect="1"/>
          </p:cNvPicPr>
          <p:nvPr/>
        </p:nvPicPr>
        <p:blipFill>
          <a:blip r:embed="rId7"/>
          <a:stretch>
            <a:fillRect/>
          </a:stretch>
        </p:blipFill>
        <p:spPr>
          <a:xfrm>
            <a:off x="1630521" y="5128083"/>
            <a:ext cx="1386150" cy="1386158"/>
          </a:xfrm>
          <a:prstGeom prst="rect">
            <a:avLst/>
          </a:prstGeom>
          <a:ln w="12700">
            <a:miter lim="400000"/>
          </a:ln>
        </p:spPr>
      </p:pic>
      <p:pic>
        <p:nvPicPr>
          <p:cNvPr id="281" name="image25.png"/>
          <p:cNvPicPr>
            <a:picLocks noChangeAspect="1"/>
          </p:cNvPicPr>
          <p:nvPr/>
        </p:nvPicPr>
        <p:blipFill>
          <a:blip r:embed="rId8"/>
          <a:stretch>
            <a:fillRect/>
          </a:stretch>
        </p:blipFill>
        <p:spPr>
          <a:xfrm>
            <a:off x="1742767" y="11182916"/>
            <a:ext cx="1161659" cy="1440146"/>
          </a:xfrm>
          <a:prstGeom prst="rect">
            <a:avLst/>
          </a:prstGeom>
          <a:ln w="12700">
            <a:miter lim="400000"/>
          </a:ln>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image26.png"/>
          <p:cNvPicPr>
            <a:picLocks noChangeAspect="1"/>
          </p:cNvPicPr>
          <p:nvPr/>
        </p:nvPicPr>
        <p:blipFill>
          <a:blip r:embed="rId3"/>
          <a:srcRect t="9926" r="11502" b="8049"/>
          <a:stretch>
            <a:fillRect/>
          </a:stretch>
        </p:blipFill>
        <p:spPr>
          <a:xfrm>
            <a:off x="-62094" y="-33536"/>
            <a:ext cx="24464461" cy="13783072"/>
          </a:xfrm>
          <a:prstGeom prst="rect">
            <a:avLst/>
          </a:prstGeom>
          <a:ln w="12700">
            <a:miter lim="400000"/>
          </a:ln>
        </p:spPr>
      </p:pic>
      <p:sp>
        <p:nvSpPr>
          <p:cNvPr id="286" name="Shape 286"/>
          <p:cNvSpPr/>
          <p:nvPr/>
        </p:nvSpPr>
        <p:spPr>
          <a:xfrm>
            <a:off x="-2431944" y="-7008118"/>
            <a:ext cx="15710946" cy="15710942"/>
          </a:xfrm>
          <a:prstGeom prst="ellipse">
            <a:avLst/>
          </a:prstGeom>
          <a:solidFill>
            <a:srgbClr val="F6F6F6"/>
          </a:solidFill>
          <a:ln w="12700">
            <a:miter lim="400000"/>
          </a:ln>
        </p:spPr>
        <p:txBody>
          <a:bodyPr lIns="71436" tIns="71436" rIns="71436" bIns="71436" anchor="ctr"/>
          <a:lstStyle/>
          <a:p>
            <a:pPr>
              <a:defRPr sz="3200">
                <a:solidFill>
                  <a:srgbClr val="FFFFFF"/>
                </a:solidFill>
              </a:defRPr>
            </a:pPr>
            <a:endParaRPr/>
          </a:p>
        </p:txBody>
      </p:sp>
      <p:sp>
        <p:nvSpPr>
          <p:cNvPr id="287" name="Shape 287"/>
          <p:cNvSpPr/>
          <p:nvPr/>
        </p:nvSpPr>
        <p:spPr>
          <a:xfrm>
            <a:off x="1424941" y="917572"/>
            <a:ext cx="7439534" cy="2606480"/>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nchor="ctr">
            <a:spAutoFit/>
          </a:bodyPr>
          <a:lstStyle/>
          <a:p>
            <a:pPr algn="l">
              <a:defRPr sz="8000" b="1" cap="all">
                <a:solidFill>
                  <a:srgbClr val="53585F"/>
                </a:solidFill>
                <a:latin typeface="Arial"/>
                <a:ea typeface="Arial"/>
                <a:cs typeface="Arial"/>
                <a:sym typeface="Arial"/>
              </a:defRPr>
            </a:pPr>
            <a:r>
              <a:rPr lang="es-ES" sz="8000" b="1" cap="all" dirty="0">
                <a:sym typeface="Arial"/>
              </a:rPr>
              <a:t>PRODUCCIÓN </a:t>
            </a:r>
          </a:p>
          <a:p>
            <a:pPr algn="l">
              <a:defRPr sz="8000" b="1" cap="all">
                <a:solidFill>
                  <a:srgbClr val="53585F"/>
                </a:solidFill>
                <a:latin typeface="Arial"/>
                <a:ea typeface="Arial"/>
                <a:cs typeface="Arial"/>
                <a:sym typeface="Arial"/>
              </a:defRPr>
            </a:pPr>
            <a:r>
              <a:rPr lang="es-ES" sz="8000" b="1" cap="all" dirty="0">
                <a:sym typeface="Arial"/>
              </a:rPr>
              <a:t>DEL FUTURO</a:t>
            </a:r>
            <a:endParaRPr dirty="0"/>
          </a:p>
        </p:txBody>
      </p:sp>
      <p:sp>
        <p:nvSpPr>
          <p:cNvPr id="288" name="Shape 288"/>
          <p:cNvSpPr/>
          <p:nvPr/>
        </p:nvSpPr>
        <p:spPr>
          <a:xfrm>
            <a:off x="1486854" y="4132119"/>
            <a:ext cx="9045496" cy="2606480"/>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p>
            <a:pPr algn="l"/>
            <a:r>
              <a:rPr lang="es-ES" sz="4000" dirty="0">
                <a:latin typeface="Arial" panose="020B0604020202020204" pitchFamily="34" charset="0"/>
                <a:cs typeface="Arial" panose="020B0604020202020204" pitchFamily="34" charset="0"/>
              </a:rPr>
              <a:t>parque industrial de nueva generación</a:t>
            </a:r>
          </a:p>
          <a:p>
            <a:pPr algn="l"/>
            <a:r>
              <a:rPr lang="es-ES" sz="4000" dirty="0">
                <a:latin typeface="Arial" panose="020B0604020202020204" pitchFamily="34" charset="0"/>
                <a:cs typeface="Arial" panose="020B0604020202020204" pitchFamily="34" charset="0"/>
              </a:rPr>
              <a:t>desarrollos innovadores</a:t>
            </a:r>
          </a:p>
          <a:p>
            <a:pPr algn="l"/>
            <a:r>
              <a:rPr lang="es-ES" sz="4000" dirty="0">
                <a:latin typeface="Arial" panose="020B0604020202020204" pitchFamily="34" charset="0"/>
                <a:cs typeface="Arial" panose="020B0604020202020204" pitchFamily="34" charset="0"/>
              </a:rPr>
              <a:t>producción ecológica y energéticamente eficiente</a:t>
            </a:r>
          </a:p>
        </p:txBody>
      </p:sp>
      <p:pic>
        <p:nvPicPr>
          <p:cNvPr id="289" name="image20.png"/>
          <p:cNvPicPr>
            <a:picLocks noChangeAspect="1"/>
          </p:cNvPicPr>
          <p:nvPr/>
        </p:nvPicPr>
        <p:blipFill>
          <a:blip r:embed="rId4"/>
          <a:stretch>
            <a:fillRect/>
          </a:stretch>
        </p:blipFill>
        <p:spPr>
          <a:xfrm>
            <a:off x="21649517" y="12729432"/>
            <a:ext cx="1941520" cy="340143"/>
          </a:xfrm>
          <a:prstGeom prst="rect">
            <a:avLst/>
          </a:prstGeom>
          <a:ln w="12700">
            <a:miter lim="400000"/>
          </a:ln>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image4.png"/>
          <p:cNvPicPr>
            <a:picLocks noChangeAspect="1"/>
          </p:cNvPicPr>
          <p:nvPr/>
        </p:nvPicPr>
        <p:blipFill>
          <a:blip r:embed="rId3"/>
          <a:stretch>
            <a:fillRect/>
          </a:stretch>
        </p:blipFill>
        <p:spPr>
          <a:xfrm>
            <a:off x="0" y="3569"/>
            <a:ext cx="24384000" cy="13708861"/>
          </a:xfrm>
          <a:prstGeom prst="rect">
            <a:avLst/>
          </a:prstGeom>
          <a:ln w="12700">
            <a:miter lim="400000"/>
          </a:ln>
        </p:spPr>
      </p:pic>
      <p:sp>
        <p:nvSpPr>
          <p:cNvPr id="294" name="Shape 294"/>
          <p:cNvSpPr/>
          <p:nvPr/>
        </p:nvSpPr>
        <p:spPr>
          <a:xfrm>
            <a:off x="1399541" y="991888"/>
            <a:ext cx="11826953" cy="1375373"/>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nchor="ctr">
            <a:spAutoFit/>
          </a:bodyPr>
          <a:lstStyle>
            <a:lvl1pPr algn="l">
              <a:defRPr sz="8000" b="1">
                <a:solidFill>
                  <a:srgbClr val="53585F"/>
                </a:solidFill>
                <a:latin typeface="Arial"/>
                <a:ea typeface="Arial"/>
                <a:cs typeface="Arial"/>
                <a:sym typeface="Arial"/>
              </a:defRPr>
            </a:lvl1pPr>
          </a:lstStyle>
          <a:p>
            <a:r>
              <a:rPr lang="es-ES" dirty="0"/>
              <a:t>CONTROL DE CALIDAD</a:t>
            </a:r>
            <a:endParaRPr dirty="0"/>
          </a:p>
        </p:txBody>
      </p:sp>
      <p:sp>
        <p:nvSpPr>
          <p:cNvPr id="295" name="Shape 295"/>
          <p:cNvSpPr/>
          <p:nvPr/>
        </p:nvSpPr>
        <p:spPr>
          <a:xfrm>
            <a:off x="1447166" y="3605038"/>
            <a:ext cx="11511162" cy="2452591"/>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spAutoFit/>
          </a:bodyPr>
          <a:lstStyle/>
          <a:p>
            <a:pPr algn="l">
              <a:defRPr b="1">
                <a:solidFill>
                  <a:srgbClr val="FB5C3A"/>
                </a:solidFill>
                <a:latin typeface="Arial"/>
                <a:ea typeface="Arial"/>
                <a:cs typeface="Arial"/>
                <a:sym typeface="Arial"/>
              </a:defRPr>
            </a:pPr>
            <a:r>
              <a:rPr lang="es-ES" b="1" dirty="0">
                <a:sym typeface="Arial"/>
              </a:rPr>
              <a:t>Más de 40 certificados </a:t>
            </a:r>
          </a:p>
          <a:p>
            <a:pPr algn="l"/>
            <a:r>
              <a:rPr lang="es-ES" dirty="0"/>
              <a:t>en conformidad con estrictos estándares </a:t>
            </a:r>
          </a:p>
          <a:p>
            <a:pPr algn="l"/>
            <a:r>
              <a:rPr lang="es-ES" dirty="0"/>
              <a:t>internacionales de producción</a:t>
            </a:r>
          </a:p>
        </p:txBody>
      </p:sp>
      <p:grpSp>
        <p:nvGrpSpPr>
          <p:cNvPr id="300" name="Group 300"/>
          <p:cNvGrpSpPr/>
          <p:nvPr/>
        </p:nvGrpSpPr>
        <p:grpSpPr>
          <a:xfrm>
            <a:off x="1567211" y="6661053"/>
            <a:ext cx="4957421" cy="4895820"/>
            <a:chOff x="0" y="0"/>
            <a:chExt cx="4957419" cy="4895819"/>
          </a:xfrm>
        </p:grpSpPr>
        <p:pic>
          <p:nvPicPr>
            <p:cNvPr id="296" name="image28.png"/>
            <p:cNvPicPr>
              <a:picLocks noChangeAspect="1"/>
            </p:cNvPicPr>
            <p:nvPr/>
          </p:nvPicPr>
          <p:blipFill>
            <a:blip r:embed="rId4"/>
            <a:stretch>
              <a:fillRect/>
            </a:stretch>
          </p:blipFill>
          <p:spPr>
            <a:xfrm>
              <a:off x="2620295" y="14792"/>
              <a:ext cx="2312015" cy="2312015"/>
            </a:xfrm>
            <a:prstGeom prst="rect">
              <a:avLst/>
            </a:prstGeom>
            <a:ln w="12700" cap="flat">
              <a:noFill/>
              <a:miter lim="400000"/>
            </a:ln>
            <a:effectLst/>
          </p:spPr>
        </p:pic>
        <p:pic>
          <p:nvPicPr>
            <p:cNvPr id="297" name="image29.png"/>
            <p:cNvPicPr>
              <a:picLocks noChangeAspect="1"/>
            </p:cNvPicPr>
            <p:nvPr/>
          </p:nvPicPr>
          <p:blipFill>
            <a:blip r:embed="rId5"/>
            <a:stretch>
              <a:fillRect/>
            </a:stretch>
          </p:blipFill>
          <p:spPr>
            <a:xfrm>
              <a:off x="9086" y="2576104"/>
              <a:ext cx="2312015" cy="2312015"/>
            </a:xfrm>
            <a:prstGeom prst="rect">
              <a:avLst/>
            </a:prstGeom>
            <a:ln w="12700" cap="flat">
              <a:noFill/>
              <a:miter lim="400000"/>
            </a:ln>
            <a:effectLst/>
          </p:spPr>
        </p:pic>
        <p:pic>
          <p:nvPicPr>
            <p:cNvPr id="298" name="image30.png"/>
            <p:cNvPicPr>
              <a:picLocks noChangeAspect="1"/>
            </p:cNvPicPr>
            <p:nvPr/>
          </p:nvPicPr>
          <p:blipFill>
            <a:blip r:embed="rId6"/>
            <a:stretch>
              <a:fillRect/>
            </a:stretch>
          </p:blipFill>
          <p:spPr>
            <a:xfrm>
              <a:off x="2630006" y="2568404"/>
              <a:ext cx="2327414" cy="2327416"/>
            </a:xfrm>
            <a:prstGeom prst="rect">
              <a:avLst/>
            </a:prstGeom>
            <a:ln w="12700" cap="flat">
              <a:noFill/>
              <a:miter lim="400000"/>
            </a:ln>
            <a:effectLst/>
          </p:spPr>
        </p:pic>
        <p:pic>
          <p:nvPicPr>
            <p:cNvPr id="299" name="image31.png"/>
            <p:cNvPicPr>
              <a:picLocks noChangeAspect="1"/>
            </p:cNvPicPr>
            <p:nvPr/>
          </p:nvPicPr>
          <p:blipFill>
            <a:blip r:embed="rId7"/>
            <a:stretch>
              <a:fillRect/>
            </a:stretch>
          </p:blipFill>
          <p:spPr>
            <a:xfrm>
              <a:off x="-1" y="-1"/>
              <a:ext cx="2311392" cy="2315845"/>
            </a:xfrm>
            <a:prstGeom prst="rect">
              <a:avLst/>
            </a:prstGeom>
            <a:ln w="12700" cap="flat">
              <a:noFill/>
              <a:miter lim="400000"/>
            </a:ln>
            <a:effectLst/>
          </p:spPr>
        </p:pic>
      </p:grpSp>
      <p:pic>
        <p:nvPicPr>
          <p:cNvPr id="301" name="image27.png"/>
          <p:cNvPicPr>
            <a:picLocks noChangeAspect="1"/>
          </p:cNvPicPr>
          <p:nvPr/>
        </p:nvPicPr>
        <p:blipFill>
          <a:blip r:embed="rId8"/>
          <a:srcRect l="13691" t="466" r="3286"/>
          <a:stretch>
            <a:fillRect/>
          </a:stretch>
        </p:blipFill>
        <p:spPr>
          <a:xfrm>
            <a:off x="10580963" y="2091016"/>
            <a:ext cx="17745822" cy="11967273"/>
          </a:xfrm>
          <a:custGeom>
            <a:avLst/>
            <a:gdLst/>
            <a:ahLst/>
            <a:cxnLst>
              <a:cxn ang="0">
                <a:pos x="wd2" y="hd2"/>
              </a:cxn>
              <a:cxn ang="5400000">
                <a:pos x="wd2" y="hd2"/>
              </a:cxn>
              <a:cxn ang="10800000">
                <a:pos x="wd2" y="hd2"/>
              </a:cxn>
              <a:cxn ang="16200000">
                <a:pos x="wd2" y="hd2"/>
              </a:cxn>
            </a:cxnLst>
            <a:rect l="0" t="0" r="r" b="b"/>
            <a:pathLst>
              <a:path w="20200" h="21600" extrusionOk="0">
                <a:moveTo>
                  <a:pt x="10100" y="0"/>
                </a:moveTo>
                <a:cubicBezTo>
                  <a:pt x="7515" y="0"/>
                  <a:pt x="4929" y="1564"/>
                  <a:pt x="2957" y="4692"/>
                </a:cubicBezTo>
                <a:cubicBezTo>
                  <a:pt x="73" y="9264"/>
                  <a:pt x="-700" y="15910"/>
                  <a:pt x="631" y="21600"/>
                </a:cubicBezTo>
                <a:lnTo>
                  <a:pt x="19569" y="21600"/>
                </a:lnTo>
                <a:cubicBezTo>
                  <a:pt x="20900" y="15910"/>
                  <a:pt x="20127" y="9264"/>
                  <a:pt x="17243" y="4692"/>
                </a:cubicBezTo>
                <a:cubicBezTo>
                  <a:pt x="15271" y="1564"/>
                  <a:pt x="12685" y="0"/>
                  <a:pt x="10100" y="0"/>
                </a:cubicBezTo>
                <a:close/>
              </a:path>
            </a:pathLst>
          </a:custGeom>
          <a:ln w="12700">
            <a:miter lim="400000"/>
          </a:ln>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image32.png"/>
          <p:cNvPicPr>
            <a:picLocks noChangeAspect="1"/>
          </p:cNvPicPr>
          <p:nvPr/>
        </p:nvPicPr>
        <p:blipFill>
          <a:blip r:embed="rId3"/>
          <a:srcRect t="18771" b="1932"/>
          <a:stretch>
            <a:fillRect/>
          </a:stretch>
        </p:blipFill>
        <p:spPr>
          <a:xfrm>
            <a:off x="-63064" y="-27939"/>
            <a:ext cx="26051347" cy="13771879"/>
          </a:xfrm>
          <a:prstGeom prst="rect">
            <a:avLst/>
          </a:prstGeom>
          <a:ln w="12700">
            <a:miter lim="400000"/>
          </a:ln>
        </p:spPr>
      </p:pic>
      <p:sp>
        <p:nvSpPr>
          <p:cNvPr id="306" name="Shape 306"/>
          <p:cNvSpPr/>
          <p:nvPr/>
        </p:nvSpPr>
        <p:spPr>
          <a:xfrm>
            <a:off x="-4794144" y="-7330134"/>
            <a:ext cx="18064958" cy="18064958"/>
          </a:xfrm>
          <a:prstGeom prst="ellipse">
            <a:avLst/>
          </a:prstGeom>
          <a:solidFill>
            <a:srgbClr val="F6F6F6"/>
          </a:solidFill>
          <a:ln w="12700">
            <a:miter lim="400000"/>
          </a:ln>
        </p:spPr>
        <p:txBody>
          <a:bodyPr lIns="71436" tIns="71436" rIns="71436" bIns="71436" anchor="ctr"/>
          <a:lstStyle/>
          <a:p>
            <a:pPr>
              <a:defRPr sz="3200">
                <a:solidFill>
                  <a:srgbClr val="FFFFFF"/>
                </a:solidFill>
              </a:defRPr>
            </a:pPr>
            <a:endParaRPr/>
          </a:p>
        </p:txBody>
      </p:sp>
      <p:sp>
        <p:nvSpPr>
          <p:cNvPr id="307" name="Shape 307"/>
          <p:cNvSpPr/>
          <p:nvPr/>
        </p:nvSpPr>
        <p:spPr>
          <a:xfrm>
            <a:off x="1532433" y="925609"/>
            <a:ext cx="10654011" cy="2606480"/>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nchor="ctr">
            <a:spAutoFit/>
          </a:bodyPr>
          <a:lstStyle>
            <a:lvl1pPr algn="l">
              <a:defRPr sz="8000" b="1" cap="all">
                <a:solidFill>
                  <a:srgbClr val="53585F"/>
                </a:solidFill>
                <a:latin typeface="Arial"/>
                <a:ea typeface="Arial"/>
                <a:cs typeface="Arial"/>
                <a:sym typeface="Arial"/>
              </a:defRPr>
            </a:lvl1pPr>
          </a:lstStyle>
          <a:p>
            <a:pPr algn="ctr"/>
            <a:r>
              <a:rPr lang="es-ES" dirty="0"/>
              <a:t>ECOSISTEMA </a:t>
            </a:r>
          </a:p>
          <a:p>
            <a:pPr algn="ctr"/>
            <a:r>
              <a:rPr lang="es-ES" dirty="0"/>
              <a:t>ÚNICO</a:t>
            </a:r>
            <a:endParaRPr dirty="0"/>
          </a:p>
        </p:txBody>
      </p:sp>
      <p:sp>
        <p:nvSpPr>
          <p:cNvPr id="308" name="Shape 308"/>
          <p:cNvSpPr/>
          <p:nvPr/>
        </p:nvSpPr>
        <p:spPr>
          <a:xfrm>
            <a:off x="3357369" y="8259626"/>
            <a:ext cx="6648540" cy="729043"/>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algn="l">
              <a:spcBef>
                <a:spcPts val="2400"/>
              </a:spcBef>
              <a:defRPr sz="3800" b="1">
                <a:solidFill>
                  <a:srgbClr val="53585F"/>
                </a:solidFill>
                <a:latin typeface="Arial"/>
                <a:ea typeface="Arial"/>
                <a:cs typeface="Arial"/>
                <a:sym typeface="Arial"/>
              </a:defRPr>
            </a:lvl1pPr>
          </a:lstStyle>
          <a:p>
            <a:r>
              <a:rPr lang="es-ES" dirty="0"/>
              <a:t>cosecha suave</a:t>
            </a:r>
            <a:endParaRPr dirty="0"/>
          </a:p>
        </p:txBody>
      </p:sp>
      <p:sp>
        <p:nvSpPr>
          <p:cNvPr id="309" name="Shape 309"/>
          <p:cNvSpPr/>
          <p:nvPr/>
        </p:nvSpPr>
        <p:spPr>
          <a:xfrm>
            <a:off x="3320360" y="4581957"/>
            <a:ext cx="6915240" cy="1313818"/>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algn="l">
              <a:spcBef>
                <a:spcPts val="2400"/>
              </a:spcBef>
              <a:defRPr sz="3800" b="1">
                <a:solidFill>
                  <a:srgbClr val="53585F"/>
                </a:solidFill>
                <a:latin typeface="Arial"/>
                <a:ea typeface="Arial"/>
                <a:cs typeface="Arial"/>
                <a:sym typeface="Arial"/>
              </a:defRPr>
            </a:lvl1pPr>
          </a:lstStyle>
          <a:p>
            <a:r>
              <a:rPr lang="pt-BR" dirty="0"/>
              <a:t>405 </a:t>
            </a:r>
            <a:r>
              <a:rPr lang="pt-BR" dirty="0" err="1"/>
              <a:t>hectáreas</a:t>
            </a:r>
            <a:r>
              <a:rPr lang="pt-BR" dirty="0"/>
              <a:t> de campos verdes </a:t>
            </a:r>
            <a:r>
              <a:rPr lang="pt-BR" dirty="0" err="1"/>
              <a:t>fértiles</a:t>
            </a:r>
            <a:endParaRPr dirty="0"/>
          </a:p>
        </p:txBody>
      </p:sp>
      <p:sp>
        <p:nvSpPr>
          <p:cNvPr id="310" name="Shape 310"/>
          <p:cNvSpPr/>
          <p:nvPr/>
        </p:nvSpPr>
        <p:spPr>
          <a:xfrm>
            <a:off x="3320362" y="6333339"/>
            <a:ext cx="6915237" cy="1313818"/>
          </a:xfrm>
          <a:prstGeom prst="rect">
            <a:avLst/>
          </a:prstGeom>
          <a:ln w="12700">
            <a:miter lim="400000"/>
          </a:ln>
          <a:extLst>
            <a:ext uri="{C572A759-6A51-4108-AA02-DFA0A04FC94B}">
              <ma14:wrappingTextBoxFlag xmlns="" xmlns:ma14="http://schemas.microsoft.com/office/mac/drawingml/2011/main" val="1"/>
            </a:ext>
          </a:extLst>
        </p:spPr>
        <p:txBody>
          <a:bodyPr wrap="square" lIns="71436" tIns="71436" rIns="71436" bIns="71436">
            <a:spAutoFit/>
          </a:bodyPr>
          <a:lstStyle>
            <a:lvl1pPr algn="l">
              <a:spcBef>
                <a:spcPts val="2400"/>
              </a:spcBef>
              <a:defRPr sz="3800" b="1">
                <a:solidFill>
                  <a:srgbClr val="53585F"/>
                </a:solidFill>
                <a:latin typeface="Arial"/>
                <a:ea typeface="Arial"/>
                <a:cs typeface="Arial"/>
                <a:sym typeface="Arial"/>
              </a:defRPr>
            </a:lvl1pPr>
          </a:lstStyle>
          <a:p>
            <a:r>
              <a:rPr lang="es-ES" dirty="0"/>
              <a:t>condiciones climáticas óptimas</a:t>
            </a:r>
            <a:endParaRPr dirty="0"/>
          </a:p>
        </p:txBody>
      </p:sp>
      <p:pic>
        <p:nvPicPr>
          <p:cNvPr id="311" name="image33.png"/>
          <p:cNvPicPr>
            <a:picLocks noChangeAspect="1"/>
          </p:cNvPicPr>
          <p:nvPr/>
        </p:nvPicPr>
        <p:blipFill>
          <a:blip r:embed="rId4"/>
          <a:stretch>
            <a:fillRect/>
          </a:stretch>
        </p:blipFill>
        <p:spPr>
          <a:xfrm>
            <a:off x="1560004" y="6330355"/>
            <a:ext cx="1144127" cy="1055291"/>
          </a:xfrm>
          <a:prstGeom prst="rect">
            <a:avLst/>
          </a:prstGeom>
          <a:ln w="12700">
            <a:miter lim="400000"/>
          </a:ln>
        </p:spPr>
      </p:pic>
      <p:pic>
        <p:nvPicPr>
          <p:cNvPr id="312" name="image34.png"/>
          <p:cNvPicPr>
            <a:picLocks noChangeAspect="1"/>
          </p:cNvPicPr>
          <p:nvPr/>
        </p:nvPicPr>
        <p:blipFill>
          <a:blip r:embed="rId5"/>
          <a:stretch>
            <a:fillRect/>
          </a:stretch>
        </p:blipFill>
        <p:spPr>
          <a:xfrm>
            <a:off x="1613255" y="8045701"/>
            <a:ext cx="1088424" cy="1088342"/>
          </a:xfrm>
          <a:prstGeom prst="rect">
            <a:avLst/>
          </a:prstGeom>
          <a:ln w="12700">
            <a:miter lim="400000"/>
          </a:ln>
        </p:spPr>
      </p:pic>
      <p:pic>
        <p:nvPicPr>
          <p:cNvPr id="313" name="image35.png"/>
          <p:cNvPicPr>
            <a:picLocks noChangeAspect="1"/>
          </p:cNvPicPr>
          <p:nvPr/>
        </p:nvPicPr>
        <p:blipFill>
          <a:blip r:embed="rId6"/>
          <a:stretch>
            <a:fillRect/>
          </a:stretch>
        </p:blipFill>
        <p:spPr>
          <a:xfrm>
            <a:off x="1574141" y="4529046"/>
            <a:ext cx="1141253" cy="1141253"/>
          </a:xfrm>
          <a:prstGeom prst="rect">
            <a:avLst/>
          </a:prstGeom>
          <a:ln w="12700">
            <a:miter lim="400000"/>
          </a:ln>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image4.png"/>
          <p:cNvPicPr>
            <a:picLocks noChangeAspect="1"/>
          </p:cNvPicPr>
          <p:nvPr/>
        </p:nvPicPr>
        <p:blipFill>
          <a:blip r:embed="rId3"/>
          <a:stretch>
            <a:fillRect/>
          </a:stretch>
        </p:blipFill>
        <p:spPr>
          <a:xfrm>
            <a:off x="0" y="3569"/>
            <a:ext cx="24384000" cy="13708861"/>
          </a:xfrm>
          <a:prstGeom prst="rect">
            <a:avLst/>
          </a:prstGeom>
          <a:ln w="12700">
            <a:miter lim="400000"/>
          </a:ln>
        </p:spPr>
      </p:pic>
      <p:sp>
        <p:nvSpPr>
          <p:cNvPr id="316" name="Shape 316"/>
          <p:cNvSpPr/>
          <p:nvPr/>
        </p:nvSpPr>
        <p:spPr>
          <a:xfrm>
            <a:off x="1490933" y="3670144"/>
            <a:ext cx="14525478" cy="2606480"/>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nchor="ctr">
            <a:spAutoFit/>
          </a:bodyPr>
          <a:lstStyle/>
          <a:p>
            <a:pPr algn="l">
              <a:defRPr sz="8000" b="1" cap="all">
                <a:solidFill>
                  <a:srgbClr val="535353"/>
                </a:solidFill>
                <a:latin typeface="Arial"/>
                <a:ea typeface="Arial"/>
                <a:cs typeface="Arial"/>
                <a:sym typeface="Arial"/>
              </a:defRPr>
            </a:pPr>
            <a:r>
              <a:rPr lang="es-ES" sz="8000" b="1" cap="all" dirty="0">
                <a:sym typeface="Arial"/>
              </a:rPr>
              <a:t>LIPOSOMAS </a:t>
            </a:r>
          </a:p>
          <a:p>
            <a:pPr algn="l">
              <a:defRPr sz="8000" b="1" cap="all">
                <a:solidFill>
                  <a:srgbClr val="535353"/>
                </a:solidFill>
                <a:latin typeface="Arial"/>
                <a:ea typeface="Arial"/>
                <a:cs typeface="Arial"/>
                <a:sym typeface="Arial"/>
              </a:defRPr>
            </a:pPr>
            <a:r>
              <a:rPr lang="es-ES" sz="8000" b="1" cap="all" dirty="0">
                <a:sym typeface="Arial"/>
              </a:rPr>
              <a:t>EN CADA GOTA</a:t>
            </a:r>
            <a:endParaRPr dirty="0"/>
          </a:p>
        </p:txBody>
      </p:sp>
      <p:sp>
        <p:nvSpPr>
          <p:cNvPr id="317" name="Shape 317"/>
          <p:cNvSpPr/>
          <p:nvPr/>
        </p:nvSpPr>
        <p:spPr>
          <a:xfrm>
            <a:off x="1483072" y="521788"/>
            <a:ext cx="17264238" cy="2606480"/>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nchor="ctr">
            <a:spAutoFit/>
          </a:bodyPr>
          <a:lstStyle/>
          <a:p>
            <a:pPr algn="l">
              <a:defRPr sz="24000" b="1" cap="all" baseline="-4774">
                <a:solidFill>
                  <a:srgbClr val="FB5C3A"/>
                </a:solidFill>
                <a:latin typeface="Arial"/>
                <a:ea typeface="Arial"/>
                <a:cs typeface="Arial"/>
                <a:sym typeface="Arial"/>
              </a:defRPr>
            </a:pPr>
            <a:r>
              <a:rPr lang="es-ES" dirty="0"/>
              <a:t>1 trillón</a:t>
            </a:r>
            <a:endParaRPr b="0" dirty="0"/>
          </a:p>
        </p:txBody>
      </p:sp>
      <p:pic>
        <p:nvPicPr>
          <p:cNvPr id="318" name="image36.png"/>
          <p:cNvPicPr>
            <a:picLocks noChangeAspect="1"/>
          </p:cNvPicPr>
          <p:nvPr/>
        </p:nvPicPr>
        <p:blipFill>
          <a:blip r:embed="rId4"/>
          <a:srcRect l="8471" t="695"/>
          <a:stretch>
            <a:fillRect/>
          </a:stretch>
        </p:blipFill>
        <p:spPr>
          <a:xfrm>
            <a:off x="9146268" y="3835010"/>
            <a:ext cx="17501099" cy="10680667"/>
          </a:xfrm>
          <a:custGeom>
            <a:avLst/>
            <a:gdLst/>
            <a:ahLst/>
            <a:cxnLst>
              <a:cxn ang="0">
                <a:pos x="wd2" y="hd2"/>
              </a:cxn>
              <a:cxn ang="5400000">
                <a:pos x="wd2" y="hd2"/>
              </a:cxn>
              <a:cxn ang="10800000">
                <a:pos x="wd2" y="hd2"/>
              </a:cxn>
              <a:cxn ang="16200000">
                <a:pos x="wd2" y="hd2"/>
              </a:cxn>
            </a:cxnLst>
            <a:rect l="0" t="0" r="r" b="b"/>
            <a:pathLst>
              <a:path w="21225" h="21600" extrusionOk="0">
                <a:moveTo>
                  <a:pt x="11334" y="0"/>
                </a:moveTo>
                <a:cubicBezTo>
                  <a:pt x="8433" y="0"/>
                  <a:pt x="5533" y="1845"/>
                  <a:pt x="3319" y="5536"/>
                </a:cubicBezTo>
                <a:cubicBezTo>
                  <a:pt x="693" y="9915"/>
                  <a:pt x="-375" y="15908"/>
                  <a:pt x="115" y="21600"/>
                </a:cubicBezTo>
                <a:lnTo>
                  <a:pt x="21225" y="21600"/>
                </a:lnTo>
                <a:lnTo>
                  <a:pt x="21225" y="9675"/>
                </a:lnTo>
                <a:cubicBezTo>
                  <a:pt x="20727" y="8192"/>
                  <a:pt x="20104" y="6796"/>
                  <a:pt x="19348" y="5536"/>
                </a:cubicBezTo>
                <a:cubicBezTo>
                  <a:pt x="17135" y="1845"/>
                  <a:pt x="14234" y="0"/>
                  <a:pt x="11334" y="0"/>
                </a:cubicBezTo>
                <a:close/>
              </a:path>
            </a:pathLst>
          </a:custGeom>
          <a:ln w="12700">
            <a:miter lim="400000"/>
          </a:ln>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 name="image4.png"/>
          <p:cNvPicPr>
            <a:picLocks noChangeAspect="1"/>
          </p:cNvPicPr>
          <p:nvPr/>
        </p:nvPicPr>
        <p:blipFill>
          <a:blip r:embed="rId3"/>
          <a:stretch>
            <a:fillRect/>
          </a:stretch>
        </p:blipFill>
        <p:spPr>
          <a:xfrm>
            <a:off x="-651332" y="7139"/>
            <a:ext cx="24384000" cy="13708861"/>
          </a:xfrm>
          <a:prstGeom prst="rect">
            <a:avLst/>
          </a:prstGeom>
          <a:ln w="12700">
            <a:miter lim="400000"/>
          </a:ln>
        </p:spPr>
      </p:pic>
      <p:sp>
        <p:nvSpPr>
          <p:cNvPr id="321" name="Shape 321"/>
          <p:cNvSpPr/>
          <p:nvPr/>
        </p:nvSpPr>
        <p:spPr>
          <a:xfrm>
            <a:off x="6437312" y="1003895"/>
            <a:ext cx="14317857" cy="1354535"/>
          </a:xfrm>
          <a:prstGeom prst="rect">
            <a:avLst/>
          </a:prstGeom>
          <a:solidFill>
            <a:srgbClr val="F6F6F6"/>
          </a:solidFill>
          <a:ln w="12700">
            <a:miter lim="400000"/>
          </a:ln>
        </p:spPr>
        <p:txBody>
          <a:bodyPr lIns="71436" tIns="71436" rIns="71436" bIns="71436" anchor="ctr"/>
          <a:lstStyle/>
          <a:p>
            <a:pPr>
              <a:defRPr sz="3200">
                <a:solidFill>
                  <a:srgbClr val="FFFFFF"/>
                </a:solidFill>
              </a:defRPr>
            </a:pPr>
            <a:endParaRPr/>
          </a:p>
        </p:txBody>
      </p:sp>
      <p:sp>
        <p:nvSpPr>
          <p:cNvPr id="322" name="Shape 322"/>
          <p:cNvSpPr/>
          <p:nvPr/>
        </p:nvSpPr>
        <p:spPr>
          <a:xfrm>
            <a:off x="1424941" y="921499"/>
            <a:ext cx="11279935" cy="3473384"/>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nchor="ctr">
            <a:spAutoFit/>
          </a:bodyPr>
          <a:lstStyle/>
          <a:p>
            <a:pPr algn="l">
              <a:spcBef>
                <a:spcPts val="3400"/>
              </a:spcBef>
              <a:defRPr sz="8000" b="1" cap="all">
                <a:solidFill>
                  <a:srgbClr val="53585F"/>
                </a:solidFill>
                <a:latin typeface="Arial"/>
                <a:ea typeface="Arial"/>
                <a:cs typeface="Arial"/>
                <a:sym typeface="Arial"/>
              </a:defRPr>
            </a:pPr>
            <a:r>
              <a:rPr lang="es-ES" dirty="0"/>
              <a:t>TECNOLOGÍA</a:t>
            </a:r>
            <a:r>
              <a:rPr dirty="0">
                <a:solidFill>
                  <a:srgbClr val="FB5C3A"/>
                </a:solidFill>
              </a:rPr>
              <a:t> </a:t>
            </a:r>
          </a:p>
          <a:p>
            <a:pPr algn="l">
              <a:spcBef>
                <a:spcPts val="3400"/>
              </a:spcBef>
              <a:defRPr sz="5400" b="1" cap="all">
                <a:solidFill>
                  <a:srgbClr val="53585F"/>
                </a:solidFill>
                <a:latin typeface="Arial"/>
                <a:ea typeface="Arial"/>
                <a:cs typeface="Arial"/>
                <a:sym typeface="Arial"/>
              </a:defRPr>
            </a:pPr>
            <a:r>
              <a:rPr lang="es-ES" dirty="0"/>
              <a:t>ALTA BIO DISPONIBILIDAD Y EFICIENCIA DEL PRODUCTO</a:t>
            </a:r>
            <a:endParaRPr dirty="0"/>
          </a:p>
        </p:txBody>
      </p:sp>
      <p:sp>
        <p:nvSpPr>
          <p:cNvPr id="323" name="Shape 323"/>
          <p:cNvSpPr/>
          <p:nvPr/>
        </p:nvSpPr>
        <p:spPr>
          <a:xfrm>
            <a:off x="1510666" y="4929625"/>
            <a:ext cx="12122426" cy="737635"/>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algn="l">
              <a:lnSpc>
                <a:spcPct val="110000"/>
              </a:lnSpc>
              <a:defRPr sz="3800" b="1" cap="all">
                <a:solidFill>
                  <a:srgbClr val="FB5C3A"/>
                </a:solidFill>
                <a:latin typeface="Arial"/>
                <a:ea typeface="Arial"/>
                <a:cs typeface="Arial"/>
                <a:sym typeface="Arial"/>
              </a:defRPr>
            </a:lvl1pPr>
          </a:lstStyle>
          <a:p>
            <a:r>
              <a:rPr lang="es-ES" dirty="0"/>
              <a:t>PROCESO DE DOS PASOS</a:t>
            </a:r>
            <a:endParaRPr dirty="0"/>
          </a:p>
        </p:txBody>
      </p:sp>
      <p:sp>
        <p:nvSpPr>
          <p:cNvPr id="324" name="Shape 324"/>
          <p:cNvSpPr/>
          <p:nvPr/>
        </p:nvSpPr>
        <p:spPr>
          <a:xfrm>
            <a:off x="15275878" y="12140040"/>
            <a:ext cx="2298703" cy="831058"/>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spAutoFit/>
          </a:bodyPr>
          <a:lstStyle>
            <a:lvl1pPr algn="l">
              <a:lnSpc>
                <a:spcPct val="140000"/>
              </a:lnSpc>
              <a:defRPr sz="3600" b="1">
                <a:solidFill>
                  <a:srgbClr val="F06C30"/>
                </a:solidFill>
                <a:latin typeface="Arial"/>
                <a:ea typeface="Arial"/>
                <a:cs typeface="Arial"/>
                <a:sym typeface="Arial"/>
              </a:defRPr>
            </a:lvl1pPr>
          </a:lstStyle>
          <a:p>
            <a:r>
              <a:rPr dirty="0"/>
              <a:t> </a:t>
            </a:r>
            <a:r>
              <a:rPr lang="es-ES" dirty="0"/>
              <a:t>liposoma</a:t>
            </a:r>
            <a:endParaRPr dirty="0"/>
          </a:p>
        </p:txBody>
      </p:sp>
      <p:sp>
        <p:nvSpPr>
          <p:cNvPr id="325" name="Shape 325"/>
          <p:cNvSpPr/>
          <p:nvPr/>
        </p:nvSpPr>
        <p:spPr>
          <a:xfrm>
            <a:off x="1510666" y="6156676"/>
            <a:ext cx="10030002" cy="2606480"/>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p>
            <a:pPr algn="l"/>
            <a:r>
              <a:rPr lang="es-ES" sz="4000" b="1" dirty="0">
                <a:latin typeface="Arial" panose="020B0604020202020204" pitchFamily="34" charset="0"/>
                <a:cs typeface="Arial" panose="020B0604020202020204" pitchFamily="34" charset="0"/>
              </a:rPr>
              <a:t>Paso 1. Emulsificación </a:t>
            </a:r>
          </a:p>
          <a:p>
            <a:pPr algn="l"/>
            <a:r>
              <a:rPr lang="es-ES" sz="4000" dirty="0">
                <a:latin typeface="Arial" panose="020B0604020202020204" pitchFamily="34" charset="0"/>
                <a:cs typeface="Arial" panose="020B0604020202020204" pitchFamily="34" charset="0"/>
              </a:rPr>
              <a:t>le permite mezclar varias sustancias difíciles de mezclar en un estado homogéneo.</a:t>
            </a:r>
          </a:p>
        </p:txBody>
      </p:sp>
      <p:sp>
        <p:nvSpPr>
          <p:cNvPr id="326" name="Shape 326"/>
          <p:cNvSpPr/>
          <p:nvPr/>
        </p:nvSpPr>
        <p:spPr>
          <a:xfrm>
            <a:off x="1510666" y="9067338"/>
            <a:ext cx="12122426" cy="2667394"/>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p>
            <a:pPr algn="l">
              <a:lnSpc>
                <a:spcPct val="110000"/>
              </a:lnSpc>
              <a:defRPr sz="3800" b="1">
                <a:solidFill>
                  <a:srgbClr val="53585F"/>
                </a:solidFill>
                <a:latin typeface="Arial"/>
                <a:ea typeface="Arial"/>
                <a:cs typeface="Arial"/>
                <a:sym typeface="Arial"/>
              </a:defRPr>
            </a:pPr>
            <a:r>
              <a:rPr lang="es-ES" dirty="0"/>
              <a:t>Paso 2. Encapsulación en el liposoma</a:t>
            </a:r>
            <a:endParaRPr dirty="0"/>
          </a:p>
          <a:p>
            <a:pPr algn="l">
              <a:lnSpc>
                <a:spcPct val="110000"/>
              </a:lnSpc>
              <a:defRPr sz="3800">
                <a:solidFill>
                  <a:srgbClr val="53585F"/>
                </a:solidFill>
                <a:latin typeface="Arial"/>
                <a:ea typeface="Arial"/>
                <a:cs typeface="Arial"/>
                <a:sym typeface="Arial"/>
              </a:defRPr>
            </a:pPr>
            <a:r>
              <a:rPr lang="es-ES" dirty="0"/>
              <a:t>se coloca la emulsión resultante</a:t>
            </a:r>
          </a:p>
          <a:p>
            <a:pPr algn="l">
              <a:lnSpc>
                <a:spcPct val="110000"/>
              </a:lnSpc>
              <a:defRPr sz="3800">
                <a:solidFill>
                  <a:srgbClr val="53585F"/>
                </a:solidFill>
                <a:latin typeface="Arial"/>
                <a:ea typeface="Arial"/>
                <a:cs typeface="Arial"/>
                <a:sym typeface="Arial"/>
              </a:defRPr>
            </a:pPr>
            <a:r>
              <a:rPr lang="es-ES" dirty="0"/>
              <a:t>en el liposoma para la entrega confiable y segura de la sustancia activa a la célula.</a:t>
            </a:r>
            <a:endParaRPr dirty="0"/>
          </a:p>
        </p:txBody>
      </p:sp>
      <p:grpSp>
        <p:nvGrpSpPr>
          <p:cNvPr id="331" name="Group 331"/>
          <p:cNvGrpSpPr/>
          <p:nvPr/>
        </p:nvGrpSpPr>
        <p:grpSpPr>
          <a:xfrm>
            <a:off x="13633092" y="2098457"/>
            <a:ext cx="10311105" cy="11437244"/>
            <a:chOff x="-491890" y="-959082"/>
            <a:chExt cx="10311103" cy="11437242"/>
          </a:xfrm>
        </p:grpSpPr>
        <p:grpSp>
          <p:nvGrpSpPr>
            <p:cNvPr id="329" name="Group 329"/>
            <p:cNvGrpSpPr/>
            <p:nvPr/>
          </p:nvGrpSpPr>
          <p:grpSpPr>
            <a:xfrm>
              <a:off x="-491890" y="-959082"/>
              <a:ext cx="10311103" cy="11437242"/>
              <a:chOff x="-491890" y="-1231798"/>
              <a:chExt cx="10311102" cy="11437240"/>
            </a:xfrm>
          </p:grpSpPr>
          <p:pic>
            <p:nvPicPr>
              <p:cNvPr id="327" name="image37.png"/>
              <p:cNvPicPr>
                <a:picLocks noChangeAspect="1"/>
              </p:cNvPicPr>
              <p:nvPr/>
            </p:nvPicPr>
            <p:blipFill>
              <a:blip r:embed="rId4"/>
              <a:stretch>
                <a:fillRect/>
              </a:stretch>
            </p:blipFill>
            <p:spPr>
              <a:xfrm>
                <a:off x="-491890" y="-1231798"/>
                <a:ext cx="10311102" cy="10503549"/>
              </a:xfrm>
              <a:prstGeom prst="rect">
                <a:avLst/>
              </a:prstGeom>
              <a:ln w="12700" cap="flat">
                <a:noFill/>
                <a:miter lim="400000"/>
              </a:ln>
              <a:effectLst/>
            </p:spPr>
          </p:pic>
          <p:sp>
            <p:nvSpPr>
              <p:cNvPr id="328" name="Shape 328"/>
              <p:cNvSpPr/>
              <p:nvPr/>
            </p:nvSpPr>
            <p:spPr>
              <a:xfrm flipV="1">
                <a:off x="5155549" y="-2"/>
                <a:ext cx="2" cy="10205444"/>
              </a:xfrm>
              <a:prstGeom prst="line">
                <a:avLst/>
              </a:prstGeom>
              <a:noFill/>
              <a:ln w="114300" cap="flat">
                <a:solidFill>
                  <a:srgbClr val="FB5C3A"/>
                </a:solidFill>
                <a:prstDash val="solid"/>
                <a:miter lim="400000"/>
              </a:ln>
              <a:effectLst/>
            </p:spPr>
            <p:txBody>
              <a:bodyPr wrap="square" lIns="45718" tIns="45718" rIns="45718" bIns="45718" numCol="1" anchor="t">
                <a:noAutofit/>
              </a:bodyPr>
              <a:lstStyle/>
              <a:p>
                <a:endParaRPr/>
              </a:p>
            </p:txBody>
          </p:sp>
        </p:grpSp>
        <p:sp>
          <p:nvSpPr>
            <p:cNvPr id="330" name="Shape 330"/>
            <p:cNvSpPr/>
            <p:nvPr/>
          </p:nvSpPr>
          <p:spPr>
            <a:xfrm rot="13500000">
              <a:off x="4672841" y="172384"/>
              <a:ext cx="832355" cy="8323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B5C3A"/>
            </a:solidFill>
            <a:ln w="12700" cap="flat">
              <a:noFill/>
              <a:miter lim="400000"/>
            </a:ln>
            <a:effectLst/>
          </p:spPr>
          <p:txBody>
            <a:bodyPr wrap="square" lIns="71436" tIns="71436" rIns="71436" bIns="71436" numCol="1" anchor="ctr">
              <a:noAutofit/>
            </a:bodyPr>
            <a:lstStyle/>
            <a:p>
              <a:pPr>
                <a:defRPr sz="3200">
                  <a:solidFill>
                    <a:srgbClr val="FFFFFF"/>
                  </a:solidFill>
                </a:defRPr>
              </a:pPr>
              <a:endParaRPr/>
            </a:p>
          </p:txBody>
        </p:sp>
      </p:grpSp>
      <p:pic>
        <p:nvPicPr>
          <p:cNvPr id="332" name="image38.png"/>
          <p:cNvPicPr>
            <a:picLocks noChangeAspect="1"/>
          </p:cNvPicPr>
          <p:nvPr/>
        </p:nvPicPr>
        <p:blipFill>
          <a:blip r:embed="rId5"/>
          <a:srcRect t="20474" b="13608"/>
          <a:stretch>
            <a:fillRect/>
          </a:stretch>
        </p:blipFill>
        <p:spPr>
          <a:xfrm>
            <a:off x="8746053" y="997131"/>
            <a:ext cx="8708613" cy="1238854"/>
          </a:xfrm>
          <a:prstGeom prst="rect">
            <a:avLst/>
          </a:prstGeom>
          <a:ln w="12700">
            <a:miter lim="400000"/>
          </a:ln>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 name="image4.png"/>
          <p:cNvPicPr>
            <a:picLocks noChangeAspect="1"/>
          </p:cNvPicPr>
          <p:nvPr/>
        </p:nvPicPr>
        <p:blipFill>
          <a:blip r:embed="rId3"/>
          <a:stretch>
            <a:fillRect/>
          </a:stretch>
        </p:blipFill>
        <p:spPr>
          <a:xfrm>
            <a:off x="0" y="3569"/>
            <a:ext cx="24384000" cy="13708861"/>
          </a:xfrm>
          <a:prstGeom prst="rect">
            <a:avLst/>
          </a:prstGeom>
          <a:ln w="12700">
            <a:miter lim="400000"/>
          </a:ln>
        </p:spPr>
      </p:pic>
      <p:sp>
        <p:nvSpPr>
          <p:cNvPr id="337" name="Shape 337"/>
          <p:cNvSpPr/>
          <p:nvPr/>
        </p:nvSpPr>
        <p:spPr>
          <a:xfrm>
            <a:off x="6437312" y="1003895"/>
            <a:ext cx="14317857" cy="1354535"/>
          </a:xfrm>
          <a:prstGeom prst="rect">
            <a:avLst/>
          </a:prstGeom>
          <a:solidFill>
            <a:srgbClr val="F6F6F6"/>
          </a:solidFill>
          <a:ln w="12700">
            <a:miter lim="400000"/>
          </a:ln>
        </p:spPr>
        <p:txBody>
          <a:bodyPr lIns="71436" tIns="71436" rIns="71436" bIns="71436" anchor="ctr"/>
          <a:lstStyle/>
          <a:p>
            <a:pPr>
              <a:defRPr sz="3200">
                <a:solidFill>
                  <a:srgbClr val="FFFFFF"/>
                </a:solidFill>
              </a:defRPr>
            </a:pPr>
            <a:endParaRPr/>
          </a:p>
        </p:txBody>
      </p:sp>
      <p:sp>
        <p:nvSpPr>
          <p:cNvPr id="338" name="Shape 338"/>
          <p:cNvSpPr/>
          <p:nvPr/>
        </p:nvSpPr>
        <p:spPr>
          <a:xfrm>
            <a:off x="1510666" y="993475"/>
            <a:ext cx="21440774" cy="1375373"/>
          </a:xfrm>
          <a:prstGeom prst="rect">
            <a:avLst/>
          </a:prstGeom>
          <a:ln w="12700">
            <a:miter lim="400000"/>
          </a:ln>
          <a:extLst>
            <a:ext uri="{C572A759-6A51-4108-AA02-DFA0A04FC94B}">
              <ma14:wrappingTextBoxFlag xmlns="" xmlns:ma14="http://schemas.microsoft.com/office/mac/drawingml/2011/main" val="1"/>
            </a:ext>
          </a:extLst>
        </p:spPr>
        <p:txBody>
          <a:bodyPr wrap="square" lIns="71436" tIns="71436" rIns="71436" bIns="71436" anchor="ctr">
            <a:spAutoFit/>
          </a:bodyPr>
          <a:lstStyle>
            <a:lvl1pPr algn="l">
              <a:defRPr sz="8000" b="1" cap="all">
                <a:solidFill>
                  <a:srgbClr val="53585F"/>
                </a:solidFill>
                <a:latin typeface="Arial"/>
                <a:ea typeface="Arial"/>
                <a:cs typeface="Arial"/>
                <a:sym typeface="Arial"/>
              </a:defRPr>
            </a:lvl1pPr>
          </a:lstStyle>
          <a:p>
            <a:r>
              <a:rPr lang="es-ES" dirty="0"/>
              <a:t>VENTAJAS CLAVE DE LOS LIPOSOMAS</a:t>
            </a:r>
            <a:endParaRPr dirty="0"/>
          </a:p>
        </p:txBody>
      </p:sp>
      <p:sp>
        <p:nvSpPr>
          <p:cNvPr id="339" name="Shape 339"/>
          <p:cNvSpPr/>
          <p:nvPr/>
        </p:nvSpPr>
        <p:spPr>
          <a:xfrm>
            <a:off x="1510666" y="3626372"/>
            <a:ext cx="12122426" cy="8115680"/>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p>
            <a:pPr algn="l">
              <a:lnSpc>
                <a:spcPct val="110000"/>
              </a:lnSpc>
              <a:defRPr sz="3800" b="1">
                <a:solidFill>
                  <a:srgbClr val="FB5C3A"/>
                </a:solidFill>
                <a:latin typeface="Arial"/>
                <a:ea typeface="Arial"/>
                <a:cs typeface="Arial"/>
                <a:sym typeface="Arial"/>
              </a:defRPr>
            </a:pPr>
            <a:r>
              <a:rPr lang="es-ES" sz="3800" b="1" dirty="0">
                <a:sym typeface="Arial"/>
              </a:rPr>
              <a:t>BIODISPONIBILIDAD</a:t>
            </a:r>
            <a:endParaRPr dirty="0"/>
          </a:p>
          <a:p>
            <a:pPr algn="l">
              <a:lnSpc>
                <a:spcPct val="110000"/>
              </a:lnSpc>
              <a:defRPr sz="3800">
                <a:solidFill>
                  <a:srgbClr val="53585F"/>
                </a:solidFill>
                <a:latin typeface="Arial"/>
                <a:ea typeface="Arial"/>
                <a:cs typeface="Arial"/>
                <a:sym typeface="Arial"/>
              </a:defRPr>
            </a:pPr>
            <a:r>
              <a:rPr lang="es-ES" sz="3800" dirty="0">
                <a:sym typeface="Arial"/>
              </a:rPr>
              <a:t>La forma </a:t>
            </a:r>
            <a:r>
              <a:rPr lang="es-ES" sz="3800" dirty="0" err="1">
                <a:sym typeface="Arial"/>
              </a:rPr>
              <a:t>liposómical</a:t>
            </a:r>
            <a:r>
              <a:rPr lang="es-ES" sz="3800" dirty="0">
                <a:sym typeface="Arial"/>
              </a:rPr>
              <a:t> aumenta la biodisponibilidad del producto (comparado con otras formas).</a:t>
            </a:r>
          </a:p>
          <a:p>
            <a:pPr algn="l">
              <a:lnSpc>
                <a:spcPct val="110000"/>
              </a:lnSpc>
              <a:defRPr sz="3800">
                <a:solidFill>
                  <a:srgbClr val="53585F"/>
                </a:solidFill>
                <a:latin typeface="Arial"/>
                <a:ea typeface="Arial"/>
                <a:cs typeface="Arial"/>
                <a:sym typeface="Arial"/>
              </a:defRPr>
            </a:pPr>
            <a:endParaRPr lang="es-ES" sz="3800" dirty="0">
              <a:sym typeface="Arial"/>
            </a:endParaRPr>
          </a:p>
          <a:p>
            <a:pPr algn="l">
              <a:lnSpc>
                <a:spcPct val="110000"/>
              </a:lnSpc>
              <a:defRPr sz="3800">
                <a:solidFill>
                  <a:srgbClr val="53585F"/>
                </a:solidFill>
                <a:latin typeface="Arial"/>
                <a:ea typeface="Arial"/>
                <a:cs typeface="Arial"/>
                <a:sym typeface="Arial"/>
              </a:defRPr>
            </a:pPr>
            <a:r>
              <a:rPr lang="es-ES" b="1" dirty="0">
                <a:solidFill>
                  <a:srgbClr val="FF0000"/>
                </a:solidFill>
              </a:rPr>
              <a:t>BIOCOMPATIBILIDAD</a:t>
            </a:r>
            <a:endParaRPr dirty="0"/>
          </a:p>
          <a:p>
            <a:pPr algn="l">
              <a:lnSpc>
                <a:spcPct val="110000"/>
              </a:lnSpc>
              <a:defRPr sz="3800">
                <a:solidFill>
                  <a:srgbClr val="53585F"/>
                </a:solidFill>
                <a:latin typeface="Arial"/>
                <a:ea typeface="Arial"/>
                <a:cs typeface="Arial"/>
                <a:sym typeface="Arial"/>
              </a:defRPr>
            </a:pPr>
            <a:r>
              <a:rPr lang="es-ES" dirty="0"/>
              <a:t>Los liposomas están compuestos de fosfolípidos, sustancias similares al componente estructural principal de las membranas celulares.</a:t>
            </a:r>
          </a:p>
          <a:p>
            <a:pPr algn="l">
              <a:lnSpc>
                <a:spcPct val="110000"/>
              </a:lnSpc>
              <a:defRPr sz="3800">
                <a:solidFill>
                  <a:srgbClr val="53585F"/>
                </a:solidFill>
                <a:latin typeface="Arial"/>
                <a:ea typeface="Arial"/>
                <a:cs typeface="Arial"/>
                <a:sym typeface="Arial"/>
              </a:defRPr>
            </a:pPr>
            <a:endParaRPr dirty="0"/>
          </a:p>
          <a:p>
            <a:pPr algn="l">
              <a:lnSpc>
                <a:spcPct val="110000"/>
              </a:lnSpc>
              <a:defRPr sz="3800" b="1">
                <a:solidFill>
                  <a:srgbClr val="FB5C3A"/>
                </a:solidFill>
                <a:latin typeface="Arial"/>
                <a:ea typeface="Arial"/>
                <a:cs typeface="Arial"/>
                <a:sym typeface="Arial"/>
              </a:defRPr>
            </a:pPr>
            <a:r>
              <a:rPr lang="es-ES" dirty="0"/>
              <a:t>LA SEGURIDAD</a:t>
            </a:r>
            <a:endParaRPr dirty="0"/>
          </a:p>
          <a:p>
            <a:pPr algn="l"/>
            <a:r>
              <a:rPr lang="es-ES" sz="4000" dirty="0">
                <a:latin typeface="Arial" panose="020B0604020202020204" pitchFamily="34" charset="0"/>
                <a:cs typeface="Arial" panose="020B0604020202020204" pitchFamily="34" charset="0"/>
              </a:rPr>
              <a:t>Contienen un mínimo de excipientes. y no irritan el tracto digestivo</a:t>
            </a:r>
            <a:r>
              <a:rPr lang="es-ES" dirty="0"/>
              <a:t>.</a:t>
            </a:r>
          </a:p>
        </p:txBody>
      </p:sp>
      <p:sp>
        <p:nvSpPr>
          <p:cNvPr id="340" name="Shape 340"/>
          <p:cNvSpPr/>
          <p:nvPr/>
        </p:nvSpPr>
        <p:spPr>
          <a:xfrm>
            <a:off x="15588725" y="4354509"/>
            <a:ext cx="2298703" cy="831058"/>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spAutoFit/>
          </a:bodyPr>
          <a:lstStyle>
            <a:lvl1pPr algn="l">
              <a:lnSpc>
                <a:spcPct val="140000"/>
              </a:lnSpc>
              <a:defRPr sz="3600" b="1">
                <a:solidFill>
                  <a:srgbClr val="F06C30"/>
                </a:solidFill>
                <a:latin typeface="Arial"/>
                <a:ea typeface="Arial"/>
                <a:cs typeface="Arial"/>
                <a:sym typeface="Arial"/>
              </a:defRPr>
            </a:lvl1pPr>
          </a:lstStyle>
          <a:p>
            <a:r>
              <a:rPr dirty="0"/>
              <a:t> </a:t>
            </a:r>
            <a:r>
              <a:rPr lang="es-ES" dirty="0"/>
              <a:t>liposoma</a:t>
            </a:r>
            <a:endParaRPr dirty="0"/>
          </a:p>
        </p:txBody>
      </p:sp>
      <p:pic>
        <p:nvPicPr>
          <p:cNvPr id="341" name="Liposom for fit.png"/>
          <p:cNvPicPr>
            <a:picLocks noChangeAspect="1"/>
          </p:cNvPicPr>
          <p:nvPr/>
        </p:nvPicPr>
        <p:blipFill>
          <a:blip r:embed="rId4"/>
          <a:stretch>
            <a:fillRect/>
          </a:stretch>
        </p:blipFill>
        <p:spPr>
          <a:xfrm>
            <a:off x="13131715" y="1396571"/>
            <a:ext cx="12230101" cy="13169901"/>
          </a:xfrm>
          <a:prstGeom prst="rect">
            <a:avLst/>
          </a:prstGeom>
          <a:ln w="12700">
            <a:miter lim="400000"/>
          </a:ln>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image4.png"/>
          <p:cNvPicPr>
            <a:picLocks noChangeAspect="1"/>
          </p:cNvPicPr>
          <p:nvPr/>
        </p:nvPicPr>
        <p:blipFill>
          <a:blip r:embed="rId3"/>
          <a:stretch>
            <a:fillRect/>
          </a:stretch>
        </p:blipFill>
        <p:spPr>
          <a:xfrm>
            <a:off x="0" y="3569"/>
            <a:ext cx="24384000" cy="13708861"/>
          </a:xfrm>
          <a:prstGeom prst="rect">
            <a:avLst/>
          </a:prstGeom>
          <a:ln w="12700">
            <a:miter lim="400000"/>
          </a:ln>
        </p:spPr>
      </p:pic>
      <p:sp>
        <p:nvSpPr>
          <p:cNvPr id="346" name="Shape 346"/>
          <p:cNvSpPr/>
          <p:nvPr/>
        </p:nvSpPr>
        <p:spPr>
          <a:xfrm>
            <a:off x="26155684" y="250171"/>
            <a:ext cx="11493625" cy="13851337"/>
          </a:xfrm>
          <a:prstGeom prst="rect">
            <a:avLst/>
          </a:prstGeom>
          <a:solidFill>
            <a:srgbClr val="FC4B1E"/>
          </a:solidFill>
          <a:ln w="12700">
            <a:miter lim="400000"/>
          </a:ln>
        </p:spPr>
        <p:txBody>
          <a:bodyPr lIns="71436" tIns="71436" rIns="71436" bIns="71436" anchor="ctr"/>
          <a:lstStyle/>
          <a:p>
            <a:pPr>
              <a:defRPr sz="3200">
                <a:solidFill>
                  <a:srgbClr val="FFFFFF"/>
                </a:solidFill>
              </a:defRPr>
            </a:pPr>
            <a:endParaRPr/>
          </a:p>
        </p:txBody>
      </p:sp>
      <p:sp>
        <p:nvSpPr>
          <p:cNvPr id="347" name="Shape 347"/>
          <p:cNvSpPr/>
          <p:nvPr/>
        </p:nvSpPr>
        <p:spPr>
          <a:xfrm>
            <a:off x="1424941" y="949423"/>
            <a:ext cx="7897993" cy="2606480"/>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nchor="ctr">
            <a:spAutoFit/>
          </a:bodyPr>
          <a:lstStyle/>
          <a:p>
            <a:pPr algn="l">
              <a:defRPr sz="8000" b="1">
                <a:solidFill>
                  <a:srgbClr val="53585F"/>
                </a:solidFill>
                <a:latin typeface="Arial"/>
                <a:ea typeface="Arial"/>
                <a:cs typeface="Arial"/>
                <a:sym typeface="Arial"/>
              </a:defRPr>
            </a:pPr>
            <a:r>
              <a:rPr lang="es-ES" dirty="0"/>
              <a:t>TECNOLOGÍA</a:t>
            </a:r>
          </a:p>
          <a:p>
            <a:pPr algn="l">
              <a:defRPr sz="8000" b="1">
                <a:solidFill>
                  <a:srgbClr val="53585F"/>
                </a:solidFill>
                <a:latin typeface="Arial"/>
                <a:ea typeface="Arial"/>
                <a:cs typeface="Arial"/>
                <a:sym typeface="Arial"/>
              </a:defRPr>
            </a:pPr>
            <a:r>
              <a:rPr lang="es-ES" dirty="0"/>
              <a:t>SYNERGENE ™</a:t>
            </a:r>
            <a:endParaRPr dirty="0"/>
          </a:p>
        </p:txBody>
      </p:sp>
      <p:sp>
        <p:nvSpPr>
          <p:cNvPr id="348" name="Shape 348"/>
          <p:cNvSpPr/>
          <p:nvPr/>
        </p:nvSpPr>
        <p:spPr>
          <a:xfrm>
            <a:off x="3520441" y="4858196"/>
            <a:ext cx="9456077" cy="2024141"/>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p>
            <a:pPr algn="l">
              <a:lnSpc>
                <a:spcPct val="110000"/>
              </a:lnSpc>
              <a:defRPr sz="3800" b="1">
                <a:solidFill>
                  <a:srgbClr val="53585F"/>
                </a:solidFill>
                <a:latin typeface="Arial"/>
                <a:ea typeface="Arial"/>
                <a:cs typeface="Arial"/>
                <a:sym typeface="Arial"/>
              </a:defRPr>
            </a:pPr>
            <a:r>
              <a:rPr lang="es-ES" dirty="0"/>
              <a:t>le permite encontrar una poderosa fórmula sinérgica de componentes patentados</a:t>
            </a:r>
            <a:endParaRPr dirty="0"/>
          </a:p>
        </p:txBody>
      </p:sp>
      <p:pic>
        <p:nvPicPr>
          <p:cNvPr id="349" name="image41.png"/>
          <p:cNvPicPr>
            <a:picLocks noChangeAspect="1"/>
          </p:cNvPicPr>
          <p:nvPr/>
        </p:nvPicPr>
        <p:blipFill>
          <a:blip r:embed="rId4"/>
          <a:stretch>
            <a:fillRect/>
          </a:stretch>
        </p:blipFill>
        <p:spPr>
          <a:xfrm>
            <a:off x="1652459" y="5099782"/>
            <a:ext cx="1571882" cy="1388277"/>
          </a:xfrm>
          <a:prstGeom prst="rect">
            <a:avLst/>
          </a:prstGeom>
          <a:ln w="12700">
            <a:miter lim="400000"/>
          </a:ln>
        </p:spPr>
      </p:pic>
      <p:pic>
        <p:nvPicPr>
          <p:cNvPr id="350" name="image42.png"/>
          <p:cNvPicPr>
            <a:picLocks noChangeAspect="1"/>
          </p:cNvPicPr>
          <p:nvPr/>
        </p:nvPicPr>
        <p:blipFill>
          <a:blip r:embed="rId5"/>
          <a:stretch>
            <a:fillRect/>
          </a:stretch>
        </p:blipFill>
        <p:spPr>
          <a:xfrm>
            <a:off x="1801514" y="8141761"/>
            <a:ext cx="1273773" cy="1811848"/>
          </a:xfrm>
          <a:prstGeom prst="rect">
            <a:avLst/>
          </a:prstGeom>
          <a:ln w="12700">
            <a:miter lim="400000"/>
          </a:ln>
        </p:spPr>
      </p:pic>
      <p:sp>
        <p:nvSpPr>
          <p:cNvPr id="351" name="Shape 351"/>
          <p:cNvSpPr/>
          <p:nvPr/>
        </p:nvSpPr>
        <p:spPr>
          <a:xfrm>
            <a:off x="3520441" y="8111959"/>
            <a:ext cx="9456077" cy="1380888"/>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p>
            <a:pPr algn="l">
              <a:lnSpc>
                <a:spcPct val="110000"/>
              </a:lnSpc>
              <a:defRPr sz="3800" b="1">
                <a:solidFill>
                  <a:srgbClr val="53585F"/>
                </a:solidFill>
                <a:latin typeface="Arial"/>
                <a:ea typeface="Arial"/>
                <a:cs typeface="Arial"/>
                <a:sym typeface="Arial"/>
              </a:defRPr>
            </a:pPr>
            <a:r>
              <a:rPr lang="es-ES" dirty="0"/>
              <a:t>auto escáner</a:t>
            </a:r>
          </a:p>
          <a:p>
            <a:pPr algn="l">
              <a:lnSpc>
                <a:spcPct val="110000"/>
              </a:lnSpc>
              <a:defRPr sz="3800" b="1">
                <a:solidFill>
                  <a:srgbClr val="53585F"/>
                </a:solidFill>
                <a:latin typeface="Arial"/>
                <a:ea typeface="Arial"/>
                <a:cs typeface="Arial"/>
                <a:sym typeface="Arial"/>
              </a:defRPr>
            </a:pPr>
            <a:r>
              <a:rPr lang="es-ES" dirty="0"/>
              <a:t>y pruebas de sinergia genética</a:t>
            </a:r>
            <a:endParaRPr dirty="0"/>
          </a:p>
        </p:txBody>
      </p:sp>
      <p:grpSp>
        <p:nvGrpSpPr>
          <p:cNvPr id="354" name="Group 354"/>
          <p:cNvGrpSpPr/>
          <p:nvPr/>
        </p:nvGrpSpPr>
        <p:grpSpPr>
          <a:xfrm>
            <a:off x="13272619" y="1746816"/>
            <a:ext cx="13638185" cy="13638186"/>
            <a:chOff x="0" y="0"/>
            <a:chExt cx="13638184" cy="13638184"/>
          </a:xfrm>
        </p:grpSpPr>
        <p:sp>
          <p:nvSpPr>
            <p:cNvPr id="352" name="Shape 352"/>
            <p:cNvSpPr/>
            <p:nvPr/>
          </p:nvSpPr>
          <p:spPr>
            <a:xfrm>
              <a:off x="0" y="0"/>
              <a:ext cx="13638185" cy="13638185"/>
            </a:xfrm>
            <a:prstGeom prst="ellipse">
              <a:avLst/>
            </a:prstGeom>
            <a:solidFill>
              <a:srgbClr val="FC4B1E"/>
            </a:solidFill>
            <a:ln w="12700" cap="flat">
              <a:noFill/>
              <a:miter lim="400000"/>
            </a:ln>
            <a:effectLst/>
          </p:spPr>
          <p:txBody>
            <a:bodyPr wrap="square" lIns="71436" tIns="71436" rIns="71436" bIns="71436" numCol="1" anchor="ctr">
              <a:noAutofit/>
            </a:bodyPr>
            <a:lstStyle/>
            <a:p>
              <a:endParaRPr/>
            </a:p>
          </p:txBody>
        </p:sp>
        <p:pic>
          <p:nvPicPr>
            <p:cNvPr id="353" name="image40.png"/>
            <p:cNvPicPr>
              <a:picLocks noChangeAspect="1"/>
            </p:cNvPicPr>
            <p:nvPr/>
          </p:nvPicPr>
          <p:blipFill>
            <a:blip r:embed="rId6"/>
            <a:srcRect t="14964" b="7790"/>
            <a:stretch>
              <a:fillRect/>
            </a:stretch>
          </p:blipFill>
          <p:spPr>
            <a:xfrm>
              <a:off x="1318041" y="5179072"/>
              <a:ext cx="8998592" cy="2592753"/>
            </a:xfrm>
            <a:prstGeom prst="rect">
              <a:avLst/>
            </a:prstGeom>
            <a:ln w="12700" cap="flat">
              <a:noFill/>
              <a:miter lim="400000"/>
            </a:ln>
            <a:effectLst/>
          </p:spPr>
        </p:pic>
      </p:gr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p:nvPr/>
        </p:nvSpPr>
        <p:spPr>
          <a:xfrm>
            <a:off x="1424941" y="949423"/>
            <a:ext cx="21892259" cy="2606480"/>
          </a:xfrm>
          <a:prstGeom prst="rect">
            <a:avLst/>
          </a:prstGeom>
          <a:ln w="12700">
            <a:miter lim="400000"/>
          </a:ln>
          <a:extLst>
            <a:ext uri="{C572A759-6A51-4108-AA02-DFA0A04FC94B}">
              <ma14:wrappingTextBoxFlag xmlns="" xmlns:ma14="http://schemas.microsoft.com/office/mac/drawingml/2011/main" val="1"/>
            </a:ext>
          </a:extLst>
        </p:spPr>
        <p:txBody>
          <a:bodyPr wrap="square" lIns="71436" tIns="71436" rIns="71436" bIns="71436" anchor="ctr">
            <a:spAutoFit/>
          </a:bodyPr>
          <a:lstStyle/>
          <a:p>
            <a:pPr>
              <a:defRPr sz="8000" b="1">
                <a:solidFill>
                  <a:srgbClr val="53585F"/>
                </a:solidFill>
                <a:latin typeface="Arial"/>
                <a:ea typeface="Arial"/>
                <a:cs typeface="Arial"/>
                <a:sym typeface="Arial"/>
              </a:defRPr>
            </a:pPr>
            <a:r>
              <a:rPr lang="es-ES" sz="8000" b="1" dirty="0">
                <a:sym typeface="Arial"/>
              </a:rPr>
              <a:t>MEJORES QUEMADORES VEGETALES </a:t>
            </a:r>
          </a:p>
          <a:p>
            <a:pPr>
              <a:defRPr sz="8000" b="1">
                <a:solidFill>
                  <a:srgbClr val="53585F"/>
                </a:solidFill>
                <a:latin typeface="Arial"/>
                <a:ea typeface="Arial"/>
                <a:cs typeface="Arial"/>
                <a:sym typeface="Arial"/>
              </a:defRPr>
            </a:pPr>
            <a:r>
              <a:rPr lang="es-ES" sz="8000" b="1" dirty="0">
                <a:sym typeface="Arial"/>
              </a:rPr>
              <a:t>DE GRASA</a:t>
            </a:r>
            <a:endParaRPr dirty="0"/>
          </a:p>
        </p:txBody>
      </p:sp>
      <p:sp>
        <p:nvSpPr>
          <p:cNvPr id="359" name="Shape 359"/>
          <p:cNvSpPr/>
          <p:nvPr/>
        </p:nvSpPr>
        <p:spPr>
          <a:xfrm>
            <a:off x="1467805" y="4701978"/>
            <a:ext cx="5802344" cy="737635"/>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algn="l">
              <a:lnSpc>
                <a:spcPct val="110000"/>
              </a:lnSpc>
              <a:defRPr sz="3800">
                <a:solidFill>
                  <a:srgbClr val="53585F"/>
                </a:solidFill>
                <a:latin typeface="Arial"/>
                <a:ea typeface="Arial"/>
                <a:cs typeface="Arial"/>
                <a:sym typeface="Arial"/>
              </a:defRPr>
            </a:lvl1pPr>
          </a:lstStyle>
          <a:p>
            <a:r>
              <a:rPr lang="es-ES" dirty="0"/>
              <a:t>aceleran el metabolismo</a:t>
            </a:r>
            <a:endParaRPr dirty="0"/>
          </a:p>
        </p:txBody>
      </p:sp>
      <p:sp>
        <p:nvSpPr>
          <p:cNvPr id="360" name="Shape 360"/>
          <p:cNvSpPr/>
          <p:nvPr/>
        </p:nvSpPr>
        <p:spPr>
          <a:xfrm>
            <a:off x="1467804" y="5959693"/>
            <a:ext cx="3702194" cy="1380888"/>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algn="l">
              <a:lnSpc>
                <a:spcPct val="110000"/>
              </a:lnSpc>
              <a:defRPr sz="3800">
                <a:solidFill>
                  <a:srgbClr val="53585F"/>
                </a:solidFill>
                <a:latin typeface="Arial"/>
                <a:ea typeface="Arial"/>
                <a:cs typeface="Arial"/>
                <a:sym typeface="Arial"/>
              </a:defRPr>
            </a:lvl1pPr>
          </a:lstStyle>
          <a:p>
            <a:r>
              <a:rPr lang="es-ES" dirty="0"/>
              <a:t>contribuyen a la quema de grasa</a:t>
            </a:r>
            <a:endParaRPr dirty="0"/>
          </a:p>
        </p:txBody>
      </p:sp>
      <p:sp>
        <p:nvSpPr>
          <p:cNvPr id="361" name="Shape 361"/>
          <p:cNvSpPr/>
          <p:nvPr/>
        </p:nvSpPr>
        <p:spPr>
          <a:xfrm>
            <a:off x="947104" y="7816540"/>
            <a:ext cx="4623535" cy="2024141"/>
          </a:xfrm>
          <a:prstGeom prst="rect">
            <a:avLst/>
          </a:prstGeom>
          <a:ln w="12700">
            <a:miter lim="400000"/>
          </a:ln>
          <a:extLst>
            <a:ext uri="{C572A759-6A51-4108-AA02-DFA0A04FC94B}">
              <ma14:wrappingTextBoxFlag xmlns="" xmlns:ma14="http://schemas.microsoft.com/office/mac/drawingml/2011/main" val="1"/>
            </a:ext>
          </a:extLst>
        </p:spPr>
        <p:txBody>
          <a:bodyPr wrap="square" lIns="71436" tIns="71436" rIns="71436" bIns="71436">
            <a:spAutoFit/>
          </a:bodyPr>
          <a:lstStyle/>
          <a:p>
            <a:pPr algn="l">
              <a:lnSpc>
                <a:spcPct val="110000"/>
              </a:lnSpc>
              <a:defRPr sz="3800">
                <a:solidFill>
                  <a:srgbClr val="53585F"/>
                </a:solidFill>
                <a:latin typeface="Arial"/>
                <a:ea typeface="Arial"/>
                <a:cs typeface="Arial"/>
                <a:sym typeface="Arial"/>
              </a:defRPr>
            </a:pPr>
            <a:r>
              <a:rPr lang="es-ES" sz="3800" dirty="0">
                <a:sym typeface="Arial"/>
              </a:rPr>
              <a:t>ayudan a reducir el volumen del cuerpo</a:t>
            </a:r>
            <a:br>
              <a:rPr lang="es-ES" sz="3800" dirty="0">
                <a:sym typeface="Arial"/>
              </a:rPr>
            </a:br>
            <a:endParaRPr dirty="0"/>
          </a:p>
        </p:txBody>
      </p:sp>
      <p:sp>
        <p:nvSpPr>
          <p:cNvPr id="362" name="Shape 362"/>
          <p:cNvSpPr/>
          <p:nvPr/>
        </p:nvSpPr>
        <p:spPr>
          <a:xfrm>
            <a:off x="1467805" y="10272518"/>
            <a:ext cx="5802344" cy="1375373"/>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p>
            <a:pPr algn="l"/>
            <a:r>
              <a:rPr lang="es-ES" sz="4000" dirty="0">
                <a:latin typeface="Arial" panose="020B0604020202020204" pitchFamily="34" charset="0"/>
                <a:cs typeface="Arial" panose="020B0604020202020204" pitchFamily="34" charset="0"/>
              </a:rPr>
              <a:t>regulan la </a:t>
            </a:r>
          </a:p>
          <a:p>
            <a:pPr algn="l"/>
            <a:r>
              <a:rPr lang="es-ES" sz="4000" dirty="0">
                <a:latin typeface="Arial" panose="020B0604020202020204" pitchFamily="34" charset="0"/>
                <a:cs typeface="Arial" panose="020B0604020202020204" pitchFamily="34" charset="0"/>
              </a:rPr>
              <a:t>circulación</a:t>
            </a:r>
          </a:p>
        </p:txBody>
      </p:sp>
      <p:sp>
        <p:nvSpPr>
          <p:cNvPr id="363" name="Shape 363"/>
          <p:cNvSpPr/>
          <p:nvPr/>
        </p:nvSpPr>
        <p:spPr>
          <a:xfrm>
            <a:off x="17974501" y="5530196"/>
            <a:ext cx="5802346" cy="2606480"/>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p>
            <a:pPr algn="l"/>
            <a:r>
              <a:rPr lang="es-ES" sz="4000" dirty="0">
                <a:latin typeface="Arial" panose="020B0604020202020204" pitchFamily="34" charset="0"/>
                <a:cs typeface="Arial" panose="020B0604020202020204" pitchFamily="34" charset="0"/>
              </a:rPr>
              <a:t>protegen</a:t>
            </a:r>
          </a:p>
          <a:p>
            <a:pPr algn="l"/>
            <a:r>
              <a:rPr lang="es-ES" sz="4000" dirty="0">
                <a:latin typeface="Arial" panose="020B0604020202020204" pitchFamily="34" charset="0"/>
                <a:cs typeface="Arial" panose="020B0604020202020204" pitchFamily="34" charset="0"/>
              </a:rPr>
              <a:t>del estrés oxidativo durante la "quema" de grasas</a:t>
            </a:r>
          </a:p>
        </p:txBody>
      </p:sp>
      <p:sp>
        <p:nvSpPr>
          <p:cNvPr id="364" name="Shape 364"/>
          <p:cNvSpPr/>
          <p:nvPr/>
        </p:nvSpPr>
        <p:spPr>
          <a:xfrm>
            <a:off x="17923468" y="8489839"/>
            <a:ext cx="5802346" cy="1380888"/>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algn="l">
              <a:lnSpc>
                <a:spcPct val="110000"/>
              </a:lnSpc>
              <a:defRPr sz="3800">
                <a:solidFill>
                  <a:srgbClr val="53585F"/>
                </a:solidFill>
                <a:latin typeface="Arial"/>
                <a:ea typeface="Arial"/>
                <a:cs typeface="Arial"/>
                <a:sym typeface="Arial"/>
              </a:defRPr>
            </a:lvl1pPr>
          </a:lstStyle>
          <a:p>
            <a:r>
              <a:rPr lang="es-ES" dirty="0"/>
              <a:t>reponen el suministro de oligoelementos</a:t>
            </a:r>
            <a:endParaRPr dirty="0"/>
          </a:p>
        </p:txBody>
      </p:sp>
      <p:sp>
        <p:nvSpPr>
          <p:cNvPr id="365" name="Shape 365"/>
          <p:cNvSpPr/>
          <p:nvPr/>
        </p:nvSpPr>
        <p:spPr>
          <a:xfrm>
            <a:off x="17923468" y="10173004"/>
            <a:ext cx="5802346" cy="1990927"/>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p>
            <a:pPr algn="l"/>
            <a:r>
              <a:rPr lang="es-ES" sz="4000" dirty="0">
                <a:latin typeface="Arial" panose="020B0604020202020204" pitchFamily="34" charset="0"/>
                <a:cs typeface="Arial" panose="020B0604020202020204" pitchFamily="34" charset="0"/>
              </a:rPr>
              <a:t>regulan el suministro de</a:t>
            </a:r>
          </a:p>
          <a:p>
            <a:pPr algn="l"/>
            <a:r>
              <a:rPr lang="es-ES" sz="4000" dirty="0">
                <a:latin typeface="Arial" panose="020B0604020202020204" pitchFamily="34" charset="0"/>
                <a:cs typeface="Arial" panose="020B0604020202020204" pitchFamily="34" charset="0"/>
              </a:rPr>
              <a:t>aminoácidos para descomponer la grasa</a:t>
            </a:r>
          </a:p>
        </p:txBody>
      </p:sp>
      <p:sp>
        <p:nvSpPr>
          <p:cNvPr id="366" name="Shape 366"/>
          <p:cNvSpPr/>
          <p:nvPr/>
        </p:nvSpPr>
        <p:spPr>
          <a:xfrm>
            <a:off x="7068225" y="6418934"/>
            <a:ext cx="4974198" cy="3546224"/>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p>
            <a:pPr marL="228600" indent="-228600" algn="l">
              <a:lnSpc>
                <a:spcPct val="90000"/>
              </a:lnSpc>
              <a:spcBef>
                <a:spcPts val="1600"/>
              </a:spcBef>
              <a:buSzPct val="100000"/>
              <a:buChar char="•"/>
              <a:defRPr sz="3600" b="1">
                <a:solidFill>
                  <a:srgbClr val="53585F"/>
                </a:solidFill>
                <a:latin typeface="Arial"/>
                <a:ea typeface="Arial"/>
                <a:cs typeface="Arial"/>
                <a:sym typeface="Arial"/>
              </a:defRPr>
            </a:pPr>
            <a:r>
              <a:rPr lang="es-ES" dirty="0"/>
              <a:t>complejo flavonoide patentado</a:t>
            </a:r>
          </a:p>
          <a:p>
            <a:pPr marL="228600" indent="-228600" algn="l">
              <a:lnSpc>
                <a:spcPct val="90000"/>
              </a:lnSpc>
              <a:spcBef>
                <a:spcPts val="1600"/>
              </a:spcBef>
              <a:buSzPct val="100000"/>
              <a:buChar char="•"/>
              <a:defRPr sz="3600" b="1">
                <a:solidFill>
                  <a:srgbClr val="53585F"/>
                </a:solidFill>
                <a:latin typeface="Arial"/>
                <a:ea typeface="Arial"/>
                <a:cs typeface="Arial"/>
                <a:sym typeface="Arial"/>
              </a:defRPr>
            </a:pPr>
            <a:r>
              <a:rPr lang="es-ES" dirty="0"/>
              <a:t>extracto de granos de café verde</a:t>
            </a:r>
          </a:p>
          <a:p>
            <a:pPr marL="228600" indent="-228600" algn="l">
              <a:lnSpc>
                <a:spcPct val="90000"/>
              </a:lnSpc>
              <a:spcBef>
                <a:spcPts val="1600"/>
              </a:spcBef>
              <a:buSzPct val="100000"/>
              <a:buChar char="•"/>
              <a:defRPr sz="3600" b="1">
                <a:solidFill>
                  <a:srgbClr val="53585F"/>
                </a:solidFill>
                <a:latin typeface="Arial"/>
                <a:ea typeface="Arial"/>
                <a:cs typeface="Arial"/>
                <a:sym typeface="Arial"/>
              </a:defRPr>
            </a:pPr>
            <a:r>
              <a:rPr lang="es-ES" dirty="0"/>
              <a:t>extracto de hoja de té verde</a:t>
            </a:r>
            <a:endParaRPr dirty="0"/>
          </a:p>
        </p:txBody>
      </p:sp>
      <p:sp>
        <p:nvSpPr>
          <p:cNvPr id="367" name="Shape 367"/>
          <p:cNvSpPr/>
          <p:nvPr/>
        </p:nvSpPr>
        <p:spPr>
          <a:xfrm>
            <a:off x="12396861" y="6626436"/>
            <a:ext cx="4764071" cy="3047626"/>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p>
            <a:pPr marL="228600" indent="-228600" algn="l">
              <a:lnSpc>
                <a:spcPct val="90000"/>
              </a:lnSpc>
              <a:spcBef>
                <a:spcPts val="1600"/>
              </a:spcBef>
              <a:buSzPct val="100000"/>
              <a:buChar char="•"/>
              <a:defRPr sz="3600" b="1">
                <a:solidFill>
                  <a:srgbClr val="53585F"/>
                </a:solidFill>
                <a:latin typeface="Arial"/>
                <a:ea typeface="Arial"/>
                <a:cs typeface="Arial"/>
                <a:sym typeface="Arial"/>
              </a:defRPr>
            </a:pPr>
            <a:r>
              <a:rPr lang="es-ES" dirty="0"/>
              <a:t>L-carnitina</a:t>
            </a:r>
          </a:p>
          <a:p>
            <a:pPr marL="228600" indent="-228600" algn="l">
              <a:lnSpc>
                <a:spcPct val="90000"/>
              </a:lnSpc>
              <a:spcBef>
                <a:spcPts val="1600"/>
              </a:spcBef>
              <a:buSzPct val="100000"/>
              <a:buChar char="•"/>
              <a:defRPr sz="3600" b="1">
                <a:solidFill>
                  <a:srgbClr val="53585F"/>
                </a:solidFill>
                <a:latin typeface="Arial"/>
                <a:ea typeface="Arial"/>
                <a:cs typeface="Arial"/>
                <a:sym typeface="Arial"/>
              </a:defRPr>
            </a:pPr>
            <a:r>
              <a:rPr lang="es-ES" dirty="0"/>
              <a:t>jugo de noni</a:t>
            </a:r>
          </a:p>
          <a:p>
            <a:pPr marL="228600" indent="-228600" algn="l">
              <a:lnSpc>
                <a:spcPct val="90000"/>
              </a:lnSpc>
              <a:spcBef>
                <a:spcPts val="1600"/>
              </a:spcBef>
              <a:buSzPct val="100000"/>
              <a:buChar char="•"/>
              <a:defRPr sz="3600" b="1">
                <a:solidFill>
                  <a:srgbClr val="53585F"/>
                </a:solidFill>
                <a:latin typeface="Arial"/>
                <a:ea typeface="Arial"/>
                <a:cs typeface="Arial"/>
                <a:sym typeface="Arial"/>
              </a:defRPr>
            </a:pPr>
            <a:r>
              <a:rPr lang="es-ES" dirty="0"/>
              <a:t>extracto de pimienta negra patentado</a:t>
            </a:r>
            <a:endParaRPr dirty="0"/>
          </a:p>
        </p:txBody>
      </p:sp>
      <p:pic>
        <p:nvPicPr>
          <p:cNvPr id="368" name="image43.png"/>
          <p:cNvPicPr>
            <a:picLocks noChangeAspect="1"/>
          </p:cNvPicPr>
          <p:nvPr/>
        </p:nvPicPr>
        <p:blipFill>
          <a:blip r:embed="rId2"/>
          <a:stretch>
            <a:fillRect/>
          </a:stretch>
        </p:blipFill>
        <p:spPr>
          <a:xfrm>
            <a:off x="5767451" y="4157872"/>
            <a:ext cx="11908336" cy="8275427"/>
          </a:xfrm>
          <a:prstGeom prst="rect">
            <a:avLst/>
          </a:prstGeom>
          <a:ln w="12700">
            <a:miter lim="400000"/>
          </a:ln>
        </p:spPr>
      </p:pic>
      <p:sp>
        <p:nvSpPr>
          <p:cNvPr id="369" name="Shape 369"/>
          <p:cNvSpPr/>
          <p:nvPr/>
        </p:nvSpPr>
        <p:spPr>
          <a:xfrm rot="304417">
            <a:off x="6539883" y="5037267"/>
            <a:ext cx="1422497" cy="382997"/>
          </a:xfrm>
          <a:custGeom>
            <a:avLst/>
            <a:gdLst/>
            <a:ahLst/>
            <a:cxnLst>
              <a:cxn ang="0">
                <a:pos x="wd2" y="hd2"/>
              </a:cxn>
              <a:cxn ang="5400000">
                <a:pos x="wd2" y="hd2"/>
              </a:cxn>
              <a:cxn ang="10800000">
                <a:pos x="wd2" y="hd2"/>
              </a:cxn>
              <a:cxn ang="16200000">
                <a:pos x="wd2" y="hd2"/>
              </a:cxn>
            </a:cxnLst>
            <a:rect l="0" t="0" r="r" b="b"/>
            <a:pathLst>
              <a:path w="21600" h="21132" extrusionOk="0">
                <a:moveTo>
                  <a:pt x="0" y="5821"/>
                </a:moveTo>
                <a:cubicBezTo>
                  <a:pt x="2738" y="1492"/>
                  <a:pt x="5714" y="-468"/>
                  <a:pt x="8696" y="94"/>
                </a:cubicBezTo>
                <a:cubicBezTo>
                  <a:pt x="13569" y="1013"/>
                  <a:pt x="18171" y="8516"/>
                  <a:pt x="21600" y="21132"/>
                </a:cubicBezTo>
              </a:path>
            </a:pathLst>
          </a:custGeom>
          <a:ln w="63500" cap="rnd">
            <a:solidFill>
              <a:srgbClr val="FD8D4A"/>
            </a:solidFill>
            <a:custDash>
              <a:ds d="100000" sp="200000"/>
            </a:custDash>
            <a:headEnd type="oval"/>
          </a:ln>
        </p:spPr>
        <p:txBody>
          <a:bodyPr lIns="71436" tIns="71436" rIns="71436" bIns="71436" anchor="ctr"/>
          <a:lstStyle/>
          <a:p>
            <a:pPr>
              <a:defRPr sz="3200"/>
            </a:pPr>
            <a:endParaRPr/>
          </a:p>
        </p:txBody>
      </p:sp>
      <p:sp>
        <p:nvSpPr>
          <p:cNvPr id="370" name="Shape 370"/>
          <p:cNvSpPr/>
          <p:nvPr/>
        </p:nvSpPr>
        <p:spPr>
          <a:xfrm rot="304417">
            <a:off x="4722289" y="6393883"/>
            <a:ext cx="1920514" cy="536249"/>
          </a:xfrm>
          <a:custGeom>
            <a:avLst/>
            <a:gdLst/>
            <a:ahLst/>
            <a:cxnLst>
              <a:cxn ang="0">
                <a:pos x="wd2" y="hd2"/>
              </a:cxn>
              <a:cxn ang="5400000">
                <a:pos x="wd2" y="hd2"/>
              </a:cxn>
              <a:cxn ang="10800000">
                <a:pos x="wd2" y="hd2"/>
              </a:cxn>
              <a:cxn ang="16200000">
                <a:pos x="wd2" y="hd2"/>
              </a:cxn>
            </a:cxnLst>
            <a:rect l="0" t="0" r="r" b="b"/>
            <a:pathLst>
              <a:path w="21600" h="21277" extrusionOk="0">
                <a:moveTo>
                  <a:pt x="0" y="584"/>
                </a:moveTo>
                <a:cubicBezTo>
                  <a:pt x="2476" y="-323"/>
                  <a:pt x="4974" y="-172"/>
                  <a:pt x="7440" y="1032"/>
                </a:cubicBezTo>
                <a:cubicBezTo>
                  <a:pt x="12563" y="3535"/>
                  <a:pt x="17429" y="10492"/>
                  <a:pt x="21600" y="21277"/>
                </a:cubicBezTo>
              </a:path>
            </a:pathLst>
          </a:custGeom>
          <a:ln w="63500" cap="rnd">
            <a:solidFill>
              <a:srgbClr val="FD8D4A"/>
            </a:solidFill>
            <a:custDash>
              <a:ds d="100000" sp="200000"/>
            </a:custDash>
            <a:headEnd type="oval"/>
          </a:ln>
        </p:spPr>
        <p:txBody>
          <a:bodyPr lIns="71436" tIns="71436" rIns="71436" bIns="71436" anchor="ctr"/>
          <a:lstStyle/>
          <a:p>
            <a:pPr>
              <a:defRPr sz="3200"/>
            </a:pPr>
            <a:endParaRPr/>
          </a:p>
        </p:txBody>
      </p:sp>
      <p:sp>
        <p:nvSpPr>
          <p:cNvPr id="371" name="Shape 371"/>
          <p:cNvSpPr/>
          <p:nvPr/>
        </p:nvSpPr>
        <p:spPr>
          <a:xfrm rot="304417">
            <a:off x="4402756" y="8472654"/>
            <a:ext cx="1990501" cy="199169"/>
          </a:xfrm>
          <a:custGeom>
            <a:avLst/>
            <a:gdLst/>
            <a:ahLst/>
            <a:cxnLst>
              <a:cxn ang="0">
                <a:pos x="wd2" y="hd2"/>
              </a:cxn>
              <a:cxn ang="5400000">
                <a:pos x="wd2" y="hd2"/>
              </a:cxn>
              <a:cxn ang="10800000">
                <a:pos x="wd2" y="hd2"/>
              </a:cxn>
              <a:cxn ang="16200000">
                <a:pos x="wd2" y="hd2"/>
              </a:cxn>
            </a:cxnLst>
            <a:rect l="0" t="0" r="r" b="b"/>
            <a:pathLst>
              <a:path w="21600" h="21180" extrusionOk="0">
                <a:moveTo>
                  <a:pt x="0" y="19538"/>
                </a:moveTo>
                <a:cubicBezTo>
                  <a:pt x="2389" y="21199"/>
                  <a:pt x="4785" y="21600"/>
                  <a:pt x="7178" y="20740"/>
                </a:cubicBezTo>
                <a:cubicBezTo>
                  <a:pt x="12048" y="18991"/>
                  <a:pt x="16884" y="12037"/>
                  <a:pt x="21600" y="0"/>
                </a:cubicBezTo>
              </a:path>
            </a:pathLst>
          </a:custGeom>
          <a:ln w="63500" cap="rnd">
            <a:solidFill>
              <a:srgbClr val="FD8D4A"/>
            </a:solidFill>
            <a:custDash>
              <a:ds d="100000" sp="200000"/>
            </a:custDash>
            <a:headEnd type="oval"/>
          </a:ln>
        </p:spPr>
        <p:txBody>
          <a:bodyPr lIns="71436" tIns="71436" rIns="71436" bIns="71436" anchor="ctr"/>
          <a:lstStyle/>
          <a:p>
            <a:pPr>
              <a:defRPr sz="3200"/>
            </a:pPr>
            <a:endParaRPr/>
          </a:p>
        </p:txBody>
      </p:sp>
      <p:sp>
        <p:nvSpPr>
          <p:cNvPr id="372" name="Shape 372"/>
          <p:cNvSpPr/>
          <p:nvPr/>
        </p:nvSpPr>
        <p:spPr>
          <a:xfrm rot="304417">
            <a:off x="4717442" y="10003894"/>
            <a:ext cx="2019455" cy="888403"/>
          </a:xfrm>
          <a:custGeom>
            <a:avLst/>
            <a:gdLst/>
            <a:ahLst/>
            <a:cxnLst>
              <a:cxn ang="0">
                <a:pos x="wd2" y="hd2"/>
              </a:cxn>
              <a:cxn ang="5400000">
                <a:pos x="wd2" y="hd2"/>
              </a:cxn>
              <a:cxn ang="10800000">
                <a:pos x="wd2" y="hd2"/>
              </a:cxn>
              <a:cxn ang="16200000">
                <a:pos x="wd2" y="hd2"/>
              </a:cxn>
            </a:cxnLst>
            <a:rect l="0" t="0" r="r" b="b"/>
            <a:pathLst>
              <a:path w="21600" h="21272" extrusionOk="0">
                <a:moveTo>
                  <a:pt x="0" y="21046"/>
                </a:moveTo>
                <a:cubicBezTo>
                  <a:pt x="2706" y="21600"/>
                  <a:pt x="5435" y="21135"/>
                  <a:pt x="8073" y="19671"/>
                </a:cubicBezTo>
                <a:cubicBezTo>
                  <a:pt x="13439" y="16693"/>
                  <a:pt x="18203" y="9765"/>
                  <a:pt x="21600" y="0"/>
                </a:cubicBezTo>
              </a:path>
            </a:pathLst>
          </a:custGeom>
          <a:ln w="63500" cap="rnd">
            <a:solidFill>
              <a:srgbClr val="FD8D4A"/>
            </a:solidFill>
            <a:custDash>
              <a:ds d="100000" sp="200000"/>
            </a:custDash>
            <a:headEnd type="oval"/>
          </a:ln>
        </p:spPr>
        <p:txBody>
          <a:bodyPr lIns="71436" tIns="71436" rIns="71436" bIns="71436" anchor="ctr"/>
          <a:lstStyle/>
          <a:p>
            <a:pPr>
              <a:defRPr sz="3200"/>
            </a:pPr>
            <a:endParaRPr/>
          </a:p>
        </p:txBody>
      </p:sp>
      <p:sp>
        <p:nvSpPr>
          <p:cNvPr id="373" name="Shape 373"/>
          <p:cNvSpPr/>
          <p:nvPr/>
        </p:nvSpPr>
        <p:spPr>
          <a:xfrm rot="11104417">
            <a:off x="16441633" y="6340283"/>
            <a:ext cx="1521815" cy="3173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937" y="21264"/>
                  <a:pt x="5701" y="19565"/>
                  <a:pt x="7833" y="16785"/>
                </a:cubicBezTo>
                <a:cubicBezTo>
                  <a:pt x="10502" y="13306"/>
                  <a:pt x="11945" y="8425"/>
                  <a:pt x="14580" y="4901"/>
                </a:cubicBezTo>
                <a:cubicBezTo>
                  <a:pt x="16502" y="2331"/>
                  <a:pt x="18950" y="622"/>
                  <a:pt x="21600" y="0"/>
                </a:cubicBezTo>
              </a:path>
            </a:pathLst>
          </a:custGeom>
          <a:ln w="63500" cap="rnd">
            <a:solidFill>
              <a:srgbClr val="FB5C3A"/>
            </a:solidFill>
            <a:custDash>
              <a:ds d="100000" sp="200000"/>
            </a:custDash>
            <a:headEnd type="oval"/>
          </a:ln>
        </p:spPr>
        <p:txBody>
          <a:bodyPr lIns="71436" tIns="71436" rIns="71436" bIns="71436" anchor="ctr"/>
          <a:lstStyle/>
          <a:p>
            <a:pPr>
              <a:defRPr sz="3200"/>
            </a:pPr>
            <a:endParaRPr/>
          </a:p>
        </p:txBody>
      </p:sp>
      <p:sp>
        <p:nvSpPr>
          <p:cNvPr id="374" name="Shape 374"/>
          <p:cNvSpPr/>
          <p:nvPr/>
        </p:nvSpPr>
        <p:spPr>
          <a:xfrm rot="11104417" flipV="1">
            <a:off x="16836271" y="9001051"/>
            <a:ext cx="1150002" cy="21528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407" y="15391"/>
                  <a:pt x="6944" y="10445"/>
                  <a:pt x="10569" y="6822"/>
                </a:cubicBezTo>
                <a:cubicBezTo>
                  <a:pt x="14188" y="3205"/>
                  <a:pt x="17880" y="922"/>
                  <a:pt x="21600" y="0"/>
                </a:cubicBezTo>
              </a:path>
            </a:pathLst>
          </a:custGeom>
          <a:ln w="63500" cap="rnd">
            <a:solidFill>
              <a:srgbClr val="FB5C3A"/>
            </a:solidFill>
            <a:custDash>
              <a:ds d="100000" sp="200000"/>
            </a:custDash>
            <a:headEnd type="oval"/>
          </a:ln>
        </p:spPr>
        <p:txBody>
          <a:bodyPr lIns="71436" tIns="71436" rIns="71436" bIns="71436" anchor="ctr"/>
          <a:lstStyle/>
          <a:p>
            <a:pPr>
              <a:defRPr sz="3200"/>
            </a:pPr>
            <a:endParaRPr/>
          </a:p>
        </p:txBody>
      </p:sp>
      <p:sp>
        <p:nvSpPr>
          <p:cNvPr id="375" name="Shape 375"/>
          <p:cNvSpPr/>
          <p:nvPr/>
        </p:nvSpPr>
        <p:spPr>
          <a:xfrm rot="11104417">
            <a:off x="16322977" y="10421877"/>
            <a:ext cx="1499953" cy="303491"/>
          </a:xfrm>
          <a:custGeom>
            <a:avLst/>
            <a:gdLst/>
            <a:ahLst/>
            <a:cxnLst>
              <a:cxn ang="0">
                <a:pos x="wd2" y="hd2"/>
              </a:cxn>
              <a:cxn ang="5400000">
                <a:pos x="wd2" y="hd2"/>
              </a:cxn>
              <a:cxn ang="10800000">
                <a:pos x="wd2" y="hd2"/>
              </a:cxn>
              <a:cxn ang="16200000">
                <a:pos x="wd2" y="hd2"/>
              </a:cxn>
            </a:cxnLst>
            <a:rect l="0" t="0" r="r" b="b"/>
            <a:pathLst>
              <a:path w="21600" h="20913" extrusionOk="0">
                <a:moveTo>
                  <a:pt x="0" y="6904"/>
                </a:moveTo>
                <a:cubicBezTo>
                  <a:pt x="2986" y="1603"/>
                  <a:pt x="6169" y="-687"/>
                  <a:pt x="9349" y="178"/>
                </a:cubicBezTo>
                <a:cubicBezTo>
                  <a:pt x="13762" y="1379"/>
                  <a:pt x="18011" y="8571"/>
                  <a:pt x="21600" y="20913"/>
                </a:cubicBezTo>
              </a:path>
            </a:pathLst>
          </a:custGeom>
          <a:ln w="63500" cap="rnd">
            <a:solidFill>
              <a:srgbClr val="FB5C3A"/>
            </a:solidFill>
            <a:custDash>
              <a:ds d="100000" sp="200000"/>
            </a:custDash>
            <a:headEnd type="oval"/>
          </a:ln>
        </p:spPr>
        <p:txBody>
          <a:bodyPr lIns="71436" tIns="71436" rIns="71436" bIns="71436" anchor="ctr"/>
          <a:lstStyle/>
          <a:p>
            <a:pPr>
              <a:defRPr sz="3200"/>
            </a:pPr>
            <a:endParaRPr/>
          </a:p>
        </p:txBody>
      </p:sp>
      <p:pic>
        <p:nvPicPr>
          <p:cNvPr id="376" name="image44.png"/>
          <p:cNvPicPr>
            <a:picLocks noChangeAspect="1"/>
          </p:cNvPicPr>
          <p:nvPr/>
        </p:nvPicPr>
        <p:blipFill>
          <a:blip r:embed="rId3"/>
          <a:stretch>
            <a:fillRect/>
          </a:stretch>
        </p:blipFill>
        <p:spPr>
          <a:xfrm>
            <a:off x="626075" y="12249860"/>
            <a:ext cx="23170643" cy="870895"/>
          </a:xfrm>
          <a:prstGeom prst="rect">
            <a:avLst/>
          </a:prstGeom>
          <a:ln w="12700">
            <a:miter lim="400000"/>
          </a:ln>
        </p:spPr>
      </p:pic>
      <p:sp>
        <p:nvSpPr>
          <p:cNvPr id="377" name="Shape 377"/>
          <p:cNvSpPr/>
          <p:nvPr/>
        </p:nvSpPr>
        <p:spPr>
          <a:xfrm>
            <a:off x="17923468" y="3804370"/>
            <a:ext cx="6435193" cy="1380888"/>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algn="l">
              <a:lnSpc>
                <a:spcPct val="110000"/>
              </a:lnSpc>
              <a:defRPr sz="3800">
                <a:solidFill>
                  <a:srgbClr val="53585F"/>
                </a:solidFill>
                <a:latin typeface="Arial"/>
                <a:ea typeface="Arial"/>
                <a:cs typeface="Arial"/>
                <a:sym typeface="Arial"/>
              </a:defRPr>
            </a:lvl1pPr>
          </a:lstStyle>
          <a:p>
            <a:r>
              <a:rPr lang="es-ES" dirty="0"/>
              <a:t>aumentan la resistencia y el rendimiento</a:t>
            </a:r>
            <a:endParaRPr dirty="0"/>
          </a:p>
        </p:txBody>
      </p:sp>
      <p:sp>
        <p:nvSpPr>
          <p:cNvPr id="378" name="Shape 378"/>
          <p:cNvSpPr/>
          <p:nvPr/>
        </p:nvSpPr>
        <p:spPr>
          <a:xfrm rot="7899702" flipV="1">
            <a:off x="15413927" y="4741836"/>
            <a:ext cx="2556497" cy="93514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407" y="15391"/>
                  <a:pt x="6944" y="10445"/>
                  <a:pt x="10569" y="6822"/>
                </a:cubicBezTo>
                <a:cubicBezTo>
                  <a:pt x="14188" y="3205"/>
                  <a:pt x="17880" y="922"/>
                  <a:pt x="21600" y="0"/>
                </a:cubicBezTo>
              </a:path>
            </a:pathLst>
          </a:custGeom>
          <a:ln w="63500" cap="rnd">
            <a:solidFill>
              <a:srgbClr val="FB5C3A"/>
            </a:solidFill>
            <a:custDash>
              <a:ds d="100000" sp="200000"/>
            </a:custDash>
            <a:headEnd type="oval"/>
          </a:ln>
        </p:spPr>
        <p:txBody>
          <a:bodyPr lIns="71436" tIns="71436" rIns="71436" bIns="71436" anchor="ctr"/>
          <a:lstStyle/>
          <a:p>
            <a:pPr>
              <a:defRPr sz="3200"/>
            </a:pPr>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image4.png"/>
          <p:cNvPicPr>
            <a:picLocks noChangeAspect="1"/>
          </p:cNvPicPr>
          <p:nvPr/>
        </p:nvPicPr>
        <p:blipFill>
          <a:blip r:embed="rId3"/>
          <a:stretch>
            <a:fillRect/>
          </a:stretch>
        </p:blipFill>
        <p:spPr>
          <a:xfrm>
            <a:off x="0" y="3569"/>
            <a:ext cx="24384000" cy="13708861"/>
          </a:xfrm>
          <a:prstGeom prst="rect">
            <a:avLst/>
          </a:prstGeom>
          <a:ln w="12700">
            <a:miter lim="400000"/>
          </a:ln>
        </p:spPr>
      </p:pic>
      <p:pic>
        <p:nvPicPr>
          <p:cNvPr id="124" name="image5.png"/>
          <p:cNvPicPr>
            <a:picLocks noChangeAspect="1"/>
          </p:cNvPicPr>
          <p:nvPr/>
        </p:nvPicPr>
        <p:blipFill>
          <a:blip r:embed="rId4"/>
          <a:stretch>
            <a:fillRect/>
          </a:stretch>
        </p:blipFill>
        <p:spPr>
          <a:xfrm rot="13017737">
            <a:off x="14086414" y="3299662"/>
            <a:ext cx="8990548" cy="8989926"/>
          </a:xfrm>
          <a:prstGeom prst="rect">
            <a:avLst/>
          </a:prstGeom>
          <a:ln w="12700">
            <a:miter lim="400000"/>
          </a:ln>
        </p:spPr>
      </p:pic>
      <p:sp>
        <p:nvSpPr>
          <p:cNvPr id="125" name="Shape 125"/>
          <p:cNvSpPr/>
          <p:nvPr/>
        </p:nvSpPr>
        <p:spPr>
          <a:xfrm>
            <a:off x="1399542" y="960462"/>
            <a:ext cx="20154553" cy="2606480"/>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nchor="ctr">
            <a:spAutoFit/>
          </a:bodyPr>
          <a:lstStyle/>
          <a:p>
            <a:pPr algn="l">
              <a:defRPr sz="8000" b="1">
                <a:solidFill>
                  <a:srgbClr val="53585F"/>
                </a:solidFill>
                <a:latin typeface="Arial"/>
                <a:ea typeface="Arial"/>
                <a:cs typeface="Arial"/>
                <a:sym typeface="Arial"/>
              </a:defRPr>
            </a:pPr>
            <a:r>
              <a:rPr lang="es-ES" dirty="0"/>
              <a:t>2 MIL MILLONES DE PERSONAS </a:t>
            </a:r>
            <a:r>
              <a:rPr lang="es-ES" dirty="0" smtClean="0"/>
              <a:t>TIENEN</a:t>
            </a:r>
          </a:p>
          <a:p>
            <a:pPr algn="l">
              <a:defRPr sz="8000" b="1">
                <a:solidFill>
                  <a:srgbClr val="53585F"/>
                </a:solidFill>
                <a:latin typeface="Arial"/>
                <a:ea typeface="Arial"/>
                <a:cs typeface="Arial"/>
                <a:sym typeface="Arial"/>
              </a:defRPr>
            </a:pPr>
            <a:r>
              <a:rPr lang="es-ES" sz="8000" b="1" dirty="0" smtClean="0">
                <a:sym typeface="Arial"/>
              </a:rPr>
              <a:t>UN EXCESO DE GRASA</a:t>
            </a:r>
            <a:endParaRPr lang="es-ES" dirty="0"/>
          </a:p>
        </p:txBody>
      </p:sp>
      <p:sp>
        <p:nvSpPr>
          <p:cNvPr id="126" name="Shape 126"/>
          <p:cNvSpPr/>
          <p:nvPr/>
        </p:nvSpPr>
        <p:spPr>
          <a:xfrm>
            <a:off x="1005841" y="5484576"/>
            <a:ext cx="7251836" cy="3991474"/>
          </a:xfrm>
          <a:prstGeom prst="rect">
            <a:avLst/>
          </a:prstGeom>
          <a:ln w="12700">
            <a:miter lim="400000"/>
          </a:ln>
          <a:extLst>
            <a:ext uri="{C572A759-6A51-4108-AA02-DFA0A04FC94B}">
              <ma14:wrappingTextBoxFlag xmlns="" xmlns:ma14="http://schemas.microsoft.com/office/mac/drawingml/2011/main" val="1"/>
            </a:ext>
          </a:extLst>
        </p:spPr>
        <p:txBody>
          <a:bodyPr wrap="square" lIns="71436" tIns="71436" rIns="71436" bIns="71436">
            <a:spAutoFit/>
          </a:bodyPr>
          <a:lstStyle/>
          <a:p>
            <a:pPr>
              <a:defRPr b="1">
                <a:solidFill>
                  <a:srgbClr val="53585F"/>
                </a:solidFill>
                <a:latin typeface="Arial"/>
                <a:ea typeface="Arial"/>
                <a:cs typeface="Arial"/>
                <a:sym typeface="Arial"/>
              </a:defRPr>
            </a:pPr>
            <a:r>
              <a:rPr lang="es-ES" dirty="0">
                <a:solidFill>
                  <a:schemeClr val="tx1"/>
                </a:solidFill>
              </a:rPr>
              <a:t>De estos, </a:t>
            </a:r>
          </a:p>
          <a:p>
            <a:pPr>
              <a:defRPr b="1">
                <a:solidFill>
                  <a:srgbClr val="53585F"/>
                </a:solidFill>
                <a:latin typeface="Arial"/>
                <a:ea typeface="Arial"/>
                <a:cs typeface="Arial"/>
                <a:sym typeface="Arial"/>
              </a:defRPr>
            </a:pPr>
            <a:r>
              <a:rPr lang="es-ES" dirty="0">
                <a:solidFill>
                  <a:schemeClr val="accent5"/>
                </a:solidFill>
              </a:rPr>
              <a:t>más de 650 millones </a:t>
            </a:r>
          </a:p>
          <a:p>
            <a:pPr>
              <a:defRPr b="1">
                <a:solidFill>
                  <a:srgbClr val="53585F"/>
                </a:solidFill>
                <a:latin typeface="Arial"/>
                <a:ea typeface="Arial"/>
                <a:cs typeface="Arial"/>
                <a:sym typeface="Arial"/>
              </a:defRPr>
            </a:pPr>
            <a:r>
              <a:rPr lang="es-ES" dirty="0">
                <a:solidFill>
                  <a:schemeClr val="tx1"/>
                </a:solidFill>
              </a:rPr>
              <a:t>sufren</a:t>
            </a:r>
          </a:p>
          <a:p>
            <a:pPr>
              <a:tabLst>
                <a:tab pos="1143000" algn="l"/>
              </a:tabLst>
              <a:defRPr b="1">
                <a:solidFill>
                  <a:srgbClr val="FB5C3A"/>
                </a:solidFill>
                <a:latin typeface="Arial"/>
                <a:ea typeface="Arial"/>
                <a:cs typeface="Arial"/>
                <a:sym typeface="Arial"/>
              </a:defRPr>
            </a:pPr>
            <a:r>
              <a:rPr lang="es-ES" dirty="0"/>
              <a:t>de obesidad</a:t>
            </a:r>
          </a:p>
          <a:p>
            <a:pPr algn="l">
              <a:tabLst>
                <a:tab pos="1143000" algn="l"/>
              </a:tabLst>
              <a:defRPr b="1">
                <a:solidFill>
                  <a:srgbClr val="FB5C3A"/>
                </a:solidFill>
                <a:latin typeface="Arial"/>
                <a:ea typeface="Arial"/>
                <a:cs typeface="Arial"/>
                <a:sym typeface="Arial"/>
              </a:defRPr>
            </a:pPr>
            <a:endParaRPr lang="ru-RU" dirty="0"/>
          </a:p>
        </p:txBody>
      </p:sp>
      <p:sp>
        <p:nvSpPr>
          <p:cNvPr id="127" name="Shape 127"/>
          <p:cNvSpPr/>
          <p:nvPr/>
        </p:nvSpPr>
        <p:spPr>
          <a:xfrm>
            <a:off x="16155204" y="6930566"/>
            <a:ext cx="5398891" cy="1375373"/>
          </a:xfrm>
          <a:prstGeom prst="rect">
            <a:avLst/>
          </a:prstGeom>
          <a:ln w="12700">
            <a:miter lim="400000"/>
          </a:ln>
          <a:extLst>
            <a:ext uri="{C572A759-6A51-4108-AA02-DFA0A04FC94B}">
              <ma14:wrappingTextBoxFlag xmlns="" xmlns:ma14="http://schemas.microsoft.com/office/mac/drawingml/2011/main" val="1"/>
            </a:ext>
          </a:extLst>
        </p:spPr>
        <p:txBody>
          <a:bodyPr wrap="square" lIns="71436" tIns="71436" rIns="71436" bIns="71436">
            <a:spAutoFit/>
          </a:bodyPr>
          <a:lstStyle/>
          <a:p>
            <a:pPr>
              <a:defRPr sz="4000" b="1">
                <a:solidFill>
                  <a:srgbClr val="53585F"/>
                </a:solidFill>
                <a:latin typeface="Arial"/>
                <a:ea typeface="Arial"/>
                <a:cs typeface="Arial"/>
                <a:sym typeface="Arial"/>
              </a:defRPr>
            </a:pPr>
            <a:r>
              <a:rPr lang="es-ES" sz="4000" b="1" dirty="0">
                <a:sym typeface="Arial"/>
              </a:rPr>
              <a:t>7.4 billones número total de la población</a:t>
            </a:r>
            <a:endParaRPr dirty="0"/>
          </a:p>
        </p:txBody>
      </p:sp>
      <p:sp>
        <p:nvSpPr>
          <p:cNvPr id="128" name="Shape 128"/>
          <p:cNvSpPr/>
          <p:nvPr/>
        </p:nvSpPr>
        <p:spPr>
          <a:xfrm>
            <a:off x="7275686" y="9502316"/>
            <a:ext cx="6586425" cy="1375373"/>
          </a:xfrm>
          <a:prstGeom prst="rect">
            <a:avLst/>
          </a:prstGeom>
          <a:ln w="12700">
            <a:miter lim="400000"/>
          </a:ln>
          <a:extLst>
            <a:ext uri="{C572A759-6A51-4108-AA02-DFA0A04FC94B}">
              <ma14:wrappingTextBoxFlag xmlns="" xmlns:ma14="http://schemas.microsoft.com/office/mac/drawingml/2011/main" val="1"/>
            </a:ext>
          </a:extLst>
        </p:spPr>
        <p:txBody>
          <a:bodyPr wrap="square" lIns="71436" tIns="71436" rIns="71436" bIns="71436">
            <a:spAutoFit/>
          </a:bodyPr>
          <a:lstStyle/>
          <a:p>
            <a:pPr algn="l">
              <a:defRPr sz="4000" b="1">
                <a:solidFill>
                  <a:srgbClr val="53585F"/>
                </a:solidFill>
                <a:latin typeface="Arial"/>
                <a:ea typeface="Arial"/>
                <a:cs typeface="Arial"/>
                <a:sym typeface="Arial"/>
              </a:defRPr>
            </a:pPr>
            <a:r>
              <a:rPr lang="es-ES" dirty="0"/>
              <a:t>33% personas </a:t>
            </a:r>
          </a:p>
          <a:p>
            <a:pPr algn="l">
              <a:defRPr sz="4000" b="1">
                <a:solidFill>
                  <a:srgbClr val="53585F"/>
                </a:solidFill>
                <a:latin typeface="Arial"/>
                <a:ea typeface="Arial"/>
                <a:cs typeface="Arial"/>
                <a:sym typeface="Arial"/>
              </a:defRPr>
            </a:pPr>
            <a:r>
              <a:rPr lang="es-ES" dirty="0"/>
              <a:t>Con exceso de peso</a:t>
            </a:r>
          </a:p>
        </p:txBody>
      </p:sp>
      <p:sp>
        <p:nvSpPr>
          <p:cNvPr id="129" name="Shape 129"/>
          <p:cNvSpPr/>
          <p:nvPr/>
        </p:nvSpPr>
        <p:spPr>
          <a:xfrm>
            <a:off x="7275686" y="11145377"/>
            <a:ext cx="6211634" cy="759820"/>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spAutoFit/>
          </a:bodyPr>
          <a:lstStyle>
            <a:lvl1pPr algn="l">
              <a:defRPr sz="4000" b="1">
                <a:solidFill>
                  <a:srgbClr val="53585F"/>
                </a:solidFill>
                <a:latin typeface="Arial"/>
                <a:ea typeface="Arial"/>
                <a:cs typeface="Arial"/>
                <a:sym typeface="Arial"/>
              </a:defRPr>
            </a:lvl1pPr>
          </a:lstStyle>
          <a:p>
            <a:r>
              <a:rPr dirty="0"/>
              <a:t>⅓ </a:t>
            </a:r>
            <a:r>
              <a:rPr lang="es-ES" dirty="0"/>
              <a:t>de ellos con obesidad </a:t>
            </a:r>
            <a:endParaRPr dirty="0"/>
          </a:p>
        </p:txBody>
      </p:sp>
      <p:pic>
        <p:nvPicPr>
          <p:cNvPr id="130" name="image6.png"/>
          <p:cNvPicPr>
            <a:picLocks noChangeAspect="1"/>
          </p:cNvPicPr>
          <p:nvPr/>
        </p:nvPicPr>
        <p:blipFill>
          <a:blip r:embed="rId5"/>
          <a:stretch>
            <a:fillRect/>
          </a:stretch>
        </p:blipFill>
        <p:spPr>
          <a:xfrm>
            <a:off x="5826600" y="9699831"/>
            <a:ext cx="1059335" cy="2030512"/>
          </a:xfrm>
          <a:prstGeom prst="rect">
            <a:avLst/>
          </a:prstGeom>
          <a:ln w="12700">
            <a:miter lim="400000"/>
          </a:ln>
        </p:spPr>
      </p:pic>
      <p:sp>
        <p:nvSpPr>
          <p:cNvPr id="131" name="Shape 131"/>
          <p:cNvSpPr/>
          <p:nvPr/>
        </p:nvSpPr>
        <p:spPr>
          <a:xfrm rot="304417">
            <a:off x="13164565" y="10554468"/>
            <a:ext cx="1590991" cy="1033689"/>
          </a:xfrm>
          <a:custGeom>
            <a:avLst/>
            <a:gdLst/>
            <a:ahLst/>
            <a:cxnLst>
              <a:cxn ang="0">
                <a:pos x="wd2" y="hd2"/>
              </a:cxn>
              <a:cxn ang="5400000">
                <a:pos x="wd2" y="hd2"/>
              </a:cxn>
              <a:cxn ang="10800000">
                <a:pos x="wd2" y="hd2"/>
              </a:cxn>
              <a:cxn ang="16200000">
                <a:pos x="wd2" y="hd2"/>
              </a:cxn>
            </a:cxnLst>
            <a:rect l="0" t="0" r="r" b="b"/>
            <a:pathLst>
              <a:path w="21600" h="21194" extrusionOk="0">
                <a:moveTo>
                  <a:pt x="0" y="21066"/>
                </a:moveTo>
                <a:cubicBezTo>
                  <a:pt x="2818" y="21600"/>
                  <a:pt x="5663" y="20447"/>
                  <a:pt x="7925" y="17853"/>
                </a:cubicBezTo>
                <a:cubicBezTo>
                  <a:pt x="10306" y="15123"/>
                  <a:pt x="11795" y="11092"/>
                  <a:pt x="13785" y="7794"/>
                </a:cubicBezTo>
                <a:cubicBezTo>
                  <a:pt x="15915" y="4266"/>
                  <a:pt x="18598" y="1581"/>
                  <a:pt x="21600" y="0"/>
                </a:cubicBezTo>
              </a:path>
            </a:pathLst>
          </a:custGeom>
          <a:ln w="63500" cap="rnd">
            <a:solidFill>
              <a:srgbClr val="FB5C3A"/>
            </a:solidFill>
            <a:custDash>
              <a:ds d="100000" sp="200000"/>
            </a:custDash>
            <a:headEnd type="oval"/>
          </a:ln>
        </p:spPr>
        <p:txBody>
          <a:bodyPr lIns="71436" tIns="71436" rIns="71436" bIns="71436" anchor="ctr"/>
          <a:lstStyle/>
          <a:p>
            <a:pPr>
              <a:defRPr sz="3200"/>
            </a:pPr>
            <a:endParaRPr/>
          </a:p>
        </p:txBody>
      </p:sp>
      <p:sp>
        <p:nvSpPr>
          <p:cNvPr id="132" name="Shape 132"/>
          <p:cNvSpPr/>
          <p:nvPr/>
        </p:nvSpPr>
        <p:spPr>
          <a:xfrm rot="304417">
            <a:off x="10663952" y="7383384"/>
            <a:ext cx="3084977" cy="2696320"/>
          </a:xfrm>
          <a:custGeom>
            <a:avLst/>
            <a:gdLst/>
            <a:ahLst/>
            <a:cxnLst>
              <a:cxn ang="0">
                <a:pos x="wd2" y="hd2"/>
              </a:cxn>
              <a:cxn ang="5400000">
                <a:pos x="wd2" y="hd2"/>
              </a:cxn>
              <a:cxn ang="10800000">
                <a:pos x="wd2" y="hd2"/>
              </a:cxn>
              <a:cxn ang="16200000">
                <a:pos x="wd2" y="hd2"/>
              </a:cxn>
            </a:cxnLst>
            <a:rect l="0" t="0" r="r" b="b"/>
            <a:pathLst>
              <a:path w="21600" h="21580" extrusionOk="0">
                <a:moveTo>
                  <a:pt x="0" y="21579"/>
                </a:moveTo>
                <a:cubicBezTo>
                  <a:pt x="1438" y="21600"/>
                  <a:pt x="2852" y="21166"/>
                  <a:pt x="4087" y="20325"/>
                </a:cubicBezTo>
                <a:cubicBezTo>
                  <a:pt x="8293" y="17461"/>
                  <a:pt x="9170" y="11290"/>
                  <a:pt x="11955" y="6791"/>
                </a:cubicBezTo>
                <a:cubicBezTo>
                  <a:pt x="14227" y="3120"/>
                  <a:pt x="17710" y="668"/>
                  <a:pt x="21600" y="0"/>
                </a:cubicBezTo>
              </a:path>
            </a:pathLst>
          </a:custGeom>
          <a:ln w="63500" cap="rnd">
            <a:solidFill>
              <a:srgbClr val="FD8D4A"/>
            </a:solidFill>
            <a:custDash>
              <a:ds d="100000" sp="200000"/>
            </a:custDash>
            <a:headEnd type="oval"/>
          </a:ln>
        </p:spPr>
        <p:txBody>
          <a:bodyPr lIns="71436" tIns="71436" rIns="71436" bIns="71436" anchor="ctr"/>
          <a:lstStyle/>
          <a:p>
            <a:pPr>
              <a:defRPr sz="3200"/>
            </a:pPr>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image4.png"/>
          <p:cNvPicPr>
            <a:picLocks noChangeAspect="1"/>
          </p:cNvPicPr>
          <p:nvPr/>
        </p:nvPicPr>
        <p:blipFill>
          <a:blip r:embed="rId3"/>
          <a:stretch>
            <a:fillRect/>
          </a:stretch>
        </p:blipFill>
        <p:spPr>
          <a:xfrm>
            <a:off x="0" y="3569"/>
            <a:ext cx="24384000" cy="13708861"/>
          </a:xfrm>
          <a:prstGeom prst="rect">
            <a:avLst/>
          </a:prstGeom>
          <a:ln w="12700">
            <a:miter lim="400000"/>
          </a:ln>
        </p:spPr>
      </p:pic>
      <p:sp>
        <p:nvSpPr>
          <p:cNvPr id="381" name="Shape 381"/>
          <p:cNvSpPr/>
          <p:nvPr/>
        </p:nvSpPr>
        <p:spPr>
          <a:xfrm>
            <a:off x="1506003" y="957360"/>
            <a:ext cx="14281151" cy="2606480"/>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nchor="ctr">
            <a:spAutoFit/>
          </a:bodyPr>
          <a:lstStyle/>
          <a:p>
            <a:pPr algn="l">
              <a:defRPr sz="8000" b="1">
                <a:solidFill>
                  <a:srgbClr val="FB5C3A"/>
                </a:solidFill>
                <a:latin typeface="Arial"/>
                <a:ea typeface="Arial"/>
                <a:cs typeface="Arial"/>
                <a:sym typeface="Arial"/>
              </a:defRPr>
            </a:pPr>
            <a:r>
              <a:rPr lang="es-ES" dirty="0"/>
              <a:t>COMPLEJO PATENTADO DE</a:t>
            </a:r>
          </a:p>
          <a:p>
            <a:pPr algn="l">
              <a:defRPr sz="8000" b="1">
                <a:solidFill>
                  <a:srgbClr val="FB5C3A"/>
                </a:solidFill>
                <a:latin typeface="Arial"/>
                <a:ea typeface="Arial"/>
                <a:cs typeface="Arial"/>
                <a:sym typeface="Arial"/>
              </a:defRPr>
            </a:pPr>
            <a:r>
              <a:rPr lang="es-ES" dirty="0"/>
              <a:t>FLAVONOIDES</a:t>
            </a:r>
          </a:p>
        </p:txBody>
      </p:sp>
      <p:sp>
        <p:nvSpPr>
          <p:cNvPr id="382" name="Shape 382"/>
          <p:cNvSpPr/>
          <p:nvPr/>
        </p:nvSpPr>
        <p:spPr>
          <a:xfrm>
            <a:off x="1534480" y="5929757"/>
            <a:ext cx="13250466" cy="2717279"/>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p>
            <a:pPr algn="l">
              <a:lnSpc>
                <a:spcPct val="110000"/>
              </a:lnSpc>
              <a:defRPr sz="3800">
                <a:solidFill>
                  <a:srgbClr val="53585F"/>
                </a:solidFill>
                <a:latin typeface="Arial"/>
                <a:ea typeface="Arial"/>
                <a:cs typeface="Arial"/>
                <a:sym typeface="Arial"/>
              </a:defRPr>
            </a:pPr>
            <a:r>
              <a:rPr lang="es-ES" dirty="0"/>
              <a:t>La cáscara de los cítricos es rica en pectinas, flavonoides.</a:t>
            </a:r>
          </a:p>
          <a:p>
            <a:pPr algn="l">
              <a:lnSpc>
                <a:spcPct val="110000"/>
              </a:lnSpc>
              <a:defRPr sz="3800">
                <a:solidFill>
                  <a:srgbClr val="53585F"/>
                </a:solidFill>
                <a:latin typeface="Arial"/>
                <a:ea typeface="Arial"/>
                <a:cs typeface="Arial"/>
                <a:sym typeface="Arial"/>
              </a:defRPr>
            </a:pPr>
            <a:r>
              <a:rPr lang="es-ES" dirty="0"/>
              <a:t>  y aceite de limón.</a:t>
            </a:r>
          </a:p>
          <a:p>
            <a:pPr algn="l">
              <a:lnSpc>
                <a:spcPct val="110000"/>
              </a:lnSpc>
              <a:defRPr sz="3800">
                <a:solidFill>
                  <a:srgbClr val="53585F"/>
                </a:solidFill>
                <a:latin typeface="Arial"/>
                <a:ea typeface="Arial"/>
                <a:cs typeface="Arial"/>
                <a:sym typeface="Arial"/>
              </a:defRPr>
            </a:pPr>
            <a:endParaRPr lang="es-ES" dirty="0"/>
          </a:p>
          <a:p>
            <a:pPr algn="l">
              <a:lnSpc>
                <a:spcPct val="110000"/>
              </a:lnSpc>
              <a:defRPr sz="3800">
                <a:solidFill>
                  <a:srgbClr val="53585F"/>
                </a:solidFill>
                <a:latin typeface="Arial"/>
                <a:ea typeface="Arial"/>
                <a:cs typeface="Arial"/>
                <a:sym typeface="Arial"/>
              </a:defRPr>
            </a:pPr>
            <a:r>
              <a:rPr lang="es-ES" dirty="0"/>
              <a:t>Los componentes activos de la piel de mandarina ayudan a:</a:t>
            </a:r>
            <a:endParaRPr dirty="0"/>
          </a:p>
        </p:txBody>
      </p:sp>
      <p:sp>
        <p:nvSpPr>
          <p:cNvPr id="383" name="Shape 383"/>
          <p:cNvSpPr/>
          <p:nvPr/>
        </p:nvSpPr>
        <p:spPr>
          <a:xfrm>
            <a:off x="548641" y="9056527"/>
            <a:ext cx="17121228" cy="3172789"/>
          </a:xfrm>
          <a:prstGeom prst="rect">
            <a:avLst/>
          </a:prstGeom>
          <a:ln w="12700">
            <a:miter lim="400000"/>
          </a:ln>
          <a:extLst>
            <a:ext uri="{C572A759-6A51-4108-AA02-DFA0A04FC94B}">
              <ma14:wrappingTextBoxFlag xmlns="" xmlns:ma14="http://schemas.microsoft.com/office/mac/drawingml/2011/main" val="1"/>
            </a:ext>
          </a:extLst>
        </p:spPr>
        <p:txBody>
          <a:bodyPr wrap="square" lIns="71436" tIns="71436" rIns="71436" bIns="71436">
            <a:spAutoFit/>
          </a:bodyPr>
          <a:lstStyle/>
          <a:p>
            <a:pPr marL="381000" indent="-381000" algn="l">
              <a:lnSpc>
                <a:spcPct val="90000"/>
              </a:lnSpc>
              <a:spcBef>
                <a:spcPts val="2400"/>
              </a:spcBef>
              <a:buClr>
                <a:srgbClr val="FB5C3A"/>
              </a:buClr>
              <a:buSzPct val="119000"/>
              <a:buChar char="•"/>
              <a:defRPr sz="3800">
                <a:solidFill>
                  <a:srgbClr val="53585F"/>
                </a:solidFill>
                <a:latin typeface="Arial"/>
                <a:ea typeface="Arial"/>
                <a:cs typeface="Arial"/>
                <a:sym typeface="Arial"/>
              </a:defRPr>
            </a:pPr>
            <a:r>
              <a:rPr lang="es-ES" dirty="0"/>
              <a:t>descomponer la grasa corporal;</a:t>
            </a:r>
          </a:p>
          <a:p>
            <a:pPr marL="381000" indent="-381000" algn="l">
              <a:lnSpc>
                <a:spcPct val="90000"/>
              </a:lnSpc>
              <a:spcBef>
                <a:spcPts val="2400"/>
              </a:spcBef>
              <a:buClr>
                <a:srgbClr val="FB5C3A"/>
              </a:buClr>
              <a:buSzPct val="119000"/>
              <a:buChar char="•"/>
              <a:defRPr sz="3800">
                <a:solidFill>
                  <a:srgbClr val="53585F"/>
                </a:solidFill>
                <a:latin typeface="Arial"/>
                <a:ea typeface="Arial"/>
                <a:cs typeface="Arial"/>
                <a:sym typeface="Arial"/>
              </a:defRPr>
            </a:pPr>
            <a:r>
              <a:rPr lang="es-ES" dirty="0"/>
              <a:t>acelerar el metabolismo de las grasas;</a:t>
            </a:r>
          </a:p>
          <a:p>
            <a:pPr marL="381000" indent="-381000" algn="l">
              <a:lnSpc>
                <a:spcPct val="90000"/>
              </a:lnSpc>
              <a:spcBef>
                <a:spcPts val="2400"/>
              </a:spcBef>
              <a:buClr>
                <a:srgbClr val="FB5C3A"/>
              </a:buClr>
              <a:buSzPct val="119000"/>
              <a:buChar char="•"/>
              <a:defRPr sz="3800">
                <a:solidFill>
                  <a:srgbClr val="53585F"/>
                </a:solidFill>
                <a:latin typeface="Arial"/>
                <a:ea typeface="Arial"/>
                <a:cs typeface="Arial"/>
                <a:sym typeface="Arial"/>
              </a:defRPr>
            </a:pPr>
            <a:r>
              <a:rPr lang="es-ES" dirty="0"/>
              <a:t>ralentizar la acumulación de grasa;</a:t>
            </a:r>
          </a:p>
          <a:p>
            <a:pPr marL="381000" indent="-381000" algn="l">
              <a:lnSpc>
                <a:spcPct val="90000"/>
              </a:lnSpc>
              <a:spcBef>
                <a:spcPts val="2400"/>
              </a:spcBef>
              <a:buClr>
                <a:srgbClr val="FB5C3A"/>
              </a:buClr>
              <a:buSzPct val="119000"/>
              <a:buChar char="•"/>
              <a:defRPr sz="3800">
                <a:solidFill>
                  <a:srgbClr val="53585F"/>
                </a:solidFill>
                <a:latin typeface="Arial"/>
                <a:ea typeface="Arial"/>
                <a:cs typeface="Arial"/>
                <a:sym typeface="Arial"/>
              </a:defRPr>
            </a:pPr>
            <a:r>
              <a:rPr lang="es-ES" dirty="0"/>
              <a:t>mejorar la calidad del sueño, un factor importante en la pérdida de peso</a:t>
            </a:r>
            <a:endParaRPr dirty="0"/>
          </a:p>
        </p:txBody>
      </p:sp>
      <p:sp>
        <p:nvSpPr>
          <p:cNvPr id="384" name="Shape 384"/>
          <p:cNvSpPr/>
          <p:nvPr/>
        </p:nvSpPr>
        <p:spPr>
          <a:xfrm>
            <a:off x="1528229" y="3300054"/>
            <a:ext cx="14255428" cy="2637257"/>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nchor="ctr">
            <a:spAutoFit/>
          </a:bodyPr>
          <a:lstStyle/>
          <a:p>
            <a:pPr algn="l">
              <a:defRPr sz="5400" b="1">
                <a:solidFill>
                  <a:srgbClr val="53585F"/>
                </a:solidFill>
                <a:latin typeface="Arial"/>
                <a:ea typeface="Arial"/>
                <a:cs typeface="Arial"/>
                <a:sym typeface="Arial"/>
              </a:defRPr>
            </a:pPr>
            <a:r>
              <a:rPr lang="es-ES" sz="5400" b="1" dirty="0">
                <a:sym typeface="Arial"/>
              </a:rPr>
              <a:t>FLAVONOIDES DEL EXTRACTO DE CÁSCARA DE MANDARINA FERMENTADA (Citrus </a:t>
            </a:r>
            <a:r>
              <a:rPr lang="es-ES" sz="5400" b="1" dirty="0" err="1">
                <a:sym typeface="Arial"/>
              </a:rPr>
              <a:t>Reticulata</a:t>
            </a:r>
            <a:r>
              <a:rPr lang="es-ES" sz="5400" b="1" dirty="0">
                <a:sym typeface="Arial"/>
              </a:rPr>
              <a:t>)</a:t>
            </a:r>
            <a:r>
              <a:rPr dirty="0"/>
              <a:t> </a:t>
            </a:r>
          </a:p>
        </p:txBody>
      </p:sp>
      <p:pic>
        <p:nvPicPr>
          <p:cNvPr id="385" name="image45.png"/>
          <p:cNvPicPr>
            <a:picLocks noChangeAspect="1"/>
          </p:cNvPicPr>
          <p:nvPr/>
        </p:nvPicPr>
        <p:blipFill>
          <a:blip r:embed="rId4"/>
          <a:srcRect l="9" t="1186" r="30302" b="113"/>
          <a:stretch>
            <a:fillRect/>
          </a:stretch>
        </p:blipFill>
        <p:spPr>
          <a:xfrm rot="81449">
            <a:off x="15561553" y="2838643"/>
            <a:ext cx="11659873" cy="11009509"/>
          </a:xfrm>
          <a:custGeom>
            <a:avLst/>
            <a:gdLst/>
            <a:ahLst/>
            <a:cxnLst>
              <a:cxn ang="0">
                <a:pos x="wd2" y="hd2"/>
              </a:cxn>
              <a:cxn ang="5400000">
                <a:pos x="wd2" y="hd2"/>
              </a:cxn>
              <a:cxn ang="10800000">
                <a:pos x="wd2" y="hd2"/>
              </a:cxn>
              <a:cxn ang="16200000">
                <a:pos x="wd2" y="hd2"/>
              </a:cxn>
            </a:cxnLst>
            <a:rect l="0" t="0" r="r" b="b"/>
            <a:pathLst>
              <a:path w="19550" h="21534" extrusionOk="0">
                <a:moveTo>
                  <a:pt x="9544" y="3"/>
                </a:moveTo>
                <a:cubicBezTo>
                  <a:pt x="7043" y="72"/>
                  <a:pt x="4564" y="1255"/>
                  <a:pt x="2701" y="3534"/>
                </a:cubicBezTo>
                <a:cubicBezTo>
                  <a:pt x="-1025" y="8091"/>
                  <a:pt x="-878" y="15309"/>
                  <a:pt x="3029" y="19656"/>
                </a:cubicBezTo>
                <a:cubicBezTo>
                  <a:pt x="3718" y="20423"/>
                  <a:pt x="4480" y="21048"/>
                  <a:pt x="5286" y="21534"/>
                </a:cubicBezTo>
                <a:lnTo>
                  <a:pt x="14670" y="21275"/>
                </a:lnTo>
                <a:cubicBezTo>
                  <a:pt x="15455" y="20744"/>
                  <a:pt x="16191" y="20078"/>
                  <a:pt x="16849" y="19274"/>
                </a:cubicBezTo>
                <a:cubicBezTo>
                  <a:pt x="20575" y="14716"/>
                  <a:pt x="20428" y="7498"/>
                  <a:pt x="16521" y="3152"/>
                </a:cubicBezTo>
                <a:cubicBezTo>
                  <a:pt x="14568" y="979"/>
                  <a:pt x="12045" y="-66"/>
                  <a:pt x="9544" y="3"/>
                </a:cubicBezTo>
                <a:close/>
              </a:path>
            </a:pathLst>
          </a:custGeom>
          <a:ln w="12700">
            <a:miter lim="400000"/>
          </a:ln>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p:nvPr/>
        </p:nvSpPr>
        <p:spPr>
          <a:xfrm>
            <a:off x="970178" y="957361"/>
            <a:ext cx="17758064" cy="2606480"/>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nchor="ctr">
            <a:spAutoFit/>
          </a:bodyPr>
          <a:lstStyle/>
          <a:p>
            <a:r>
              <a:rPr lang="es-ES" sz="8000" b="1" dirty="0">
                <a:latin typeface="Arial" panose="020B0604020202020204" pitchFamily="34" charset="0"/>
                <a:cs typeface="Arial" panose="020B0604020202020204" pitchFamily="34" charset="0"/>
              </a:rPr>
              <a:t>¿POR QUÉ ES TAN IMPORTANTE </a:t>
            </a:r>
          </a:p>
          <a:p>
            <a:r>
              <a:rPr lang="es-ES" sz="8000" b="1" dirty="0">
                <a:latin typeface="Arial" panose="020B0604020202020204" pitchFamily="34" charset="0"/>
                <a:cs typeface="Arial" panose="020B0604020202020204" pitchFamily="34" charset="0"/>
              </a:rPr>
              <a:t>EL PROCESO DE FERMENTACIÓN?</a:t>
            </a:r>
          </a:p>
        </p:txBody>
      </p:sp>
      <p:sp>
        <p:nvSpPr>
          <p:cNvPr id="390" name="Shape 390"/>
          <p:cNvSpPr/>
          <p:nvPr/>
        </p:nvSpPr>
        <p:spPr>
          <a:xfrm>
            <a:off x="1463041" y="3958390"/>
            <a:ext cx="19652758" cy="1380888"/>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algn="l">
              <a:lnSpc>
                <a:spcPct val="110000"/>
              </a:lnSpc>
              <a:defRPr sz="3800">
                <a:solidFill>
                  <a:srgbClr val="53585F"/>
                </a:solidFill>
                <a:latin typeface="Arial"/>
                <a:ea typeface="Arial"/>
                <a:cs typeface="Arial"/>
                <a:sym typeface="Arial"/>
              </a:defRPr>
            </a:lvl1pPr>
          </a:lstStyle>
          <a:p>
            <a:r>
              <a:rPr lang="es-ES" dirty="0"/>
              <a:t>El proceso de fermentación aumenta significativamente la concentración de componentes bioactivos y también contribuye a la síntesis de nuevos flavonoides.</a:t>
            </a:r>
            <a:endParaRPr dirty="0"/>
          </a:p>
        </p:txBody>
      </p:sp>
      <p:sp>
        <p:nvSpPr>
          <p:cNvPr id="391" name="Shape 391"/>
          <p:cNvSpPr/>
          <p:nvPr/>
        </p:nvSpPr>
        <p:spPr>
          <a:xfrm>
            <a:off x="15852548" y="10205646"/>
            <a:ext cx="8354004" cy="2326596"/>
          </a:xfrm>
          <a:prstGeom prst="rect">
            <a:avLst/>
          </a:prstGeom>
          <a:ln w="12700">
            <a:miter lim="400000"/>
          </a:ln>
          <a:extLst>
            <a:ext uri="{C572A759-6A51-4108-AA02-DFA0A04FC94B}">
              <ma14:wrappingTextBoxFlag xmlns="" xmlns:ma14="http://schemas.microsoft.com/office/mac/drawingml/2011/main" val="1"/>
            </a:ext>
          </a:extLst>
        </p:spPr>
        <p:txBody>
          <a:bodyPr wrap="square" lIns="71436" tIns="71436" rIns="71436" bIns="71436">
            <a:spAutoFit/>
          </a:bodyPr>
          <a:lstStyle/>
          <a:p>
            <a:pPr algn="l">
              <a:lnSpc>
                <a:spcPct val="130000"/>
              </a:lnSpc>
              <a:defRPr sz="2800" b="1" cap="all">
                <a:solidFill>
                  <a:srgbClr val="FB5C3A"/>
                </a:solidFill>
                <a:latin typeface="Arial"/>
                <a:ea typeface="Arial"/>
                <a:cs typeface="Arial"/>
                <a:sym typeface="Arial"/>
              </a:defRPr>
            </a:pPr>
            <a:r>
              <a:rPr lang="es-ES" sz="2800" b="1" cap="all" dirty="0">
                <a:sym typeface="Arial"/>
              </a:rPr>
              <a:t>NOBILETINA Y 3-METOXINOBILETINA</a:t>
            </a:r>
            <a:endParaRPr lang="es-ES" dirty="0"/>
          </a:p>
          <a:p>
            <a:pPr algn="l">
              <a:lnSpc>
                <a:spcPct val="130000"/>
              </a:lnSpc>
              <a:defRPr sz="2800" b="1" cap="all">
                <a:solidFill>
                  <a:srgbClr val="FB5C3A"/>
                </a:solidFill>
                <a:latin typeface="Arial"/>
                <a:ea typeface="Arial"/>
                <a:cs typeface="Arial"/>
                <a:sym typeface="Arial"/>
              </a:defRPr>
            </a:pPr>
            <a:r>
              <a:rPr dirty="0"/>
              <a:t> </a:t>
            </a:r>
            <a:r>
              <a:rPr lang="es-ES" sz="2800" b="1" cap="all" dirty="0">
                <a:solidFill>
                  <a:schemeClr val="tx1"/>
                </a:solidFill>
                <a:sym typeface="Arial"/>
              </a:rPr>
              <a:t>aceleran la descomposición de las grasas y previenen la formación de grasa corporal</a:t>
            </a:r>
            <a:r>
              <a:rPr lang="es-ES" sz="2800" b="1" cap="all" dirty="0">
                <a:sym typeface="Arial"/>
              </a:rPr>
              <a:t>.</a:t>
            </a:r>
            <a:endParaRPr dirty="0"/>
          </a:p>
        </p:txBody>
      </p:sp>
      <p:sp>
        <p:nvSpPr>
          <p:cNvPr id="392" name="Shape 392"/>
          <p:cNvSpPr/>
          <p:nvPr/>
        </p:nvSpPr>
        <p:spPr>
          <a:xfrm flipV="1">
            <a:off x="15455425" y="10287588"/>
            <a:ext cx="2" cy="1948249"/>
          </a:xfrm>
          <a:prstGeom prst="line">
            <a:avLst/>
          </a:prstGeom>
          <a:ln w="76200">
            <a:solidFill>
              <a:srgbClr val="A6AAA9"/>
            </a:solidFill>
            <a:miter lim="400000"/>
          </a:ln>
        </p:spPr>
        <p:txBody>
          <a:bodyPr lIns="45718" tIns="45718" rIns="45718" bIns="45718"/>
          <a:lstStyle/>
          <a:p>
            <a:endParaRPr/>
          </a:p>
        </p:txBody>
      </p:sp>
      <p:pic>
        <p:nvPicPr>
          <p:cNvPr id="393" name="image44.png"/>
          <p:cNvPicPr>
            <a:picLocks noChangeAspect="1"/>
          </p:cNvPicPr>
          <p:nvPr/>
        </p:nvPicPr>
        <p:blipFill>
          <a:blip r:embed="rId3"/>
          <a:stretch>
            <a:fillRect/>
          </a:stretch>
        </p:blipFill>
        <p:spPr>
          <a:xfrm>
            <a:off x="626075" y="12249860"/>
            <a:ext cx="23170643" cy="870895"/>
          </a:xfrm>
          <a:prstGeom prst="rect">
            <a:avLst/>
          </a:prstGeom>
          <a:ln w="12700">
            <a:miter lim="400000"/>
          </a:ln>
        </p:spPr>
      </p:pic>
      <p:sp>
        <p:nvSpPr>
          <p:cNvPr id="394" name="Shape 394"/>
          <p:cNvSpPr/>
          <p:nvPr/>
        </p:nvSpPr>
        <p:spPr>
          <a:xfrm>
            <a:off x="15392400" y="6750819"/>
            <a:ext cx="499567" cy="497186"/>
          </a:xfrm>
          <a:prstGeom prst="rect">
            <a:avLst/>
          </a:prstGeom>
          <a:solidFill>
            <a:srgbClr val="FBDAC3"/>
          </a:solidFill>
          <a:ln w="12700">
            <a:miter lim="400000"/>
          </a:ln>
        </p:spPr>
        <p:txBody>
          <a:bodyPr lIns="71436" tIns="71436" rIns="71436" bIns="71436" anchor="ctr"/>
          <a:lstStyle/>
          <a:p>
            <a:pPr>
              <a:defRPr sz="3200">
                <a:solidFill>
                  <a:srgbClr val="FFFFFF"/>
                </a:solidFill>
              </a:defRPr>
            </a:pPr>
            <a:endParaRPr/>
          </a:p>
        </p:txBody>
      </p:sp>
      <p:sp>
        <p:nvSpPr>
          <p:cNvPr id="395" name="Shape 395"/>
          <p:cNvSpPr/>
          <p:nvPr/>
        </p:nvSpPr>
        <p:spPr>
          <a:xfrm>
            <a:off x="15392400" y="7654948"/>
            <a:ext cx="499567" cy="497186"/>
          </a:xfrm>
          <a:prstGeom prst="rect">
            <a:avLst/>
          </a:prstGeom>
          <a:solidFill>
            <a:srgbClr val="FB5C3A"/>
          </a:solidFill>
          <a:ln w="12700">
            <a:miter lim="400000"/>
          </a:ln>
        </p:spPr>
        <p:txBody>
          <a:bodyPr lIns="71436" tIns="71436" rIns="71436" bIns="71436" anchor="ctr"/>
          <a:lstStyle/>
          <a:p>
            <a:pPr>
              <a:defRPr sz="3200">
                <a:solidFill>
                  <a:srgbClr val="FFFFFF"/>
                </a:solidFill>
              </a:defRPr>
            </a:pPr>
            <a:endParaRPr/>
          </a:p>
        </p:txBody>
      </p:sp>
      <p:grpSp>
        <p:nvGrpSpPr>
          <p:cNvPr id="409" name="Group 409"/>
          <p:cNvGrpSpPr/>
          <p:nvPr/>
        </p:nvGrpSpPr>
        <p:grpSpPr>
          <a:xfrm>
            <a:off x="1780212" y="6086977"/>
            <a:ext cx="10469119" cy="5251347"/>
            <a:chOff x="0" y="-1"/>
            <a:chExt cx="10469118" cy="5251345"/>
          </a:xfrm>
        </p:grpSpPr>
        <p:sp>
          <p:nvSpPr>
            <p:cNvPr id="396" name="Shape 396"/>
            <p:cNvSpPr/>
            <p:nvPr/>
          </p:nvSpPr>
          <p:spPr>
            <a:xfrm>
              <a:off x="1140785" y="4902053"/>
              <a:ext cx="9303051" cy="1"/>
            </a:xfrm>
            <a:prstGeom prst="line">
              <a:avLst/>
            </a:prstGeom>
            <a:noFill/>
            <a:ln w="25400" cap="flat">
              <a:solidFill>
                <a:srgbClr val="53585F"/>
              </a:solidFill>
              <a:prstDash val="solid"/>
              <a:miter lim="400000"/>
            </a:ln>
            <a:effectLst/>
          </p:spPr>
          <p:txBody>
            <a:bodyPr wrap="square" lIns="45718" tIns="45718" rIns="45718" bIns="45718" numCol="1" anchor="t">
              <a:noAutofit/>
            </a:bodyPr>
            <a:lstStyle/>
            <a:p>
              <a:endParaRPr/>
            </a:p>
          </p:txBody>
        </p:sp>
        <p:sp>
          <p:nvSpPr>
            <p:cNvPr id="397" name="Shape 397"/>
            <p:cNvSpPr/>
            <p:nvPr/>
          </p:nvSpPr>
          <p:spPr>
            <a:xfrm>
              <a:off x="1140786" y="3358795"/>
              <a:ext cx="9288158" cy="1"/>
            </a:xfrm>
            <a:prstGeom prst="line">
              <a:avLst/>
            </a:prstGeom>
            <a:noFill/>
            <a:ln w="38100" cap="flat">
              <a:solidFill>
                <a:srgbClr val="DCDEE0"/>
              </a:solidFill>
              <a:prstDash val="solid"/>
              <a:miter lim="400000"/>
            </a:ln>
            <a:effectLst/>
          </p:spPr>
          <p:txBody>
            <a:bodyPr wrap="square" lIns="45718" tIns="45718" rIns="45718" bIns="45718" numCol="1" anchor="t">
              <a:noAutofit/>
            </a:bodyPr>
            <a:lstStyle/>
            <a:p>
              <a:endParaRPr/>
            </a:p>
          </p:txBody>
        </p:sp>
        <p:sp>
          <p:nvSpPr>
            <p:cNvPr id="398" name="Shape 398"/>
            <p:cNvSpPr/>
            <p:nvPr/>
          </p:nvSpPr>
          <p:spPr>
            <a:xfrm>
              <a:off x="1140785" y="1847695"/>
              <a:ext cx="9327143" cy="1"/>
            </a:xfrm>
            <a:prstGeom prst="line">
              <a:avLst/>
            </a:prstGeom>
            <a:noFill/>
            <a:ln w="38100" cap="flat">
              <a:solidFill>
                <a:srgbClr val="DCDEE0"/>
              </a:solidFill>
              <a:prstDash val="solid"/>
              <a:miter lim="400000"/>
            </a:ln>
            <a:effectLst/>
          </p:spPr>
          <p:txBody>
            <a:bodyPr wrap="square" lIns="45718" tIns="45718" rIns="45718" bIns="45718" numCol="1" anchor="t">
              <a:noAutofit/>
            </a:bodyPr>
            <a:lstStyle/>
            <a:p>
              <a:endParaRPr/>
            </a:p>
          </p:txBody>
        </p:sp>
        <p:sp>
          <p:nvSpPr>
            <p:cNvPr id="399" name="Shape 399"/>
            <p:cNvSpPr/>
            <p:nvPr/>
          </p:nvSpPr>
          <p:spPr>
            <a:xfrm>
              <a:off x="1140785" y="336593"/>
              <a:ext cx="9328333" cy="1"/>
            </a:xfrm>
            <a:prstGeom prst="line">
              <a:avLst/>
            </a:prstGeom>
            <a:noFill/>
            <a:ln w="38100" cap="flat">
              <a:solidFill>
                <a:srgbClr val="DCDEE0"/>
              </a:solidFill>
              <a:prstDash val="solid"/>
              <a:miter lim="400000"/>
            </a:ln>
            <a:effectLst/>
          </p:spPr>
          <p:txBody>
            <a:bodyPr wrap="square" lIns="45718" tIns="45718" rIns="45718" bIns="45718" numCol="1" anchor="t">
              <a:noAutofit/>
            </a:bodyPr>
            <a:lstStyle/>
            <a:p>
              <a:endParaRPr/>
            </a:p>
          </p:txBody>
        </p:sp>
        <p:grpSp>
          <p:nvGrpSpPr>
            <p:cNvPr id="403" name="Group 403"/>
            <p:cNvGrpSpPr/>
            <p:nvPr/>
          </p:nvGrpSpPr>
          <p:grpSpPr>
            <a:xfrm>
              <a:off x="1877386" y="75993"/>
              <a:ext cx="8102602" cy="4809831"/>
              <a:chOff x="0" y="0"/>
              <a:chExt cx="8102601" cy="4809830"/>
            </a:xfrm>
          </p:grpSpPr>
          <p:sp>
            <p:nvSpPr>
              <p:cNvPr id="400" name="Shape 400"/>
              <p:cNvSpPr/>
              <p:nvPr/>
            </p:nvSpPr>
            <p:spPr>
              <a:xfrm>
                <a:off x="-1" y="4487368"/>
                <a:ext cx="1270001" cy="322463"/>
              </a:xfrm>
              <a:prstGeom prst="rect">
                <a:avLst/>
              </a:prstGeom>
              <a:solidFill>
                <a:srgbClr val="FBDAC3"/>
              </a:solidFill>
              <a:ln w="12700" cap="flat">
                <a:noFill/>
                <a:miter lim="400000"/>
              </a:ln>
              <a:effectLst/>
            </p:spPr>
            <p:txBody>
              <a:bodyPr wrap="square" lIns="71436" tIns="71436" rIns="71436" bIns="71436" numCol="1" anchor="ctr">
                <a:noAutofit/>
              </a:bodyPr>
              <a:lstStyle/>
              <a:p>
                <a:pPr>
                  <a:defRPr sz="3200">
                    <a:solidFill>
                      <a:srgbClr val="FFFFFF"/>
                    </a:solidFill>
                  </a:defRPr>
                </a:pPr>
                <a:endParaRPr/>
              </a:p>
            </p:txBody>
          </p:sp>
          <p:sp>
            <p:nvSpPr>
              <p:cNvPr id="401" name="Shape 401"/>
              <p:cNvSpPr/>
              <p:nvPr/>
            </p:nvSpPr>
            <p:spPr>
              <a:xfrm>
                <a:off x="5384801" y="1603375"/>
                <a:ext cx="1270001" cy="3206455"/>
              </a:xfrm>
              <a:prstGeom prst="rect">
                <a:avLst/>
              </a:prstGeom>
              <a:solidFill>
                <a:srgbClr val="FBDAC3"/>
              </a:solidFill>
              <a:ln w="12700" cap="flat">
                <a:noFill/>
                <a:miter lim="400000"/>
              </a:ln>
              <a:effectLst/>
            </p:spPr>
            <p:txBody>
              <a:bodyPr wrap="square" lIns="71436" tIns="71436" rIns="71436" bIns="71436" numCol="1" anchor="ctr">
                <a:noAutofit/>
              </a:bodyPr>
              <a:lstStyle/>
              <a:p>
                <a:pPr>
                  <a:defRPr sz="3200">
                    <a:solidFill>
                      <a:srgbClr val="FFFFFF"/>
                    </a:solidFill>
                  </a:defRPr>
                </a:pPr>
                <a:endParaRPr/>
              </a:p>
            </p:txBody>
          </p:sp>
          <p:sp>
            <p:nvSpPr>
              <p:cNvPr id="402" name="Shape 402"/>
              <p:cNvSpPr/>
              <p:nvPr/>
            </p:nvSpPr>
            <p:spPr>
              <a:xfrm>
                <a:off x="6832601" y="0"/>
                <a:ext cx="1270001" cy="4809831"/>
              </a:xfrm>
              <a:prstGeom prst="rect">
                <a:avLst/>
              </a:prstGeom>
              <a:solidFill>
                <a:srgbClr val="FB5C3A"/>
              </a:solidFill>
              <a:ln w="12700" cap="flat">
                <a:noFill/>
                <a:miter lim="400000"/>
              </a:ln>
              <a:effectLst/>
            </p:spPr>
            <p:txBody>
              <a:bodyPr wrap="square" lIns="71436" tIns="71436" rIns="71436" bIns="71436" numCol="1" anchor="ctr">
                <a:noAutofit/>
              </a:bodyPr>
              <a:lstStyle/>
              <a:p>
                <a:pPr>
                  <a:defRPr sz="3200">
                    <a:solidFill>
                      <a:srgbClr val="FFFFFF"/>
                    </a:solidFill>
                  </a:defRPr>
                </a:pPr>
                <a:endParaRPr/>
              </a:p>
            </p:txBody>
          </p:sp>
        </p:grpSp>
        <p:sp>
          <p:nvSpPr>
            <p:cNvPr id="404" name="Shape 404"/>
            <p:cNvSpPr/>
            <p:nvPr/>
          </p:nvSpPr>
          <p:spPr>
            <a:xfrm>
              <a:off x="496998" y="4578158"/>
              <a:ext cx="423974" cy="67318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71436" tIns="71436" rIns="71436" bIns="71436" numCol="1" anchor="ctr">
              <a:spAutoFit/>
            </a:bodyPr>
            <a:lstStyle>
              <a:lvl1pPr>
                <a:defRPr sz="3800">
                  <a:solidFill>
                    <a:srgbClr val="A6AAA9"/>
                  </a:solidFill>
                  <a:latin typeface="Arial"/>
                  <a:ea typeface="Arial"/>
                  <a:cs typeface="Arial"/>
                  <a:sym typeface="Arial"/>
                </a:defRPr>
              </a:lvl1pPr>
            </a:lstStyle>
            <a:p>
              <a:r>
                <a:t>0</a:t>
              </a:r>
            </a:p>
          </p:txBody>
        </p:sp>
        <p:sp>
          <p:nvSpPr>
            <p:cNvPr id="405" name="Shape 405"/>
            <p:cNvSpPr/>
            <p:nvPr/>
          </p:nvSpPr>
          <p:spPr>
            <a:xfrm>
              <a:off x="-1" y="3022200"/>
              <a:ext cx="960773" cy="67318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71436" tIns="71436" rIns="71436" bIns="71436" numCol="1" anchor="ctr">
              <a:spAutoFit/>
            </a:bodyPr>
            <a:lstStyle>
              <a:lvl1pPr algn="r">
                <a:defRPr sz="3800">
                  <a:solidFill>
                    <a:srgbClr val="A6AAA9"/>
                  </a:solidFill>
                  <a:latin typeface="Arial"/>
                  <a:ea typeface="Arial"/>
                  <a:cs typeface="Arial"/>
                  <a:sym typeface="Arial"/>
                </a:defRPr>
              </a:lvl1pPr>
            </a:lstStyle>
            <a:p>
              <a:r>
                <a:t>100</a:t>
              </a:r>
            </a:p>
          </p:txBody>
        </p:sp>
        <p:sp>
          <p:nvSpPr>
            <p:cNvPr id="406" name="Shape 406"/>
            <p:cNvSpPr/>
            <p:nvPr/>
          </p:nvSpPr>
          <p:spPr>
            <a:xfrm>
              <a:off x="-1" y="1511100"/>
              <a:ext cx="960773" cy="67318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71436" tIns="71436" rIns="71436" bIns="71436" numCol="1" anchor="ctr">
              <a:spAutoFit/>
            </a:bodyPr>
            <a:lstStyle>
              <a:lvl1pPr algn="r">
                <a:defRPr sz="3800">
                  <a:solidFill>
                    <a:srgbClr val="A6AAA9"/>
                  </a:solidFill>
                  <a:latin typeface="Arial"/>
                  <a:ea typeface="Arial"/>
                  <a:cs typeface="Arial"/>
                  <a:sym typeface="Arial"/>
                </a:defRPr>
              </a:lvl1pPr>
            </a:lstStyle>
            <a:p>
              <a:r>
                <a:t>200</a:t>
              </a:r>
            </a:p>
          </p:txBody>
        </p:sp>
        <p:sp>
          <p:nvSpPr>
            <p:cNvPr id="407" name="Shape 407"/>
            <p:cNvSpPr/>
            <p:nvPr/>
          </p:nvSpPr>
          <p:spPr>
            <a:xfrm>
              <a:off x="-1" y="-2"/>
              <a:ext cx="960773" cy="67318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71436" tIns="71436" rIns="71436" bIns="71436" numCol="1" anchor="ctr">
              <a:spAutoFit/>
            </a:bodyPr>
            <a:lstStyle>
              <a:lvl1pPr algn="r">
                <a:defRPr sz="3800">
                  <a:solidFill>
                    <a:srgbClr val="A6AAA9"/>
                  </a:solidFill>
                  <a:latin typeface="Arial"/>
                  <a:ea typeface="Arial"/>
                  <a:cs typeface="Arial"/>
                  <a:sym typeface="Arial"/>
                </a:defRPr>
              </a:lvl1pPr>
            </a:lstStyle>
            <a:p>
              <a:r>
                <a:t>300</a:t>
              </a:r>
            </a:p>
          </p:txBody>
        </p:sp>
        <p:sp>
          <p:nvSpPr>
            <p:cNvPr id="408" name="Shape 408"/>
            <p:cNvSpPr/>
            <p:nvPr/>
          </p:nvSpPr>
          <p:spPr>
            <a:xfrm rot="304417">
              <a:off x="3338660" y="1848593"/>
              <a:ext cx="3452276" cy="296515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79" y="20838"/>
                    <a:pt x="4288" y="19830"/>
                    <a:pt x="6297" y="18588"/>
                  </a:cubicBezTo>
                  <a:cubicBezTo>
                    <a:pt x="12977" y="14461"/>
                    <a:pt x="18341" y="7945"/>
                    <a:pt x="21600" y="0"/>
                  </a:cubicBezTo>
                </a:path>
              </a:pathLst>
            </a:custGeom>
            <a:noFill/>
            <a:ln w="63500" cap="rnd">
              <a:solidFill>
                <a:srgbClr val="FB5C3A"/>
              </a:solidFill>
              <a:custDash>
                <a:ds d="100000" sp="200000"/>
              </a:custDash>
              <a:round/>
              <a:headEnd type="oval" w="med" len="med"/>
              <a:tailEnd type="triangle" w="med" len="med"/>
            </a:ln>
            <a:effectLst/>
          </p:spPr>
          <p:txBody>
            <a:bodyPr wrap="square" lIns="71436" tIns="71436" rIns="71436" bIns="71436" numCol="1" anchor="ctr">
              <a:noAutofit/>
            </a:bodyPr>
            <a:lstStyle/>
            <a:p>
              <a:pPr>
                <a:defRPr sz="3200"/>
              </a:pPr>
              <a:endParaRPr/>
            </a:p>
          </p:txBody>
        </p:sp>
      </p:grpSp>
      <p:sp>
        <p:nvSpPr>
          <p:cNvPr id="410" name="Shape 410"/>
          <p:cNvSpPr/>
          <p:nvPr/>
        </p:nvSpPr>
        <p:spPr>
          <a:xfrm>
            <a:off x="2069141" y="11152722"/>
            <a:ext cx="4422683" cy="1375373"/>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nchor="ctr">
            <a:spAutoFit/>
          </a:bodyPr>
          <a:lstStyle/>
          <a:p>
            <a:r>
              <a:rPr lang="es-ES" sz="4000" dirty="0">
                <a:latin typeface="Arial" panose="020B0604020202020204" pitchFamily="34" charset="0"/>
                <a:cs typeface="Arial" panose="020B0604020202020204" pitchFamily="34" charset="0"/>
              </a:rPr>
              <a:t>extracto de </a:t>
            </a:r>
          </a:p>
          <a:p>
            <a:r>
              <a:rPr lang="es-ES" sz="4000" dirty="0">
                <a:latin typeface="Arial" panose="020B0604020202020204" pitchFamily="34" charset="0"/>
                <a:cs typeface="Arial" panose="020B0604020202020204" pitchFamily="34" charset="0"/>
              </a:rPr>
              <a:t>cáscara de cítricos</a:t>
            </a:r>
          </a:p>
        </p:txBody>
      </p:sp>
      <p:sp>
        <p:nvSpPr>
          <p:cNvPr id="411" name="Shape 411"/>
          <p:cNvSpPr/>
          <p:nvPr/>
        </p:nvSpPr>
        <p:spPr>
          <a:xfrm>
            <a:off x="7450393" y="10844944"/>
            <a:ext cx="5648979" cy="1990927"/>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nchor="ctr">
            <a:spAutoFit/>
          </a:bodyPr>
          <a:lstStyle/>
          <a:p>
            <a:r>
              <a:rPr lang="es-ES" sz="4000" dirty="0">
                <a:latin typeface="Arial" panose="020B0604020202020204" pitchFamily="34" charset="0"/>
                <a:cs typeface="Arial" panose="020B0604020202020204" pitchFamily="34" charset="0"/>
              </a:rPr>
              <a:t>extracto </a:t>
            </a:r>
          </a:p>
          <a:p>
            <a:r>
              <a:rPr lang="es-ES" sz="4000" dirty="0">
                <a:latin typeface="Arial" panose="020B0604020202020204" pitchFamily="34" charset="0"/>
                <a:cs typeface="Arial" panose="020B0604020202020204" pitchFamily="34" charset="0"/>
              </a:rPr>
              <a:t>de cáscaras</a:t>
            </a:r>
          </a:p>
          <a:p>
            <a:r>
              <a:rPr lang="es-ES" sz="4000" dirty="0">
                <a:latin typeface="Arial" panose="020B0604020202020204" pitchFamily="34" charset="0"/>
                <a:cs typeface="Arial" panose="020B0604020202020204" pitchFamily="34" charset="0"/>
              </a:rPr>
              <a:t>Fermentadas de cítricos</a:t>
            </a:r>
          </a:p>
        </p:txBody>
      </p:sp>
      <p:sp>
        <p:nvSpPr>
          <p:cNvPr id="412" name="Shape 412"/>
          <p:cNvSpPr/>
          <p:nvPr/>
        </p:nvSpPr>
        <p:spPr>
          <a:xfrm>
            <a:off x="16160508" y="6634891"/>
            <a:ext cx="2231377" cy="729043"/>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nchor="ctr">
            <a:spAutoFit/>
          </a:bodyPr>
          <a:lstStyle>
            <a:lvl1pPr algn="l">
              <a:defRPr sz="3800">
                <a:solidFill>
                  <a:srgbClr val="53585F"/>
                </a:solidFill>
                <a:latin typeface="Arial"/>
                <a:ea typeface="Arial"/>
                <a:cs typeface="Arial"/>
                <a:sym typeface="Arial"/>
              </a:defRPr>
            </a:lvl1pPr>
          </a:lstStyle>
          <a:p>
            <a:r>
              <a:rPr lang="es-ES" dirty="0" err="1"/>
              <a:t>nobiletina</a:t>
            </a:r>
            <a:endParaRPr dirty="0"/>
          </a:p>
        </p:txBody>
      </p:sp>
      <p:sp>
        <p:nvSpPr>
          <p:cNvPr id="413" name="Shape 413"/>
          <p:cNvSpPr/>
          <p:nvPr/>
        </p:nvSpPr>
        <p:spPr>
          <a:xfrm>
            <a:off x="16160508" y="7596501"/>
            <a:ext cx="6438235" cy="729043"/>
          </a:xfrm>
          <a:prstGeom prst="rect">
            <a:avLst/>
          </a:prstGeom>
          <a:ln w="12700">
            <a:miter lim="400000"/>
          </a:ln>
          <a:extLst>
            <a:ext uri="{C572A759-6A51-4108-AA02-DFA0A04FC94B}">
              <ma14:wrappingTextBoxFlag xmlns="" xmlns:ma14="http://schemas.microsoft.com/office/mac/drawingml/2011/main" val="1"/>
            </a:ext>
          </a:extLst>
        </p:spPr>
        <p:txBody>
          <a:bodyPr wrap="square" lIns="71436" tIns="71436" rIns="71436" bIns="71436" anchor="ctr">
            <a:spAutoFit/>
          </a:bodyPr>
          <a:lstStyle>
            <a:lvl1pPr algn="l">
              <a:defRPr sz="3800">
                <a:solidFill>
                  <a:srgbClr val="53585F"/>
                </a:solidFill>
                <a:latin typeface="Arial"/>
                <a:ea typeface="Arial"/>
                <a:cs typeface="Arial"/>
                <a:sym typeface="Arial"/>
              </a:defRPr>
            </a:lvl1pPr>
          </a:lstStyle>
          <a:p>
            <a:r>
              <a:rPr lang="es-ES" dirty="0"/>
              <a:t>3-metoxinobiletina</a:t>
            </a:r>
            <a:endParaRPr dirty="0"/>
          </a:p>
        </p:txBody>
      </p:sp>
      <p:sp>
        <p:nvSpPr>
          <p:cNvPr id="414" name="Shape 414"/>
          <p:cNvSpPr/>
          <p:nvPr/>
        </p:nvSpPr>
        <p:spPr>
          <a:xfrm>
            <a:off x="5593767" y="9469698"/>
            <a:ext cx="1927612" cy="713161"/>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spAutoFit/>
          </a:bodyPr>
          <a:lstStyle>
            <a:lvl1pPr algn="l" defTabSz="914400">
              <a:defRPr sz="3800" b="1">
                <a:solidFill>
                  <a:srgbClr val="FB5C3A"/>
                </a:solidFill>
                <a:latin typeface="Arial"/>
                <a:ea typeface="Arial"/>
                <a:cs typeface="Arial"/>
                <a:sym typeface="Arial"/>
              </a:defRPr>
            </a:lvl1pPr>
          </a:lstStyle>
          <a:p>
            <a:r>
              <a:t>х 10 </a:t>
            </a:r>
          </a:p>
        </p:txBody>
      </p:sp>
      <p:sp>
        <p:nvSpPr>
          <p:cNvPr id="415" name="Shape 415"/>
          <p:cNvSpPr/>
          <p:nvPr/>
        </p:nvSpPr>
        <p:spPr>
          <a:xfrm>
            <a:off x="3628916" y="9818375"/>
            <a:ext cx="1684978" cy="713160"/>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spAutoFit/>
          </a:bodyPr>
          <a:lstStyle>
            <a:lvl1pPr algn="l" defTabSz="914400">
              <a:defRPr sz="3800">
                <a:solidFill>
                  <a:srgbClr val="53585F"/>
                </a:solidFill>
                <a:latin typeface="Arial"/>
                <a:ea typeface="Arial"/>
                <a:cs typeface="Arial"/>
                <a:sym typeface="Arial"/>
              </a:defRPr>
            </a:lvl1pPr>
          </a:lstStyle>
          <a:p>
            <a:r>
              <a:t>21.0</a:t>
            </a:r>
          </a:p>
        </p:txBody>
      </p:sp>
      <p:sp>
        <p:nvSpPr>
          <p:cNvPr id="416" name="Shape 416"/>
          <p:cNvSpPr/>
          <p:nvPr/>
        </p:nvSpPr>
        <p:spPr>
          <a:xfrm>
            <a:off x="8973711" y="6962610"/>
            <a:ext cx="2116114" cy="713161"/>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spAutoFit/>
          </a:bodyPr>
          <a:lstStyle>
            <a:lvl1pPr algn="l" defTabSz="914400">
              <a:defRPr sz="3800">
                <a:solidFill>
                  <a:srgbClr val="53585F"/>
                </a:solidFill>
                <a:latin typeface="Arial"/>
                <a:ea typeface="Arial"/>
                <a:cs typeface="Arial"/>
                <a:sym typeface="Arial"/>
              </a:defRPr>
            </a:lvl1pPr>
          </a:lstStyle>
          <a:p>
            <a:r>
              <a:t>211.0</a:t>
            </a:r>
          </a:p>
        </p:txBody>
      </p:sp>
      <p:sp>
        <p:nvSpPr>
          <p:cNvPr id="417" name="Shape 417"/>
          <p:cNvSpPr/>
          <p:nvPr/>
        </p:nvSpPr>
        <p:spPr>
          <a:xfrm>
            <a:off x="10424266" y="5391163"/>
            <a:ext cx="1944861" cy="713160"/>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spAutoFit/>
          </a:bodyPr>
          <a:lstStyle>
            <a:lvl1pPr algn="l" defTabSz="914400">
              <a:defRPr sz="3800">
                <a:solidFill>
                  <a:srgbClr val="53585F"/>
                </a:solidFill>
                <a:latin typeface="Arial"/>
                <a:ea typeface="Arial"/>
                <a:cs typeface="Arial"/>
                <a:sym typeface="Arial"/>
              </a:defRPr>
            </a:lvl1pPr>
          </a:lstStyle>
          <a:p>
            <a:r>
              <a:t>317.0</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 name="image46.jpeg"/>
          <p:cNvPicPr>
            <a:picLocks noChangeAspect="1"/>
          </p:cNvPicPr>
          <p:nvPr/>
        </p:nvPicPr>
        <p:blipFill>
          <a:blip r:embed="rId3"/>
          <a:srcRect t="20640" b="6189"/>
          <a:stretch>
            <a:fillRect/>
          </a:stretch>
        </p:blipFill>
        <p:spPr>
          <a:xfrm flipH="1">
            <a:off x="-21134" y="-3374"/>
            <a:ext cx="25575381" cy="13722937"/>
          </a:xfrm>
          <a:prstGeom prst="rect">
            <a:avLst/>
          </a:prstGeom>
          <a:ln w="12700">
            <a:miter lim="400000"/>
          </a:ln>
        </p:spPr>
      </p:pic>
      <p:sp>
        <p:nvSpPr>
          <p:cNvPr id="422" name="Shape 422"/>
          <p:cNvSpPr/>
          <p:nvPr/>
        </p:nvSpPr>
        <p:spPr>
          <a:xfrm>
            <a:off x="9992194" y="-3782070"/>
            <a:ext cx="15773104" cy="15773103"/>
          </a:xfrm>
          <a:prstGeom prst="ellipse">
            <a:avLst/>
          </a:prstGeom>
          <a:solidFill>
            <a:srgbClr val="F06C30"/>
          </a:solidFill>
          <a:ln w="12700">
            <a:miter lim="400000"/>
          </a:ln>
        </p:spPr>
        <p:txBody>
          <a:bodyPr lIns="71436" tIns="71436" rIns="71436" bIns="71436" anchor="ctr"/>
          <a:lstStyle/>
          <a:p>
            <a:pPr>
              <a:defRPr sz="3200">
                <a:solidFill>
                  <a:srgbClr val="FFFFFF"/>
                </a:solidFill>
              </a:defRPr>
            </a:pPr>
            <a:endParaRPr/>
          </a:p>
        </p:txBody>
      </p:sp>
      <p:sp>
        <p:nvSpPr>
          <p:cNvPr id="423" name="Shape 423"/>
          <p:cNvSpPr/>
          <p:nvPr/>
        </p:nvSpPr>
        <p:spPr>
          <a:xfrm>
            <a:off x="10656901" y="1187535"/>
            <a:ext cx="13274551" cy="2606480"/>
          </a:xfrm>
          <a:prstGeom prst="rect">
            <a:avLst/>
          </a:prstGeom>
          <a:ln w="12700">
            <a:miter lim="400000"/>
          </a:ln>
          <a:extLst>
            <a:ext uri="{C572A759-6A51-4108-AA02-DFA0A04FC94B}">
              <ma14:wrappingTextBoxFlag xmlns="" xmlns:ma14="http://schemas.microsoft.com/office/mac/drawingml/2011/main" val="1"/>
            </a:ext>
          </a:extLst>
        </p:spPr>
        <p:txBody>
          <a:bodyPr wrap="square" lIns="71436" tIns="71436" rIns="71436" bIns="71436" anchor="ctr">
            <a:spAutoFit/>
          </a:bodyPr>
          <a:lstStyle/>
          <a:p>
            <a:r>
              <a:rPr lang="es-ES" sz="8000" b="1" dirty="0">
                <a:solidFill>
                  <a:schemeClr val="bg1"/>
                </a:solidFill>
                <a:latin typeface="Arial" panose="020B0604020202020204" pitchFamily="34" charset="0"/>
                <a:cs typeface="Arial" panose="020B0604020202020204" pitchFamily="34" charset="0"/>
              </a:rPr>
              <a:t>EXTRACTO DE</a:t>
            </a:r>
          </a:p>
          <a:p>
            <a:r>
              <a:rPr lang="es-ES" sz="8000" b="1" dirty="0">
                <a:solidFill>
                  <a:schemeClr val="bg1"/>
                </a:solidFill>
                <a:latin typeface="Arial" panose="020B0604020202020204" pitchFamily="34" charset="0"/>
                <a:cs typeface="Arial" panose="020B0604020202020204" pitchFamily="34" charset="0"/>
              </a:rPr>
              <a:t>GRANOS DE CAFÉ VERDE</a:t>
            </a:r>
          </a:p>
        </p:txBody>
      </p:sp>
      <p:sp>
        <p:nvSpPr>
          <p:cNvPr id="424" name="Shape 424"/>
          <p:cNvSpPr/>
          <p:nvPr/>
        </p:nvSpPr>
        <p:spPr>
          <a:xfrm>
            <a:off x="12279696" y="4243821"/>
            <a:ext cx="11651756" cy="1990927"/>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p>
            <a:r>
              <a:rPr lang="es-ES" sz="4000" dirty="0">
                <a:solidFill>
                  <a:schemeClr val="bg1"/>
                </a:solidFill>
                <a:latin typeface="Arial" panose="020B0604020202020204" pitchFamily="34" charset="0"/>
                <a:cs typeface="Arial" panose="020B0604020202020204" pitchFamily="34" charset="0"/>
              </a:rPr>
              <a:t>Los granos de café (verde) sin tostar </a:t>
            </a:r>
          </a:p>
          <a:p>
            <a:r>
              <a:rPr lang="es-ES" sz="4000" dirty="0">
                <a:solidFill>
                  <a:schemeClr val="bg1"/>
                </a:solidFill>
                <a:latin typeface="Arial" panose="020B0604020202020204" pitchFamily="34" charset="0"/>
                <a:cs typeface="Arial" panose="020B0604020202020204" pitchFamily="34" charset="0"/>
              </a:rPr>
              <a:t>son ricos en ácido clorogénico</a:t>
            </a:r>
          </a:p>
          <a:p>
            <a:r>
              <a:rPr lang="es-ES" sz="4000" dirty="0">
                <a:solidFill>
                  <a:schemeClr val="bg1"/>
                </a:solidFill>
                <a:latin typeface="Arial" panose="020B0604020202020204" pitchFamily="34" charset="0"/>
                <a:cs typeface="Arial" panose="020B0604020202020204" pitchFamily="34" charset="0"/>
              </a:rPr>
              <a:t>y cromo, que:</a:t>
            </a:r>
            <a:endParaRPr sz="4000" dirty="0">
              <a:solidFill>
                <a:schemeClr val="bg1"/>
              </a:solidFill>
              <a:latin typeface="Arial" panose="020B0604020202020204" pitchFamily="34" charset="0"/>
              <a:cs typeface="Arial" panose="020B0604020202020204" pitchFamily="34" charset="0"/>
            </a:endParaRPr>
          </a:p>
        </p:txBody>
      </p:sp>
      <p:sp>
        <p:nvSpPr>
          <p:cNvPr id="425" name="Shape 425"/>
          <p:cNvSpPr/>
          <p:nvPr/>
        </p:nvSpPr>
        <p:spPr>
          <a:xfrm>
            <a:off x="11940223" y="6365054"/>
            <a:ext cx="11877045" cy="1990927"/>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p>
            <a:pPr marL="571500" indent="-571500" algn="l">
              <a:buFont typeface="Arial" panose="020B0604020202020204" pitchFamily="34" charset="0"/>
              <a:buChar char="•"/>
            </a:pPr>
            <a:r>
              <a:rPr lang="es-ES" sz="4000" dirty="0">
                <a:solidFill>
                  <a:schemeClr val="bg1"/>
                </a:solidFill>
                <a:latin typeface="Arial" panose="020B0604020202020204" pitchFamily="34" charset="0"/>
                <a:cs typeface="Arial" panose="020B0604020202020204" pitchFamily="34" charset="0"/>
              </a:rPr>
              <a:t>contribuyen a la aceleración del metabolismo;</a:t>
            </a:r>
          </a:p>
          <a:p>
            <a:pPr marL="571500" indent="-571500" algn="l">
              <a:buFont typeface="Arial" panose="020B0604020202020204" pitchFamily="34" charset="0"/>
              <a:buChar char="•"/>
            </a:pPr>
            <a:r>
              <a:rPr lang="es-ES" sz="4000" dirty="0">
                <a:solidFill>
                  <a:schemeClr val="bg1"/>
                </a:solidFill>
                <a:latin typeface="Arial" panose="020B0604020202020204" pitchFamily="34" charset="0"/>
                <a:cs typeface="Arial" panose="020B0604020202020204" pitchFamily="34" charset="0"/>
              </a:rPr>
              <a:t>ayudan a controlar el apetito;</a:t>
            </a:r>
          </a:p>
          <a:p>
            <a:pPr marL="571500" indent="-571500" algn="l">
              <a:buFont typeface="Arial" panose="020B0604020202020204" pitchFamily="34" charset="0"/>
              <a:buChar char="•"/>
            </a:pPr>
            <a:r>
              <a:rPr lang="es-ES" sz="4000" dirty="0">
                <a:solidFill>
                  <a:schemeClr val="bg1"/>
                </a:solidFill>
                <a:latin typeface="Arial" panose="020B0604020202020204" pitchFamily="34" charset="0"/>
                <a:cs typeface="Arial" panose="020B0604020202020204" pitchFamily="34" charset="0"/>
              </a:rPr>
              <a:t>aumentan la resistencia y el rendimiento</a:t>
            </a:r>
            <a:endParaRPr sz="4000" dirty="0">
              <a:solidFill>
                <a:schemeClr val="bg1"/>
              </a:solidFill>
              <a:latin typeface="Arial" panose="020B0604020202020204" pitchFamily="34" charset="0"/>
              <a:cs typeface="Arial" panose="020B0604020202020204" pitchFamily="34" charset="0"/>
            </a:endParaRPr>
          </a:p>
        </p:txBody>
      </p:sp>
      <p:pic>
        <p:nvPicPr>
          <p:cNvPr id="426" name="image20.png"/>
          <p:cNvPicPr>
            <a:picLocks noChangeAspect="1"/>
          </p:cNvPicPr>
          <p:nvPr/>
        </p:nvPicPr>
        <p:blipFill>
          <a:blip r:embed="rId4"/>
          <a:stretch>
            <a:fillRect/>
          </a:stretch>
        </p:blipFill>
        <p:spPr>
          <a:xfrm>
            <a:off x="618317" y="12729432"/>
            <a:ext cx="1941520" cy="340143"/>
          </a:xfrm>
          <a:prstGeom prst="rect">
            <a:avLst/>
          </a:prstGeom>
          <a:ln w="12700">
            <a:miter lim="400000"/>
          </a:ln>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 name="image47.jpeg"/>
          <p:cNvPicPr>
            <a:picLocks noChangeAspect="1"/>
          </p:cNvPicPr>
          <p:nvPr/>
        </p:nvPicPr>
        <p:blipFill>
          <a:blip r:embed="rId3"/>
          <a:srcRect t="11403" b="3581"/>
          <a:stretch>
            <a:fillRect/>
          </a:stretch>
        </p:blipFill>
        <p:spPr>
          <a:xfrm flipH="1">
            <a:off x="-44743" y="-70180"/>
            <a:ext cx="24448157" cy="13856359"/>
          </a:xfrm>
          <a:prstGeom prst="rect">
            <a:avLst/>
          </a:prstGeom>
          <a:ln w="12700">
            <a:miter lim="400000"/>
          </a:ln>
        </p:spPr>
      </p:pic>
      <p:sp>
        <p:nvSpPr>
          <p:cNvPr id="431" name="Shape 431"/>
          <p:cNvSpPr/>
          <p:nvPr/>
        </p:nvSpPr>
        <p:spPr>
          <a:xfrm>
            <a:off x="-1638301" y="-3441511"/>
            <a:ext cx="16209668" cy="16209667"/>
          </a:xfrm>
          <a:prstGeom prst="ellipse">
            <a:avLst/>
          </a:prstGeom>
          <a:solidFill>
            <a:srgbClr val="F6F6F6"/>
          </a:solidFill>
          <a:ln w="12700">
            <a:miter lim="400000"/>
          </a:ln>
        </p:spPr>
        <p:txBody>
          <a:bodyPr lIns="71436" tIns="71436" rIns="71436" bIns="71436" anchor="ctr"/>
          <a:lstStyle/>
          <a:p>
            <a:pPr>
              <a:defRPr sz="3200">
                <a:solidFill>
                  <a:srgbClr val="FFFFFF"/>
                </a:solidFill>
              </a:defRPr>
            </a:pPr>
            <a:endParaRPr/>
          </a:p>
        </p:txBody>
      </p:sp>
      <p:sp>
        <p:nvSpPr>
          <p:cNvPr id="432" name="Shape 432"/>
          <p:cNvSpPr/>
          <p:nvPr/>
        </p:nvSpPr>
        <p:spPr>
          <a:xfrm>
            <a:off x="2006065" y="930372"/>
            <a:ext cx="11433375" cy="2606480"/>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nchor="ctr">
            <a:spAutoFit/>
          </a:bodyPr>
          <a:lstStyle>
            <a:lvl1pPr algn="l">
              <a:defRPr sz="8000" b="1">
                <a:solidFill>
                  <a:srgbClr val="53585F"/>
                </a:solidFill>
                <a:latin typeface="Arial"/>
                <a:ea typeface="Arial"/>
                <a:cs typeface="Arial"/>
                <a:sym typeface="Arial"/>
              </a:defRPr>
            </a:lvl1pPr>
          </a:lstStyle>
          <a:p>
            <a:r>
              <a:rPr lang="es-ES" dirty="0"/>
              <a:t>EXTRACTO DE HOJAS DE TÉ VERDE</a:t>
            </a:r>
            <a:endParaRPr dirty="0"/>
          </a:p>
        </p:txBody>
      </p:sp>
      <p:sp>
        <p:nvSpPr>
          <p:cNvPr id="433" name="Shape 433"/>
          <p:cNvSpPr/>
          <p:nvPr/>
        </p:nvSpPr>
        <p:spPr>
          <a:xfrm>
            <a:off x="2034542" y="3985071"/>
            <a:ext cx="11615571" cy="1380888"/>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algn="l">
              <a:lnSpc>
                <a:spcPct val="110000"/>
              </a:lnSpc>
              <a:defRPr sz="3800">
                <a:solidFill>
                  <a:srgbClr val="53585F"/>
                </a:solidFill>
                <a:latin typeface="Arial"/>
                <a:ea typeface="Arial"/>
                <a:cs typeface="Arial"/>
                <a:sym typeface="Arial"/>
              </a:defRPr>
            </a:lvl1pPr>
          </a:lstStyle>
          <a:p>
            <a:r>
              <a:rPr lang="es-ES" dirty="0"/>
              <a:t>Esta planta es rica en una variedad de antioxidantes, incluidos los polifenoles, por lo que:</a:t>
            </a:r>
            <a:endParaRPr dirty="0"/>
          </a:p>
        </p:txBody>
      </p:sp>
      <p:sp>
        <p:nvSpPr>
          <p:cNvPr id="434" name="Shape 434"/>
          <p:cNvSpPr/>
          <p:nvPr/>
        </p:nvSpPr>
        <p:spPr>
          <a:xfrm>
            <a:off x="2034541" y="6061854"/>
            <a:ext cx="11376425" cy="3837586"/>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p>
            <a:pPr marL="571500" indent="-571500" algn="l">
              <a:buFont typeface="Arial" panose="020B0604020202020204" pitchFamily="34" charset="0"/>
              <a:buChar char="•"/>
            </a:pPr>
            <a:r>
              <a:rPr lang="es-ES" sz="4000" dirty="0">
                <a:latin typeface="Arial" panose="020B0604020202020204" pitchFamily="34" charset="0"/>
                <a:cs typeface="Arial" panose="020B0604020202020204" pitchFamily="34" charset="0"/>
              </a:rPr>
              <a:t>activa el metabolismo;</a:t>
            </a:r>
          </a:p>
          <a:p>
            <a:pPr marL="571500" indent="-571500" algn="l">
              <a:buFont typeface="Arial" panose="020B0604020202020204" pitchFamily="34" charset="0"/>
              <a:buChar char="•"/>
            </a:pPr>
            <a:r>
              <a:rPr lang="es-ES" sz="4000" dirty="0">
                <a:latin typeface="Arial" panose="020B0604020202020204" pitchFamily="34" charset="0"/>
                <a:cs typeface="Arial" panose="020B0604020202020204" pitchFamily="34" charset="0"/>
              </a:rPr>
              <a:t>fortalece los vasos sanguíneos, manteniendo su elasticidad;</a:t>
            </a:r>
          </a:p>
          <a:p>
            <a:pPr marL="571500" indent="-571500" algn="l">
              <a:buFont typeface="Arial" panose="020B0604020202020204" pitchFamily="34" charset="0"/>
              <a:buChar char="•"/>
            </a:pPr>
            <a:r>
              <a:rPr lang="es-ES" sz="4000" dirty="0">
                <a:latin typeface="Arial" panose="020B0604020202020204" pitchFamily="34" charset="0"/>
                <a:cs typeface="Arial" panose="020B0604020202020204" pitchFamily="34" charset="0"/>
              </a:rPr>
              <a:t>contribuye al funcionamiento normal del sistema cardiovascular;</a:t>
            </a:r>
          </a:p>
          <a:p>
            <a:pPr marL="571500" indent="-571500" algn="l">
              <a:buFont typeface="Arial" panose="020B0604020202020204" pitchFamily="34" charset="0"/>
              <a:buChar char="•"/>
            </a:pPr>
            <a:r>
              <a:rPr lang="es-ES" sz="4000" dirty="0">
                <a:latin typeface="Arial" panose="020B0604020202020204" pitchFamily="34" charset="0"/>
                <a:cs typeface="Arial" panose="020B0604020202020204" pitchFamily="34" charset="0"/>
              </a:rPr>
              <a:t>promueve la longevidad activa.</a:t>
            </a:r>
          </a:p>
        </p:txBody>
      </p:sp>
      <p:pic>
        <p:nvPicPr>
          <p:cNvPr id="435" name="image20.png"/>
          <p:cNvPicPr>
            <a:picLocks noChangeAspect="1"/>
          </p:cNvPicPr>
          <p:nvPr/>
        </p:nvPicPr>
        <p:blipFill>
          <a:blip r:embed="rId4"/>
          <a:stretch>
            <a:fillRect/>
          </a:stretch>
        </p:blipFill>
        <p:spPr>
          <a:xfrm>
            <a:off x="21649517" y="12729432"/>
            <a:ext cx="1941520" cy="340143"/>
          </a:xfrm>
          <a:prstGeom prst="rect">
            <a:avLst/>
          </a:prstGeom>
          <a:ln w="12700">
            <a:miter lim="400000"/>
          </a:ln>
        </p:spPr>
      </p:pic>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 name="image48.jpeg"/>
          <p:cNvPicPr>
            <a:picLocks noChangeAspect="1"/>
          </p:cNvPicPr>
          <p:nvPr/>
        </p:nvPicPr>
        <p:blipFill>
          <a:blip r:embed="rId3"/>
          <a:srcRect t="5629" b="9717"/>
          <a:stretch>
            <a:fillRect/>
          </a:stretch>
        </p:blipFill>
        <p:spPr>
          <a:xfrm flipH="1">
            <a:off x="-64599" y="-44106"/>
            <a:ext cx="24460693" cy="13804213"/>
          </a:xfrm>
          <a:prstGeom prst="rect">
            <a:avLst/>
          </a:prstGeom>
          <a:ln w="12700">
            <a:miter lim="400000"/>
          </a:ln>
        </p:spPr>
      </p:pic>
      <p:sp>
        <p:nvSpPr>
          <p:cNvPr id="440" name="Shape 440"/>
          <p:cNvSpPr/>
          <p:nvPr/>
        </p:nvSpPr>
        <p:spPr>
          <a:xfrm>
            <a:off x="-1714501" y="2044889"/>
            <a:ext cx="16209668" cy="16209668"/>
          </a:xfrm>
          <a:prstGeom prst="ellipse">
            <a:avLst/>
          </a:prstGeom>
          <a:solidFill>
            <a:srgbClr val="F6F6F6"/>
          </a:solidFill>
          <a:ln w="12700">
            <a:miter lim="400000"/>
          </a:ln>
        </p:spPr>
        <p:txBody>
          <a:bodyPr lIns="71436" tIns="71436" rIns="71436" bIns="71436" anchor="ctr"/>
          <a:lstStyle/>
          <a:p>
            <a:pPr>
              <a:defRPr sz="3200">
                <a:solidFill>
                  <a:srgbClr val="FFFFFF"/>
                </a:solidFill>
              </a:defRPr>
            </a:pPr>
            <a:endParaRPr/>
          </a:p>
        </p:txBody>
      </p:sp>
      <p:sp>
        <p:nvSpPr>
          <p:cNvPr id="441" name="Shape 441"/>
          <p:cNvSpPr/>
          <p:nvPr/>
        </p:nvSpPr>
        <p:spPr>
          <a:xfrm>
            <a:off x="2006065" y="4362933"/>
            <a:ext cx="7038783" cy="1375373"/>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nchor="ctr">
            <a:spAutoFit/>
          </a:bodyPr>
          <a:lstStyle>
            <a:lvl1pPr algn="l">
              <a:defRPr sz="8000" b="1">
                <a:solidFill>
                  <a:srgbClr val="53585F"/>
                </a:solidFill>
                <a:latin typeface="Arial"/>
                <a:ea typeface="Arial"/>
                <a:cs typeface="Arial"/>
                <a:sym typeface="Arial"/>
              </a:defRPr>
            </a:lvl1pPr>
          </a:lstStyle>
          <a:p>
            <a:r>
              <a:rPr lang="es-ES" dirty="0"/>
              <a:t>L- CARNITINA</a:t>
            </a:r>
            <a:endParaRPr dirty="0"/>
          </a:p>
        </p:txBody>
      </p:sp>
      <p:sp>
        <p:nvSpPr>
          <p:cNvPr id="442" name="Shape 442"/>
          <p:cNvSpPr/>
          <p:nvPr/>
        </p:nvSpPr>
        <p:spPr>
          <a:xfrm>
            <a:off x="2034542" y="6155794"/>
            <a:ext cx="11376422" cy="3310647"/>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p>
            <a:pPr algn="l">
              <a:lnSpc>
                <a:spcPct val="110000"/>
              </a:lnSpc>
              <a:defRPr sz="3800">
                <a:solidFill>
                  <a:srgbClr val="53585F"/>
                </a:solidFill>
                <a:latin typeface="Arial"/>
                <a:ea typeface="Arial"/>
                <a:cs typeface="Arial"/>
                <a:sym typeface="Arial"/>
              </a:defRPr>
            </a:pPr>
            <a:r>
              <a:rPr lang="es-ES" dirty="0"/>
              <a:t>Aminoácido, una sustancia similar a la vitamina que mejora la descomposición de las grasas, dirigiéndolas en las mitocondrias - "estaciones de energía" de las células del organismo, donde la grasa se oxida y se libera energía.</a:t>
            </a:r>
            <a:endParaRPr dirty="0"/>
          </a:p>
        </p:txBody>
      </p:sp>
      <p:sp>
        <p:nvSpPr>
          <p:cNvPr id="443" name="Shape 443"/>
          <p:cNvSpPr/>
          <p:nvPr/>
        </p:nvSpPr>
        <p:spPr>
          <a:xfrm>
            <a:off x="2034541" y="9771391"/>
            <a:ext cx="11376425" cy="3098922"/>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p>
            <a:pPr marL="381000" indent="-381000" algn="l">
              <a:spcBef>
                <a:spcPts val="2400"/>
              </a:spcBef>
              <a:buClr>
                <a:srgbClr val="FB5C3A"/>
              </a:buClr>
              <a:buSzPct val="119000"/>
              <a:buChar char="•"/>
              <a:defRPr sz="3800">
                <a:solidFill>
                  <a:srgbClr val="53585F"/>
                </a:solidFill>
                <a:latin typeface="Arial"/>
                <a:ea typeface="Arial"/>
                <a:cs typeface="Arial"/>
                <a:sym typeface="Arial"/>
              </a:defRPr>
            </a:pPr>
            <a:r>
              <a:rPr lang="es-ES" dirty="0"/>
              <a:t>Ayuda a reducir la grasa corporal;</a:t>
            </a:r>
          </a:p>
          <a:p>
            <a:pPr marL="381000" indent="-381000" algn="l">
              <a:spcBef>
                <a:spcPts val="2400"/>
              </a:spcBef>
              <a:buClr>
                <a:srgbClr val="FB5C3A"/>
              </a:buClr>
              <a:buSzPct val="119000"/>
              <a:buChar char="•"/>
              <a:defRPr sz="3800">
                <a:solidFill>
                  <a:srgbClr val="53585F"/>
                </a:solidFill>
                <a:latin typeface="Arial"/>
                <a:ea typeface="Arial"/>
                <a:cs typeface="Arial"/>
                <a:sym typeface="Arial"/>
              </a:defRPr>
            </a:pPr>
            <a:r>
              <a:rPr lang="es-ES" dirty="0"/>
              <a:t>Previene la acumulación de grasa en las células</a:t>
            </a:r>
            <a:r>
              <a:rPr lang="es-ES" dirty="0" smtClean="0"/>
              <a:t>;</a:t>
            </a:r>
          </a:p>
          <a:p>
            <a:pPr marL="381000" indent="-381000" algn="l">
              <a:spcBef>
                <a:spcPts val="2400"/>
              </a:spcBef>
              <a:buClr>
                <a:srgbClr val="FB5C3A"/>
              </a:buClr>
              <a:buSzPct val="119000"/>
              <a:buChar char="•"/>
              <a:defRPr sz="3800">
                <a:solidFill>
                  <a:srgbClr val="53585F"/>
                </a:solidFill>
                <a:latin typeface="Arial"/>
                <a:ea typeface="Arial"/>
                <a:cs typeface="Arial"/>
                <a:sym typeface="Arial"/>
              </a:defRPr>
            </a:pPr>
            <a:r>
              <a:rPr lang="es-ES" sz="3800" dirty="0">
                <a:sym typeface="Arial"/>
              </a:rPr>
              <a:t>Especialmente eficaz para quemar grasa durante el </a:t>
            </a:r>
            <a:r>
              <a:rPr lang="es-ES" sz="3800" dirty="0" smtClean="0">
                <a:sym typeface="Arial"/>
              </a:rPr>
              <a:t>ejercicio.</a:t>
            </a:r>
            <a:endParaRPr lang="es-ES" dirty="0"/>
          </a:p>
        </p:txBody>
      </p:sp>
      <p:pic>
        <p:nvPicPr>
          <p:cNvPr id="444" name="image20.png"/>
          <p:cNvPicPr>
            <a:picLocks noChangeAspect="1"/>
          </p:cNvPicPr>
          <p:nvPr/>
        </p:nvPicPr>
        <p:blipFill>
          <a:blip r:embed="rId4"/>
          <a:stretch>
            <a:fillRect/>
          </a:stretch>
        </p:blipFill>
        <p:spPr>
          <a:xfrm>
            <a:off x="21649517" y="12754832"/>
            <a:ext cx="1941520" cy="340143"/>
          </a:xfrm>
          <a:prstGeom prst="rect">
            <a:avLst/>
          </a:prstGeom>
          <a:ln w="12700">
            <a:miter lim="400000"/>
          </a:ln>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 name="image49.jpeg"/>
          <p:cNvPicPr>
            <a:picLocks noChangeAspect="1"/>
          </p:cNvPicPr>
          <p:nvPr/>
        </p:nvPicPr>
        <p:blipFill>
          <a:blip r:embed="rId3"/>
          <a:srcRect b="5598"/>
          <a:stretch>
            <a:fillRect/>
          </a:stretch>
        </p:blipFill>
        <p:spPr>
          <a:xfrm flipH="1">
            <a:off x="1064" y="-177158"/>
            <a:ext cx="24381873" cy="13905930"/>
          </a:xfrm>
          <a:prstGeom prst="rect">
            <a:avLst/>
          </a:prstGeom>
          <a:ln w="12700">
            <a:miter lim="400000"/>
          </a:ln>
        </p:spPr>
      </p:pic>
      <p:sp>
        <p:nvSpPr>
          <p:cNvPr id="447" name="Shape 447"/>
          <p:cNvSpPr/>
          <p:nvPr/>
        </p:nvSpPr>
        <p:spPr>
          <a:xfrm>
            <a:off x="9706206" y="730576"/>
            <a:ext cx="16440102" cy="16440102"/>
          </a:xfrm>
          <a:prstGeom prst="ellipse">
            <a:avLst/>
          </a:prstGeom>
          <a:solidFill>
            <a:srgbClr val="F06C30"/>
          </a:solidFill>
          <a:ln w="12700">
            <a:miter lim="400000"/>
          </a:ln>
        </p:spPr>
        <p:txBody>
          <a:bodyPr lIns="71436" tIns="71436" rIns="71436" bIns="71436" anchor="ctr"/>
          <a:lstStyle/>
          <a:p>
            <a:pPr>
              <a:defRPr sz="3200">
                <a:solidFill>
                  <a:srgbClr val="FFFFFF"/>
                </a:solidFill>
              </a:defRPr>
            </a:pPr>
            <a:endParaRPr/>
          </a:p>
        </p:txBody>
      </p:sp>
      <p:sp>
        <p:nvSpPr>
          <p:cNvPr id="448" name="Shape 448"/>
          <p:cNvSpPr/>
          <p:nvPr/>
        </p:nvSpPr>
        <p:spPr>
          <a:xfrm>
            <a:off x="12716929" y="3823988"/>
            <a:ext cx="7612658" cy="1375373"/>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nchor="ctr">
            <a:spAutoFit/>
          </a:bodyPr>
          <a:lstStyle>
            <a:lvl1pPr algn="l">
              <a:defRPr sz="8000" b="1">
                <a:solidFill>
                  <a:srgbClr val="FFFFFF"/>
                </a:solidFill>
                <a:latin typeface="Arial"/>
                <a:ea typeface="Arial"/>
                <a:cs typeface="Arial"/>
                <a:sym typeface="Arial"/>
              </a:defRPr>
            </a:lvl1pPr>
          </a:lstStyle>
          <a:p>
            <a:r>
              <a:rPr lang="es-ES" dirty="0"/>
              <a:t>JUGO DE NONI</a:t>
            </a:r>
            <a:endParaRPr dirty="0"/>
          </a:p>
        </p:txBody>
      </p:sp>
      <p:sp>
        <p:nvSpPr>
          <p:cNvPr id="449" name="Shape 449"/>
          <p:cNvSpPr/>
          <p:nvPr/>
        </p:nvSpPr>
        <p:spPr>
          <a:xfrm>
            <a:off x="12758104" y="5499374"/>
            <a:ext cx="11376424" cy="2667394"/>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algn="l">
              <a:lnSpc>
                <a:spcPct val="110000"/>
              </a:lnSpc>
              <a:defRPr sz="3800">
                <a:solidFill>
                  <a:srgbClr val="FFFFFF"/>
                </a:solidFill>
                <a:latin typeface="Arial"/>
                <a:ea typeface="Arial"/>
                <a:cs typeface="Arial"/>
                <a:sym typeface="Arial"/>
              </a:defRPr>
            </a:lvl1pPr>
          </a:lstStyle>
          <a:p>
            <a:r>
              <a:rPr lang="es-ES" dirty="0"/>
              <a:t>El jugo de "fruta reina" se somete a una fermentación especial para aumentar la concentración de sustancias activas, aumentar la biodisponibilidad y mejorar el sabor.</a:t>
            </a:r>
            <a:endParaRPr dirty="0"/>
          </a:p>
        </p:txBody>
      </p:sp>
      <p:sp>
        <p:nvSpPr>
          <p:cNvPr id="450" name="Shape 450"/>
          <p:cNvSpPr/>
          <p:nvPr/>
        </p:nvSpPr>
        <p:spPr>
          <a:xfrm>
            <a:off x="12758104" y="8318634"/>
            <a:ext cx="11104906" cy="3222033"/>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p>
            <a:pPr marL="571500" indent="-571500" algn="l">
              <a:buFont typeface="Arial" panose="020B0604020202020204" pitchFamily="34" charset="0"/>
              <a:buChar char="•"/>
            </a:pPr>
            <a:r>
              <a:rPr lang="es-ES" sz="4000" dirty="0">
                <a:solidFill>
                  <a:schemeClr val="bg1"/>
                </a:solidFill>
                <a:latin typeface="Arial" panose="020B0604020202020204" pitchFamily="34" charset="0"/>
                <a:cs typeface="Arial" panose="020B0604020202020204" pitchFamily="34" charset="0"/>
              </a:rPr>
              <a:t>Una rica fuente de enzima - antioxidante superóxido dismutasa y </a:t>
            </a:r>
            <a:r>
              <a:rPr lang="es-ES" sz="4000" dirty="0" err="1">
                <a:solidFill>
                  <a:schemeClr val="bg1"/>
                </a:solidFill>
                <a:latin typeface="Arial" panose="020B0604020202020204" pitchFamily="34" charset="0"/>
                <a:cs typeface="Arial" panose="020B0604020202020204" pitchFamily="34" charset="0"/>
              </a:rPr>
              <a:t>polifenólica</a:t>
            </a:r>
            <a:r>
              <a:rPr lang="es-ES" sz="4000" dirty="0">
                <a:solidFill>
                  <a:schemeClr val="bg1"/>
                </a:solidFill>
                <a:latin typeface="Arial" panose="020B0604020202020204" pitchFamily="34" charset="0"/>
                <a:cs typeface="Arial" panose="020B0604020202020204" pitchFamily="34" charset="0"/>
              </a:rPr>
              <a:t>.</a:t>
            </a:r>
          </a:p>
          <a:p>
            <a:pPr marL="571500" indent="-571500" algn="l">
              <a:buFont typeface="Arial" panose="020B0604020202020204" pitchFamily="34" charset="0"/>
              <a:buChar char="•"/>
            </a:pPr>
            <a:r>
              <a:rPr lang="es-ES" sz="4000" dirty="0">
                <a:solidFill>
                  <a:schemeClr val="bg1"/>
                </a:solidFill>
                <a:latin typeface="Arial" panose="020B0604020202020204" pitchFamily="34" charset="0"/>
                <a:cs typeface="Arial" panose="020B0604020202020204" pitchFamily="34" charset="0"/>
              </a:rPr>
              <a:t>Resiste procesos inflamatorios crónicos que contribuyen al aumento de peso.</a:t>
            </a:r>
          </a:p>
          <a:p>
            <a:pPr marL="571500" indent="-571500" algn="l">
              <a:buFont typeface="Arial" panose="020B0604020202020204" pitchFamily="34" charset="0"/>
              <a:buChar char="•"/>
            </a:pPr>
            <a:r>
              <a:rPr lang="es-ES" sz="4000" dirty="0">
                <a:solidFill>
                  <a:schemeClr val="bg1"/>
                </a:solidFill>
                <a:latin typeface="Arial" panose="020B0604020202020204" pitchFamily="34" charset="0"/>
                <a:cs typeface="Arial" panose="020B0604020202020204" pitchFamily="34" charset="0"/>
              </a:rPr>
              <a:t>Apoya la salud cardiovascular.</a:t>
            </a:r>
          </a:p>
        </p:txBody>
      </p:sp>
      <p:pic>
        <p:nvPicPr>
          <p:cNvPr id="451" name="image20.png"/>
          <p:cNvPicPr>
            <a:picLocks noChangeAspect="1"/>
          </p:cNvPicPr>
          <p:nvPr/>
        </p:nvPicPr>
        <p:blipFill>
          <a:blip r:embed="rId4"/>
          <a:stretch>
            <a:fillRect/>
          </a:stretch>
        </p:blipFill>
        <p:spPr>
          <a:xfrm>
            <a:off x="618317" y="12729432"/>
            <a:ext cx="1941520" cy="340143"/>
          </a:xfrm>
          <a:prstGeom prst="rect">
            <a:avLst/>
          </a:prstGeom>
          <a:ln w="12700">
            <a:miter lim="400000"/>
          </a:ln>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 name="image50.jpeg"/>
          <p:cNvPicPr>
            <a:picLocks noChangeAspect="1"/>
          </p:cNvPicPr>
          <p:nvPr/>
        </p:nvPicPr>
        <p:blipFill>
          <a:blip r:embed="rId2"/>
          <a:srcRect t="4877" b="10436"/>
          <a:stretch>
            <a:fillRect/>
          </a:stretch>
        </p:blipFill>
        <p:spPr>
          <a:xfrm>
            <a:off x="-16273" y="-34574"/>
            <a:ext cx="24416745" cy="13785147"/>
          </a:xfrm>
          <a:prstGeom prst="rect">
            <a:avLst/>
          </a:prstGeom>
          <a:ln w="12700">
            <a:miter lim="400000"/>
          </a:ln>
        </p:spPr>
      </p:pic>
      <p:sp>
        <p:nvSpPr>
          <p:cNvPr id="456" name="Shape 456"/>
          <p:cNvSpPr/>
          <p:nvPr/>
        </p:nvSpPr>
        <p:spPr>
          <a:xfrm>
            <a:off x="10604500" y="-4279711"/>
            <a:ext cx="16209667" cy="16209667"/>
          </a:xfrm>
          <a:prstGeom prst="ellipse">
            <a:avLst/>
          </a:prstGeom>
          <a:solidFill>
            <a:srgbClr val="F6F6F6"/>
          </a:solidFill>
          <a:ln w="12700">
            <a:miter lim="400000"/>
          </a:ln>
        </p:spPr>
        <p:txBody>
          <a:bodyPr lIns="71436" tIns="71436" rIns="71436" bIns="71436" anchor="ctr"/>
          <a:lstStyle/>
          <a:p>
            <a:pPr>
              <a:defRPr sz="3200">
                <a:solidFill>
                  <a:srgbClr val="FFFFFF"/>
                </a:solidFill>
              </a:defRPr>
            </a:pPr>
            <a:endParaRPr/>
          </a:p>
        </p:txBody>
      </p:sp>
      <p:sp>
        <p:nvSpPr>
          <p:cNvPr id="457" name="Shape 457"/>
          <p:cNvSpPr/>
          <p:nvPr/>
        </p:nvSpPr>
        <p:spPr>
          <a:xfrm>
            <a:off x="12167654" y="940294"/>
            <a:ext cx="13755586" cy="3837586"/>
          </a:xfrm>
          <a:prstGeom prst="rect">
            <a:avLst/>
          </a:prstGeom>
          <a:ln w="12700">
            <a:miter lim="400000"/>
          </a:ln>
          <a:extLst>
            <a:ext uri="{C572A759-6A51-4108-AA02-DFA0A04FC94B}">
              <ma14:wrappingTextBoxFlag xmlns="" xmlns:ma14="http://schemas.microsoft.com/office/mac/drawingml/2011/main" val="1"/>
            </a:ext>
          </a:extLst>
        </p:spPr>
        <p:txBody>
          <a:bodyPr wrap="square" lIns="71436" tIns="71436" rIns="71436" bIns="71436" anchor="ctr">
            <a:spAutoFit/>
          </a:bodyPr>
          <a:lstStyle/>
          <a:p>
            <a:pPr>
              <a:defRPr sz="8000" b="1">
                <a:solidFill>
                  <a:srgbClr val="53585F"/>
                </a:solidFill>
                <a:latin typeface="Arial"/>
                <a:ea typeface="Arial"/>
                <a:cs typeface="Arial"/>
                <a:sym typeface="Arial"/>
              </a:defRPr>
            </a:pPr>
            <a:r>
              <a:rPr lang="es-ES" dirty="0"/>
              <a:t>EXTRACTO DE PIMIENTA NEGRA PATENTADO </a:t>
            </a:r>
            <a:r>
              <a:rPr dirty="0">
                <a:solidFill>
                  <a:srgbClr val="FB5C3A"/>
                </a:solidFill>
              </a:rPr>
              <a:t>(BIOPERINE®)</a:t>
            </a:r>
          </a:p>
        </p:txBody>
      </p:sp>
      <p:sp>
        <p:nvSpPr>
          <p:cNvPr id="458" name="Shape 458"/>
          <p:cNvSpPr/>
          <p:nvPr/>
        </p:nvSpPr>
        <p:spPr>
          <a:xfrm>
            <a:off x="12170729" y="5378706"/>
            <a:ext cx="10782879" cy="5240406"/>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p>
            <a:pPr algn="r">
              <a:lnSpc>
                <a:spcPct val="110000"/>
              </a:lnSpc>
              <a:defRPr sz="3800">
                <a:solidFill>
                  <a:srgbClr val="53585F"/>
                </a:solidFill>
                <a:latin typeface="Arial"/>
                <a:ea typeface="Arial"/>
                <a:cs typeface="Arial"/>
                <a:sym typeface="Arial"/>
              </a:defRPr>
            </a:pPr>
            <a:r>
              <a:rPr lang="es-ES" dirty="0"/>
              <a:t>Contiene el 95% del principio activo piperina. La piperina mejora la circulación sanguínea en el tracto digestivo y absorción de </a:t>
            </a:r>
          </a:p>
          <a:p>
            <a:pPr algn="r">
              <a:lnSpc>
                <a:spcPct val="110000"/>
              </a:lnSpc>
              <a:defRPr sz="3800">
                <a:solidFill>
                  <a:srgbClr val="53585F"/>
                </a:solidFill>
                <a:latin typeface="Arial"/>
                <a:ea typeface="Arial"/>
                <a:cs typeface="Arial"/>
                <a:sym typeface="Arial"/>
              </a:defRPr>
            </a:pPr>
            <a:r>
              <a:rPr lang="es-ES" dirty="0"/>
              <a:t>nutrientes saludables:</a:t>
            </a:r>
          </a:p>
          <a:p>
            <a:pPr algn="r">
              <a:lnSpc>
                <a:spcPct val="110000"/>
              </a:lnSpc>
              <a:defRPr sz="3800">
                <a:solidFill>
                  <a:srgbClr val="53585F"/>
                </a:solidFill>
                <a:latin typeface="Arial"/>
                <a:ea typeface="Arial"/>
                <a:cs typeface="Arial"/>
                <a:sym typeface="Arial"/>
              </a:defRPr>
            </a:pPr>
            <a:r>
              <a:rPr lang="es-ES" dirty="0"/>
              <a:t>vitamina C, biotina, aminoácidos, macro</a:t>
            </a:r>
          </a:p>
          <a:p>
            <a:pPr algn="r">
              <a:lnSpc>
                <a:spcPct val="110000"/>
              </a:lnSpc>
              <a:defRPr sz="3800">
                <a:solidFill>
                  <a:srgbClr val="53585F"/>
                </a:solidFill>
                <a:latin typeface="Arial"/>
                <a:ea typeface="Arial"/>
                <a:cs typeface="Arial"/>
                <a:sym typeface="Arial"/>
              </a:defRPr>
            </a:pPr>
            <a:r>
              <a:rPr lang="es-ES" dirty="0"/>
              <a:t>y oligoelementos. También aumenta la efectividad de los componentes de la fórmula. </a:t>
            </a:r>
            <a:r>
              <a:rPr b="1" dirty="0" err="1"/>
              <a:t>Lipostick</a:t>
            </a:r>
            <a:r>
              <a:rPr b="1" dirty="0"/>
              <a:t> Fit.</a:t>
            </a:r>
          </a:p>
        </p:txBody>
      </p:sp>
      <p:pic>
        <p:nvPicPr>
          <p:cNvPr id="459" name="image20.png"/>
          <p:cNvPicPr>
            <a:picLocks noChangeAspect="1"/>
          </p:cNvPicPr>
          <p:nvPr/>
        </p:nvPicPr>
        <p:blipFill>
          <a:blip r:embed="rId3"/>
          <a:stretch>
            <a:fillRect/>
          </a:stretch>
        </p:blipFill>
        <p:spPr>
          <a:xfrm>
            <a:off x="618317" y="12729432"/>
            <a:ext cx="1941520" cy="340143"/>
          </a:xfrm>
          <a:prstGeom prst="rect">
            <a:avLst/>
          </a:prstGeom>
          <a:ln w="12700">
            <a:miter lim="400000"/>
          </a:ln>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 name="image51.png"/>
          <p:cNvPicPr>
            <a:picLocks noChangeAspect="1"/>
          </p:cNvPicPr>
          <p:nvPr/>
        </p:nvPicPr>
        <p:blipFill>
          <a:blip r:embed="rId3"/>
          <a:srcRect l="932" t="21569" r="728"/>
          <a:stretch>
            <a:fillRect/>
          </a:stretch>
        </p:blipFill>
        <p:spPr>
          <a:xfrm>
            <a:off x="-56576" y="-40692"/>
            <a:ext cx="24497151" cy="13797381"/>
          </a:xfrm>
          <a:prstGeom prst="rect">
            <a:avLst/>
          </a:prstGeom>
          <a:ln w="12700">
            <a:miter lim="400000"/>
          </a:ln>
        </p:spPr>
      </p:pic>
      <p:sp>
        <p:nvSpPr>
          <p:cNvPr id="462" name="Shape 462"/>
          <p:cNvSpPr/>
          <p:nvPr/>
        </p:nvSpPr>
        <p:spPr>
          <a:xfrm>
            <a:off x="1506004" y="1572913"/>
            <a:ext cx="16844352" cy="1375373"/>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nchor="ctr">
            <a:spAutoFit/>
          </a:bodyPr>
          <a:lstStyle/>
          <a:p>
            <a:pPr algn="l">
              <a:defRPr sz="8000" b="1">
                <a:solidFill>
                  <a:srgbClr val="53585F"/>
                </a:solidFill>
                <a:latin typeface="Arial"/>
                <a:ea typeface="Arial"/>
                <a:cs typeface="Arial"/>
                <a:sym typeface="Arial"/>
              </a:defRPr>
            </a:pPr>
            <a:r>
              <a:rPr dirty="0"/>
              <a:t>LIPOSTICK FIT: </a:t>
            </a:r>
            <a:r>
              <a:rPr lang="es-ES" sz="8000" b="1" dirty="0">
                <a:sym typeface="Arial"/>
              </a:rPr>
              <a:t>TU FORMA IDEAL</a:t>
            </a:r>
            <a:endParaRPr dirty="0"/>
          </a:p>
        </p:txBody>
      </p:sp>
      <p:sp>
        <p:nvSpPr>
          <p:cNvPr id="463" name="Shape 463"/>
          <p:cNvSpPr/>
          <p:nvPr/>
        </p:nvSpPr>
        <p:spPr>
          <a:xfrm>
            <a:off x="14259878" y="9258255"/>
            <a:ext cx="7278794" cy="729043"/>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algn="l">
              <a:spcBef>
                <a:spcPts val="2400"/>
              </a:spcBef>
              <a:defRPr sz="3800">
                <a:solidFill>
                  <a:srgbClr val="53585F"/>
                </a:solidFill>
                <a:latin typeface="Arial"/>
                <a:ea typeface="Arial"/>
                <a:cs typeface="Arial"/>
                <a:sym typeface="Arial"/>
              </a:defRPr>
            </a:lvl1pPr>
          </a:lstStyle>
          <a:p>
            <a:r>
              <a:rPr lang="es-ES" dirty="0"/>
              <a:t>mejora la calidad del sueño</a:t>
            </a:r>
            <a:r>
              <a:rPr dirty="0"/>
              <a:t>.</a:t>
            </a:r>
          </a:p>
        </p:txBody>
      </p:sp>
      <p:sp>
        <p:nvSpPr>
          <p:cNvPr id="464" name="Shape 464"/>
          <p:cNvSpPr/>
          <p:nvPr/>
        </p:nvSpPr>
        <p:spPr>
          <a:xfrm>
            <a:off x="3337878" y="4991055"/>
            <a:ext cx="7108536" cy="1313818"/>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algn="l">
              <a:spcBef>
                <a:spcPts val="2400"/>
              </a:spcBef>
              <a:defRPr sz="3800">
                <a:solidFill>
                  <a:srgbClr val="53585F"/>
                </a:solidFill>
                <a:latin typeface="Arial"/>
                <a:ea typeface="Arial"/>
                <a:cs typeface="Arial"/>
                <a:sym typeface="Arial"/>
              </a:defRPr>
            </a:lvl1pPr>
          </a:lstStyle>
          <a:p>
            <a:r>
              <a:rPr lang="es-ES" dirty="0"/>
              <a:t>promueve la "quema"                          activa de grasa;</a:t>
            </a:r>
            <a:endParaRPr dirty="0"/>
          </a:p>
        </p:txBody>
      </p:sp>
      <p:pic>
        <p:nvPicPr>
          <p:cNvPr id="465" name="image52.png"/>
          <p:cNvPicPr>
            <a:picLocks noChangeAspect="1"/>
          </p:cNvPicPr>
          <p:nvPr/>
        </p:nvPicPr>
        <p:blipFill>
          <a:blip r:embed="rId4"/>
          <a:stretch>
            <a:fillRect/>
          </a:stretch>
        </p:blipFill>
        <p:spPr>
          <a:xfrm>
            <a:off x="12359461" y="5640063"/>
            <a:ext cx="1477916" cy="1461948"/>
          </a:xfrm>
          <a:prstGeom prst="rect">
            <a:avLst/>
          </a:prstGeom>
          <a:ln w="12700">
            <a:miter lim="400000"/>
          </a:ln>
        </p:spPr>
      </p:pic>
      <p:sp>
        <p:nvSpPr>
          <p:cNvPr id="466" name="Shape 466"/>
          <p:cNvSpPr/>
          <p:nvPr/>
        </p:nvSpPr>
        <p:spPr>
          <a:xfrm>
            <a:off x="3337878" y="7620013"/>
            <a:ext cx="7781337" cy="1313818"/>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algn="l">
              <a:spcBef>
                <a:spcPts val="2400"/>
              </a:spcBef>
              <a:defRPr sz="3800">
                <a:solidFill>
                  <a:srgbClr val="53585F"/>
                </a:solidFill>
                <a:latin typeface="Arial"/>
                <a:ea typeface="Arial"/>
                <a:cs typeface="Arial"/>
                <a:sym typeface="Arial"/>
              </a:defRPr>
            </a:lvl1pPr>
          </a:lstStyle>
          <a:p>
            <a:r>
              <a:rPr lang="es-ES" dirty="0"/>
              <a:t>previene la formación de                     grasa corporal;</a:t>
            </a:r>
            <a:endParaRPr dirty="0"/>
          </a:p>
        </p:txBody>
      </p:sp>
      <p:sp>
        <p:nvSpPr>
          <p:cNvPr id="467" name="Shape 467"/>
          <p:cNvSpPr/>
          <p:nvPr/>
        </p:nvSpPr>
        <p:spPr>
          <a:xfrm>
            <a:off x="3337878" y="10248968"/>
            <a:ext cx="8267908" cy="1313818"/>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algn="l">
              <a:spcBef>
                <a:spcPts val="2400"/>
              </a:spcBef>
              <a:defRPr sz="3800">
                <a:solidFill>
                  <a:srgbClr val="53585F"/>
                </a:solidFill>
                <a:latin typeface="Arial"/>
                <a:ea typeface="Arial"/>
                <a:cs typeface="Arial"/>
                <a:sym typeface="Arial"/>
              </a:defRPr>
            </a:lvl1pPr>
          </a:lstStyle>
          <a:p>
            <a:r>
              <a:rPr lang="es-ES" dirty="0"/>
              <a:t>Ayuda a controlar el apetito,                      evitando comer en exceso</a:t>
            </a:r>
            <a:endParaRPr dirty="0"/>
          </a:p>
        </p:txBody>
      </p:sp>
      <p:sp>
        <p:nvSpPr>
          <p:cNvPr id="468" name="Shape 468"/>
          <p:cNvSpPr/>
          <p:nvPr/>
        </p:nvSpPr>
        <p:spPr>
          <a:xfrm>
            <a:off x="14259878" y="5488344"/>
            <a:ext cx="8267905" cy="1898594"/>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algn="l">
              <a:spcBef>
                <a:spcPts val="2400"/>
              </a:spcBef>
              <a:defRPr sz="3800">
                <a:solidFill>
                  <a:srgbClr val="53585F"/>
                </a:solidFill>
                <a:latin typeface="Arial"/>
                <a:ea typeface="Arial"/>
                <a:cs typeface="Arial"/>
                <a:sym typeface="Arial"/>
              </a:defRPr>
            </a:lvl1pPr>
          </a:lstStyle>
          <a:p>
            <a:r>
              <a:rPr lang="es-ES" dirty="0"/>
              <a:t>compensa la falta de nutrientes necesarios para el metabolismo normal;</a:t>
            </a:r>
            <a:endParaRPr dirty="0"/>
          </a:p>
        </p:txBody>
      </p:sp>
      <p:pic>
        <p:nvPicPr>
          <p:cNvPr id="469" name="image53.png"/>
          <p:cNvPicPr>
            <a:picLocks noChangeAspect="1"/>
          </p:cNvPicPr>
          <p:nvPr/>
        </p:nvPicPr>
        <p:blipFill>
          <a:blip r:embed="rId5"/>
          <a:stretch>
            <a:fillRect/>
          </a:stretch>
        </p:blipFill>
        <p:spPr>
          <a:xfrm>
            <a:off x="12367445" y="9136926"/>
            <a:ext cx="1461949" cy="1461948"/>
          </a:xfrm>
          <a:prstGeom prst="rect">
            <a:avLst/>
          </a:prstGeom>
          <a:ln w="12700">
            <a:miter lim="400000"/>
          </a:ln>
        </p:spPr>
      </p:pic>
      <p:pic>
        <p:nvPicPr>
          <p:cNvPr id="470" name="image54.png"/>
          <p:cNvPicPr>
            <a:picLocks noChangeAspect="1"/>
          </p:cNvPicPr>
          <p:nvPr/>
        </p:nvPicPr>
        <p:blipFill>
          <a:blip r:embed="rId6"/>
          <a:stretch>
            <a:fillRect/>
          </a:stretch>
        </p:blipFill>
        <p:spPr>
          <a:xfrm>
            <a:off x="1493684" y="10128815"/>
            <a:ext cx="1461948" cy="1459596"/>
          </a:xfrm>
          <a:prstGeom prst="rect">
            <a:avLst/>
          </a:prstGeom>
          <a:ln w="12700">
            <a:miter lim="400000"/>
          </a:ln>
        </p:spPr>
      </p:pic>
      <p:pic>
        <p:nvPicPr>
          <p:cNvPr id="471" name="image55.png"/>
          <p:cNvPicPr>
            <a:picLocks noChangeAspect="1"/>
          </p:cNvPicPr>
          <p:nvPr/>
        </p:nvPicPr>
        <p:blipFill>
          <a:blip r:embed="rId7"/>
          <a:stretch>
            <a:fillRect/>
          </a:stretch>
        </p:blipFill>
        <p:spPr>
          <a:xfrm>
            <a:off x="1699773" y="4870903"/>
            <a:ext cx="1049770" cy="1459595"/>
          </a:xfrm>
          <a:prstGeom prst="rect">
            <a:avLst/>
          </a:prstGeom>
          <a:ln w="12700">
            <a:miter lim="400000"/>
          </a:ln>
        </p:spPr>
      </p:pic>
      <p:pic>
        <p:nvPicPr>
          <p:cNvPr id="472" name="image56.png"/>
          <p:cNvPicPr>
            <a:picLocks noChangeAspect="1"/>
          </p:cNvPicPr>
          <p:nvPr/>
        </p:nvPicPr>
        <p:blipFill>
          <a:blip r:embed="rId8"/>
          <a:stretch>
            <a:fillRect/>
          </a:stretch>
        </p:blipFill>
        <p:spPr>
          <a:xfrm>
            <a:off x="1695874" y="7499860"/>
            <a:ext cx="1057569" cy="1459595"/>
          </a:xfrm>
          <a:prstGeom prst="rect">
            <a:avLst/>
          </a:prstGeom>
          <a:ln w="12700">
            <a:miter lim="400000"/>
          </a:ln>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Shape 474"/>
          <p:cNvSpPr/>
          <p:nvPr/>
        </p:nvSpPr>
        <p:spPr>
          <a:xfrm>
            <a:off x="-25400" y="-50801"/>
            <a:ext cx="24434800" cy="13797361"/>
          </a:xfrm>
          <a:prstGeom prst="rect">
            <a:avLst/>
          </a:prstGeom>
          <a:solidFill>
            <a:srgbClr val="FC6240"/>
          </a:solidFill>
          <a:ln w="12700">
            <a:miter lim="400000"/>
          </a:ln>
        </p:spPr>
        <p:txBody>
          <a:bodyPr lIns="71436" tIns="71436" rIns="71436" bIns="71436" anchor="ctr"/>
          <a:lstStyle/>
          <a:p>
            <a:pPr>
              <a:defRPr sz="3200">
                <a:solidFill>
                  <a:srgbClr val="FFFFFF"/>
                </a:solidFill>
              </a:defRPr>
            </a:pPr>
            <a:endParaRPr/>
          </a:p>
        </p:txBody>
      </p:sp>
      <p:pic>
        <p:nvPicPr>
          <p:cNvPr id="475" name="image57.png"/>
          <p:cNvPicPr>
            <a:picLocks noChangeAspect="1"/>
          </p:cNvPicPr>
          <p:nvPr/>
        </p:nvPicPr>
        <p:blipFill>
          <a:blip r:embed="rId3">
            <a:alphaModFix amt="59762"/>
          </a:blip>
          <a:srcRect b="19423"/>
          <a:stretch>
            <a:fillRect/>
          </a:stretch>
        </p:blipFill>
        <p:spPr>
          <a:xfrm>
            <a:off x="-229814" y="-298855"/>
            <a:ext cx="24843629" cy="14137674"/>
          </a:xfrm>
          <a:prstGeom prst="rect">
            <a:avLst/>
          </a:prstGeom>
          <a:ln w="12700">
            <a:miter lim="400000"/>
          </a:ln>
        </p:spPr>
      </p:pic>
      <p:sp>
        <p:nvSpPr>
          <p:cNvPr id="476" name="Shape 476"/>
          <p:cNvSpPr/>
          <p:nvPr/>
        </p:nvSpPr>
        <p:spPr>
          <a:xfrm>
            <a:off x="1506004" y="988713"/>
            <a:ext cx="11313992" cy="1375373"/>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nchor="ctr">
            <a:spAutoFit/>
          </a:bodyPr>
          <a:lstStyle>
            <a:lvl1pPr algn="l">
              <a:defRPr sz="8000" b="1" cap="all">
                <a:solidFill>
                  <a:srgbClr val="FFFFFF"/>
                </a:solidFill>
                <a:latin typeface="Arial"/>
                <a:ea typeface="Arial"/>
                <a:cs typeface="Arial"/>
                <a:sym typeface="Arial"/>
              </a:defRPr>
            </a:lvl1pPr>
          </a:lstStyle>
          <a:p>
            <a:r>
              <a:rPr lang="es-ES" dirty="0"/>
              <a:t>SIN DAÑAR LA SALUD</a:t>
            </a:r>
          </a:p>
        </p:txBody>
      </p:sp>
      <p:sp>
        <p:nvSpPr>
          <p:cNvPr id="477" name="Shape 477"/>
          <p:cNvSpPr/>
          <p:nvPr/>
        </p:nvSpPr>
        <p:spPr>
          <a:xfrm>
            <a:off x="1466761" y="2859949"/>
            <a:ext cx="11781542" cy="913709"/>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p>
            <a:pPr algn="l">
              <a:spcBef>
                <a:spcPts val="2400"/>
              </a:spcBef>
              <a:defRPr>
                <a:solidFill>
                  <a:srgbClr val="FFFFFF"/>
                </a:solidFill>
                <a:latin typeface="Arial"/>
                <a:ea typeface="Arial"/>
                <a:cs typeface="Arial"/>
                <a:sym typeface="Arial"/>
              </a:defRPr>
            </a:pPr>
            <a:r>
              <a:rPr lang="es-ES" dirty="0"/>
              <a:t>El producto </a:t>
            </a:r>
            <a:r>
              <a:rPr lang="es-ES" b="1" dirty="0"/>
              <a:t>no</a:t>
            </a:r>
            <a:r>
              <a:rPr lang="es-ES" dirty="0"/>
              <a:t> contiene:</a:t>
            </a:r>
            <a:endParaRPr b="1" dirty="0"/>
          </a:p>
        </p:txBody>
      </p:sp>
      <p:sp>
        <p:nvSpPr>
          <p:cNvPr id="478" name="Shape 478"/>
          <p:cNvSpPr/>
          <p:nvPr/>
        </p:nvSpPr>
        <p:spPr>
          <a:xfrm>
            <a:off x="1458279" y="7377279"/>
            <a:ext cx="7781336" cy="913709"/>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algn="l">
              <a:spcBef>
                <a:spcPts val="2400"/>
              </a:spcBef>
              <a:defRPr b="1">
                <a:solidFill>
                  <a:srgbClr val="FFFFFF"/>
                </a:solidFill>
                <a:latin typeface="Arial"/>
                <a:ea typeface="Arial"/>
                <a:cs typeface="Arial"/>
                <a:sym typeface="Arial"/>
              </a:defRPr>
            </a:lvl1pPr>
          </a:lstStyle>
          <a:p>
            <a:r>
              <a:rPr lang="es-ES" dirty="0"/>
              <a:t>diuréticos</a:t>
            </a:r>
            <a:endParaRPr dirty="0"/>
          </a:p>
        </p:txBody>
      </p:sp>
      <p:sp>
        <p:nvSpPr>
          <p:cNvPr id="479" name="Shape 479"/>
          <p:cNvSpPr/>
          <p:nvPr/>
        </p:nvSpPr>
        <p:spPr>
          <a:xfrm>
            <a:off x="1509079" y="8406037"/>
            <a:ext cx="4838807" cy="1898594"/>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p>
            <a:pPr algn="l">
              <a:defRPr sz="3800">
                <a:solidFill>
                  <a:srgbClr val="FFFFFF"/>
                </a:solidFill>
                <a:latin typeface="Arial"/>
                <a:ea typeface="Arial"/>
                <a:cs typeface="Arial"/>
                <a:sym typeface="Arial"/>
              </a:defRPr>
            </a:pPr>
            <a:r>
              <a:rPr lang="es-ES" sz="3800" dirty="0">
                <a:sym typeface="Arial"/>
              </a:rPr>
              <a:t>eliminan activamente el líquido, pero no queman grasa</a:t>
            </a:r>
            <a:endParaRPr dirty="0"/>
          </a:p>
        </p:txBody>
      </p:sp>
      <p:sp>
        <p:nvSpPr>
          <p:cNvPr id="480" name="Shape 480"/>
          <p:cNvSpPr/>
          <p:nvPr/>
        </p:nvSpPr>
        <p:spPr>
          <a:xfrm>
            <a:off x="7523471" y="7377279"/>
            <a:ext cx="8502017" cy="913709"/>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algn="l">
              <a:spcBef>
                <a:spcPts val="2400"/>
              </a:spcBef>
              <a:defRPr b="1">
                <a:solidFill>
                  <a:srgbClr val="FFFFFF"/>
                </a:solidFill>
                <a:latin typeface="Arial"/>
                <a:ea typeface="Arial"/>
                <a:cs typeface="Arial"/>
                <a:sym typeface="Arial"/>
              </a:defRPr>
            </a:lvl1pPr>
          </a:lstStyle>
          <a:p>
            <a:r>
              <a:rPr lang="es-ES" dirty="0"/>
              <a:t>laxantes</a:t>
            </a:r>
            <a:endParaRPr dirty="0"/>
          </a:p>
        </p:txBody>
      </p:sp>
      <p:sp>
        <p:nvSpPr>
          <p:cNvPr id="481" name="Shape 481"/>
          <p:cNvSpPr/>
          <p:nvPr/>
        </p:nvSpPr>
        <p:spPr>
          <a:xfrm>
            <a:off x="16269986" y="7377279"/>
            <a:ext cx="8049329" cy="913709"/>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algn="l">
              <a:spcBef>
                <a:spcPts val="2400"/>
              </a:spcBef>
              <a:defRPr b="1">
                <a:solidFill>
                  <a:srgbClr val="FFFFFF"/>
                </a:solidFill>
                <a:latin typeface="Arial"/>
                <a:ea typeface="Arial"/>
                <a:cs typeface="Arial"/>
                <a:sym typeface="Arial"/>
              </a:defRPr>
            </a:lvl1pPr>
          </a:lstStyle>
          <a:p>
            <a:r>
              <a:rPr lang="es-ES" dirty="0"/>
              <a:t>hormonas esteroides</a:t>
            </a:r>
            <a:endParaRPr dirty="0"/>
          </a:p>
        </p:txBody>
      </p:sp>
      <p:sp>
        <p:nvSpPr>
          <p:cNvPr id="482" name="Shape 482"/>
          <p:cNvSpPr/>
          <p:nvPr/>
        </p:nvSpPr>
        <p:spPr>
          <a:xfrm>
            <a:off x="7550177" y="8406037"/>
            <a:ext cx="6158814" cy="1898594"/>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p>
            <a:pPr algn="l">
              <a:defRPr sz="3800">
                <a:solidFill>
                  <a:srgbClr val="FFFFFF"/>
                </a:solidFill>
                <a:latin typeface="Arial"/>
                <a:ea typeface="Arial"/>
                <a:cs typeface="Arial"/>
                <a:sym typeface="Arial"/>
              </a:defRPr>
            </a:pPr>
            <a:r>
              <a:rPr lang="es-ES" sz="3800" dirty="0">
                <a:sym typeface="Arial"/>
              </a:rPr>
              <a:t>eliminan líquido y contenido intestinal, pero no queman grasa</a:t>
            </a:r>
            <a:endParaRPr dirty="0"/>
          </a:p>
        </p:txBody>
      </p:sp>
      <p:sp>
        <p:nvSpPr>
          <p:cNvPr id="483" name="Shape 483"/>
          <p:cNvSpPr/>
          <p:nvPr/>
        </p:nvSpPr>
        <p:spPr>
          <a:xfrm>
            <a:off x="16229902" y="8406037"/>
            <a:ext cx="7285939" cy="1313818"/>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algn="l">
              <a:defRPr sz="3800">
                <a:solidFill>
                  <a:srgbClr val="FFFFFF"/>
                </a:solidFill>
                <a:latin typeface="Arial"/>
                <a:ea typeface="Arial"/>
                <a:cs typeface="Arial"/>
                <a:sym typeface="Arial"/>
              </a:defRPr>
            </a:lvl1pPr>
          </a:lstStyle>
          <a:p>
            <a:r>
              <a:rPr lang="es-ES" dirty="0"/>
              <a:t>algunos tipos de esteroides ayudan a reducir la masa grasa</a:t>
            </a:r>
            <a:endParaRPr dirty="0"/>
          </a:p>
        </p:txBody>
      </p:sp>
      <p:sp>
        <p:nvSpPr>
          <p:cNvPr id="484" name="Shape 484"/>
          <p:cNvSpPr/>
          <p:nvPr/>
        </p:nvSpPr>
        <p:spPr>
          <a:xfrm>
            <a:off x="1458279" y="5361608"/>
            <a:ext cx="1363473" cy="1845617"/>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algn="l">
              <a:spcBef>
                <a:spcPts val="2400"/>
              </a:spcBef>
              <a:defRPr sz="12000" b="1">
                <a:solidFill>
                  <a:srgbClr val="F5EFC6"/>
                </a:solidFill>
                <a:latin typeface="Arial"/>
                <a:ea typeface="Arial"/>
                <a:cs typeface="Arial"/>
                <a:sym typeface="Arial"/>
              </a:defRPr>
            </a:lvl1pPr>
          </a:lstStyle>
          <a:p>
            <a:r>
              <a:t>1</a:t>
            </a:r>
          </a:p>
        </p:txBody>
      </p:sp>
      <p:sp>
        <p:nvSpPr>
          <p:cNvPr id="485" name="Shape 485"/>
          <p:cNvSpPr/>
          <p:nvPr/>
        </p:nvSpPr>
        <p:spPr>
          <a:xfrm>
            <a:off x="7607923" y="5361608"/>
            <a:ext cx="1363472" cy="1845617"/>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algn="l">
              <a:spcBef>
                <a:spcPts val="2400"/>
              </a:spcBef>
              <a:defRPr sz="12000" b="1">
                <a:solidFill>
                  <a:srgbClr val="F5EFC6"/>
                </a:solidFill>
                <a:latin typeface="Arial"/>
                <a:ea typeface="Arial"/>
                <a:cs typeface="Arial"/>
                <a:sym typeface="Arial"/>
              </a:defRPr>
            </a:lvl1pPr>
          </a:lstStyle>
          <a:p>
            <a:r>
              <a:t>2</a:t>
            </a:r>
          </a:p>
        </p:txBody>
      </p:sp>
      <p:sp>
        <p:nvSpPr>
          <p:cNvPr id="486" name="Shape 486"/>
          <p:cNvSpPr/>
          <p:nvPr/>
        </p:nvSpPr>
        <p:spPr>
          <a:xfrm>
            <a:off x="16346186" y="5361608"/>
            <a:ext cx="1363473" cy="1845617"/>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algn="l">
              <a:spcBef>
                <a:spcPts val="2400"/>
              </a:spcBef>
              <a:defRPr sz="12000" b="1">
                <a:solidFill>
                  <a:srgbClr val="F5EFC6"/>
                </a:solidFill>
                <a:latin typeface="Arial"/>
                <a:ea typeface="Arial"/>
                <a:cs typeface="Arial"/>
                <a:sym typeface="Arial"/>
              </a:defRPr>
            </a:lvl1pPr>
          </a:lstStyle>
          <a:p>
            <a:r>
              <a:t>3</a:t>
            </a:r>
          </a:p>
        </p:txBody>
      </p:sp>
      <p:pic>
        <p:nvPicPr>
          <p:cNvPr id="487" name="image20.png"/>
          <p:cNvPicPr>
            <a:picLocks noChangeAspect="1"/>
          </p:cNvPicPr>
          <p:nvPr/>
        </p:nvPicPr>
        <p:blipFill>
          <a:blip r:embed="rId4"/>
          <a:stretch>
            <a:fillRect/>
          </a:stretch>
        </p:blipFill>
        <p:spPr>
          <a:xfrm>
            <a:off x="618317" y="12729432"/>
            <a:ext cx="1941520" cy="340143"/>
          </a:xfrm>
          <a:prstGeom prst="rect">
            <a:avLst/>
          </a:prstGeom>
          <a:ln w="12700">
            <a:miter lim="400000"/>
          </a:ln>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 name="sticks3.png"/>
          <p:cNvPicPr>
            <a:picLocks noChangeAspect="1"/>
          </p:cNvPicPr>
          <p:nvPr/>
        </p:nvPicPr>
        <p:blipFill>
          <a:blip r:embed="rId2"/>
          <a:stretch>
            <a:fillRect/>
          </a:stretch>
        </p:blipFill>
        <p:spPr>
          <a:xfrm>
            <a:off x="-618317" y="-293352"/>
            <a:ext cx="24384000" cy="13716000"/>
          </a:xfrm>
          <a:prstGeom prst="rect">
            <a:avLst/>
          </a:prstGeom>
          <a:ln w="12700">
            <a:miter lim="400000"/>
          </a:ln>
        </p:spPr>
      </p:pic>
      <p:sp>
        <p:nvSpPr>
          <p:cNvPr id="492" name="Shape 492"/>
          <p:cNvSpPr/>
          <p:nvPr/>
        </p:nvSpPr>
        <p:spPr>
          <a:xfrm>
            <a:off x="1775451" y="1791988"/>
            <a:ext cx="9888923" cy="1375373"/>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nchor="ctr">
            <a:spAutoFit/>
          </a:bodyPr>
          <a:lstStyle/>
          <a:p>
            <a:r>
              <a:rPr lang="es-ES" sz="8000" b="1" dirty="0">
                <a:solidFill>
                  <a:schemeClr val="bg1"/>
                </a:solidFill>
                <a:latin typeface="Arial" panose="020B0604020202020204" pitchFamily="34" charset="0"/>
                <a:cs typeface="Arial" panose="020B0604020202020204" pitchFamily="34" charset="0"/>
              </a:rPr>
              <a:t>BARRA DE RACIÓN</a:t>
            </a:r>
          </a:p>
        </p:txBody>
      </p:sp>
      <p:sp>
        <p:nvSpPr>
          <p:cNvPr id="493" name="Shape 493"/>
          <p:cNvSpPr/>
          <p:nvPr/>
        </p:nvSpPr>
        <p:spPr>
          <a:xfrm>
            <a:off x="4061778" y="10253195"/>
            <a:ext cx="8353961" cy="729043"/>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algn="l">
              <a:spcBef>
                <a:spcPts val="2400"/>
              </a:spcBef>
              <a:defRPr sz="3800">
                <a:solidFill>
                  <a:srgbClr val="FFFFFF"/>
                </a:solidFill>
                <a:latin typeface="Arial"/>
                <a:ea typeface="Arial"/>
                <a:cs typeface="Arial"/>
                <a:sym typeface="Arial"/>
              </a:defRPr>
            </a:lvl1pPr>
          </a:lstStyle>
          <a:p>
            <a:r>
              <a:rPr lang="es-ES" dirty="0"/>
              <a:t>dosificación exacta</a:t>
            </a:r>
            <a:endParaRPr dirty="0"/>
          </a:p>
        </p:txBody>
      </p:sp>
      <p:pic>
        <p:nvPicPr>
          <p:cNvPr id="494" name="image20.png"/>
          <p:cNvPicPr>
            <a:picLocks noChangeAspect="1"/>
          </p:cNvPicPr>
          <p:nvPr/>
        </p:nvPicPr>
        <p:blipFill>
          <a:blip r:embed="rId3"/>
          <a:stretch>
            <a:fillRect/>
          </a:stretch>
        </p:blipFill>
        <p:spPr>
          <a:xfrm>
            <a:off x="618317" y="12729432"/>
            <a:ext cx="1941520" cy="340143"/>
          </a:xfrm>
          <a:prstGeom prst="rect">
            <a:avLst/>
          </a:prstGeom>
          <a:ln w="12700">
            <a:miter lim="400000"/>
          </a:ln>
        </p:spPr>
      </p:pic>
      <p:sp>
        <p:nvSpPr>
          <p:cNvPr id="495" name="Shape 495"/>
          <p:cNvSpPr/>
          <p:nvPr/>
        </p:nvSpPr>
        <p:spPr>
          <a:xfrm>
            <a:off x="4061778" y="5835605"/>
            <a:ext cx="8353961" cy="729043"/>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algn="l">
              <a:spcBef>
                <a:spcPts val="2400"/>
              </a:spcBef>
              <a:defRPr sz="3800">
                <a:solidFill>
                  <a:srgbClr val="FFFFFF"/>
                </a:solidFill>
                <a:latin typeface="Arial"/>
                <a:ea typeface="Arial"/>
                <a:cs typeface="Arial"/>
                <a:sym typeface="Arial"/>
              </a:defRPr>
            </a:lvl1pPr>
          </a:lstStyle>
          <a:p>
            <a:r>
              <a:rPr lang="es-ES" dirty="0"/>
              <a:t>cómodo para llevarla con usted</a:t>
            </a:r>
            <a:endParaRPr dirty="0"/>
          </a:p>
        </p:txBody>
      </p:sp>
      <p:sp>
        <p:nvSpPr>
          <p:cNvPr id="496" name="Shape 496"/>
          <p:cNvSpPr/>
          <p:nvPr/>
        </p:nvSpPr>
        <p:spPr>
          <a:xfrm>
            <a:off x="4061778" y="7771351"/>
            <a:ext cx="7572514" cy="1313818"/>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algn="l">
              <a:spcBef>
                <a:spcPts val="2400"/>
              </a:spcBef>
              <a:defRPr sz="3800">
                <a:solidFill>
                  <a:srgbClr val="FFFFFF"/>
                </a:solidFill>
                <a:latin typeface="Arial"/>
                <a:ea typeface="Arial"/>
                <a:cs typeface="Arial"/>
                <a:sym typeface="Arial"/>
              </a:defRPr>
            </a:lvl1pPr>
          </a:lstStyle>
          <a:p>
            <a:r>
              <a:rPr lang="es-ES" dirty="0"/>
              <a:t>embalaje sellado protege contra influencias externas</a:t>
            </a:r>
            <a:endParaRPr dirty="0"/>
          </a:p>
        </p:txBody>
      </p:sp>
      <p:pic>
        <p:nvPicPr>
          <p:cNvPr id="497" name="image59.png"/>
          <p:cNvPicPr>
            <a:picLocks noChangeAspect="1"/>
          </p:cNvPicPr>
          <p:nvPr/>
        </p:nvPicPr>
        <p:blipFill>
          <a:blip r:embed="rId4"/>
          <a:stretch>
            <a:fillRect/>
          </a:stretch>
        </p:blipFill>
        <p:spPr>
          <a:xfrm>
            <a:off x="1766989" y="5232203"/>
            <a:ext cx="1727102" cy="1727099"/>
          </a:xfrm>
          <a:prstGeom prst="rect">
            <a:avLst/>
          </a:prstGeom>
          <a:ln w="12700">
            <a:miter lim="400000"/>
          </a:ln>
        </p:spPr>
      </p:pic>
      <p:pic>
        <p:nvPicPr>
          <p:cNvPr id="498" name="pasted-image.pdf"/>
          <p:cNvPicPr>
            <a:picLocks noChangeAspect="1"/>
          </p:cNvPicPr>
          <p:nvPr/>
        </p:nvPicPr>
        <p:blipFill>
          <a:blip r:embed="rId5"/>
          <a:stretch>
            <a:fillRect/>
          </a:stretch>
        </p:blipFill>
        <p:spPr>
          <a:xfrm>
            <a:off x="1766939" y="9726189"/>
            <a:ext cx="1727201" cy="1727201"/>
          </a:xfrm>
          <a:prstGeom prst="rect">
            <a:avLst/>
          </a:prstGeom>
          <a:ln w="12700">
            <a:miter lim="400000"/>
          </a:ln>
        </p:spPr>
      </p:pic>
      <p:pic>
        <p:nvPicPr>
          <p:cNvPr id="499" name="pasted-image.pdf"/>
          <p:cNvPicPr>
            <a:picLocks noChangeAspect="1"/>
          </p:cNvPicPr>
          <p:nvPr/>
        </p:nvPicPr>
        <p:blipFill>
          <a:blip r:embed="rId6"/>
          <a:stretch>
            <a:fillRect/>
          </a:stretch>
        </p:blipFill>
        <p:spPr>
          <a:xfrm>
            <a:off x="1766939" y="7479145"/>
            <a:ext cx="1727201" cy="1727201"/>
          </a:xfrm>
          <a:prstGeom prst="rect">
            <a:avLst/>
          </a:prstGeom>
          <a:ln w="12700">
            <a:miter lim="400000"/>
          </a:ln>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image4.png"/>
          <p:cNvPicPr>
            <a:picLocks noChangeAspect="1"/>
          </p:cNvPicPr>
          <p:nvPr/>
        </p:nvPicPr>
        <p:blipFill>
          <a:blip r:embed="rId3"/>
          <a:stretch>
            <a:fillRect/>
          </a:stretch>
        </p:blipFill>
        <p:spPr>
          <a:xfrm>
            <a:off x="0" y="3569"/>
            <a:ext cx="24384000" cy="13708861"/>
          </a:xfrm>
          <a:prstGeom prst="rect">
            <a:avLst/>
          </a:prstGeom>
          <a:ln w="12700">
            <a:miter lim="400000"/>
          </a:ln>
        </p:spPr>
      </p:pic>
      <p:sp>
        <p:nvSpPr>
          <p:cNvPr id="137" name="Shape 137"/>
          <p:cNvSpPr/>
          <p:nvPr/>
        </p:nvSpPr>
        <p:spPr>
          <a:xfrm>
            <a:off x="1399541" y="308469"/>
            <a:ext cx="10964951" cy="3837586"/>
          </a:xfrm>
          <a:prstGeom prst="rect">
            <a:avLst/>
          </a:prstGeom>
          <a:ln w="12700">
            <a:miter lim="400000"/>
          </a:ln>
          <a:extLst>
            <a:ext uri="{C572A759-6A51-4108-AA02-DFA0A04FC94B}">
              <ma14:wrappingTextBoxFlag xmlns="" xmlns:ma14="http://schemas.microsoft.com/office/mac/drawingml/2011/main" val="1"/>
            </a:ext>
          </a:extLst>
        </p:spPr>
        <p:txBody>
          <a:bodyPr wrap="square" lIns="71436" tIns="71436" rIns="71436" bIns="71436" anchor="ctr">
            <a:spAutoFit/>
          </a:bodyPr>
          <a:lstStyle/>
          <a:p>
            <a:pPr algn="l">
              <a:defRPr sz="8000" b="1">
                <a:solidFill>
                  <a:srgbClr val="53585F"/>
                </a:solidFill>
                <a:latin typeface="Arial"/>
                <a:ea typeface="Arial"/>
                <a:cs typeface="Arial"/>
                <a:sym typeface="Arial"/>
              </a:defRPr>
            </a:pPr>
            <a:r>
              <a:rPr lang="es-ES" dirty="0"/>
              <a:t>DE AÑO EN AÑO</a:t>
            </a:r>
          </a:p>
          <a:p>
            <a:pPr algn="l">
              <a:defRPr sz="8000" b="1">
                <a:solidFill>
                  <a:srgbClr val="53585F"/>
                </a:solidFill>
                <a:latin typeface="Arial"/>
                <a:ea typeface="Arial"/>
                <a:cs typeface="Arial"/>
                <a:sym typeface="Arial"/>
              </a:defRPr>
            </a:pPr>
            <a:r>
              <a:rPr lang="es-ES" dirty="0"/>
              <a:t>ESTE NÚMERO ESTÁ </a:t>
            </a:r>
            <a:r>
              <a:rPr lang="es-ES" dirty="0">
                <a:solidFill>
                  <a:schemeClr val="accent5">
                    <a:lumMod val="60000"/>
                    <a:lumOff val="40000"/>
                  </a:schemeClr>
                </a:solidFill>
              </a:rPr>
              <a:t>CRECIENDO</a:t>
            </a:r>
            <a:endParaRPr dirty="0">
              <a:solidFill>
                <a:schemeClr val="accent5">
                  <a:lumMod val="60000"/>
                  <a:lumOff val="40000"/>
                </a:schemeClr>
              </a:solidFill>
            </a:endParaRPr>
          </a:p>
        </p:txBody>
      </p:sp>
      <p:sp>
        <p:nvSpPr>
          <p:cNvPr id="138" name="Shape 138"/>
          <p:cNvSpPr/>
          <p:nvPr/>
        </p:nvSpPr>
        <p:spPr>
          <a:xfrm>
            <a:off x="1447167" y="5508388"/>
            <a:ext cx="9895335" cy="3222033"/>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spAutoFit/>
          </a:bodyPr>
          <a:lstStyle/>
          <a:p>
            <a:pPr algn="l">
              <a:defRPr b="1">
                <a:solidFill>
                  <a:srgbClr val="53585F"/>
                </a:solidFill>
                <a:latin typeface="Arial"/>
                <a:ea typeface="Arial"/>
                <a:cs typeface="Arial"/>
                <a:sym typeface="Arial"/>
              </a:defRPr>
            </a:pPr>
            <a:r>
              <a:rPr lang="es-ES" dirty="0"/>
              <a:t>En los últimos 40 años</a:t>
            </a:r>
          </a:p>
          <a:p>
            <a:pPr algn="l">
              <a:defRPr b="1">
                <a:solidFill>
                  <a:srgbClr val="53585F"/>
                </a:solidFill>
                <a:latin typeface="Arial"/>
                <a:ea typeface="Arial"/>
                <a:cs typeface="Arial"/>
                <a:sym typeface="Arial"/>
              </a:defRPr>
            </a:pPr>
            <a:r>
              <a:rPr lang="es-ES" dirty="0"/>
              <a:t>número de personas que sufren</a:t>
            </a:r>
          </a:p>
          <a:p>
            <a:pPr algn="l">
              <a:defRPr b="1">
                <a:solidFill>
                  <a:srgbClr val="53585F"/>
                </a:solidFill>
                <a:latin typeface="Arial"/>
                <a:ea typeface="Arial"/>
                <a:cs typeface="Arial"/>
                <a:sym typeface="Arial"/>
              </a:defRPr>
            </a:pPr>
            <a:r>
              <a:rPr lang="es-ES" dirty="0"/>
              <a:t>obesidad aumentó</a:t>
            </a:r>
          </a:p>
          <a:p>
            <a:pPr algn="l">
              <a:defRPr b="1">
                <a:solidFill>
                  <a:srgbClr val="53585F"/>
                </a:solidFill>
                <a:latin typeface="Arial"/>
                <a:ea typeface="Arial"/>
                <a:cs typeface="Arial"/>
                <a:sym typeface="Arial"/>
              </a:defRPr>
            </a:pPr>
            <a:r>
              <a:rPr lang="es-ES" dirty="0">
                <a:solidFill>
                  <a:schemeClr val="accent5">
                    <a:lumMod val="60000"/>
                    <a:lumOff val="40000"/>
                  </a:schemeClr>
                </a:solidFill>
              </a:rPr>
              <a:t>3 VECES</a:t>
            </a:r>
            <a:endParaRPr dirty="0">
              <a:solidFill>
                <a:schemeClr val="accent5">
                  <a:lumMod val="60000"/>
                  <a:lumOff val="40000"/>
                </a:schemeClr>
              </a:solidFill>
            </a:endParaRPr>
          </a:p>
        </p:txBody>
      </p:sp>
      <p:grpSp>
        <p:nvGrpSpPr>
          <p:cNvPr id="153" name="Group 153"/>
          <p:cNvGrpSpPr/>
          <p:nvPr/>
        </p:nvGrpSpPr>
        <p:grpSpPr>
          <a:xfrm>
            <a:off x="14608477" y="2236107"/>
            <a:ext cx="7003194" cy="9371088"/>
            <a:chOff x="0" y="-1"/>
            <a:chExt cx="7003192" cy="9371087"/>
          </a:xfrm>
        </p:grpSpPr>
        <p:sp>
          <p:nvSpPr>
            <p:cNvPr id="139" name="Shape 139"/>
            <p:cNvSpPr/>
            <p:nvPr/>
          </p:nvSpPr>
          <p:spPr>
            <a:xfrm>
              <a:off x="366499" y="-1"/>
              <a:ext cx="2194165" cy="7598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1436" tIns="71436" rIns="71436" bIns="71436" numCol="1" anchor="t">
              <a:spAutoFit/>
            </a:bodyPr>
            <a:lstStyle/>
            <a:p>
              <a:pPr>
                <a:defRPr sz="4000" b="1">
                  <a:solidFill>
                    <a:srgbClr val="53585F"/>
                  </a:solidFill>
                  <a:latin typeface="Arial"/>
                  <a:ea typeface="Arial"/>
                  <a:cs typeface="Arial"/>
                  <a:sym typeface="Arial"/>
                </a:defRPr>
              </a:pPr>
              <a:r>
                <a:rPr dirty="0"/>
                <a:t>1978 </a:t>
              </a:r>
              <a:r>
                <a:rPr lang="en-US" dirty="0"/>
                <a:t>a</a:t>
              </a:r>
              <a:r>
                <a:rPr dirty="0"/>
                <a:t>.</a:t>
              </a:r>
            </a:p>
          </p:txBody>
        </p:sp>
        <p:sp>
          <p:nvSpPr>
            <p:cNvPr id="140" name="Shape 140"/>
            <p:cNvSpPr/>
            <p:nvPr/>
          </p:nvSpPr>
          <p:spPr>
            <a:xfrm>
              <a:off x="4806108" y="-1"/>
              <a:ext cx="2194165" cy="7598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1436" tIns="71436" rIns="71436" bIns="71436" numCol="1" anchor="t">
              <a:spAutoFit/>
            </a:bodyPr>
            <a:lstStyle/>
            <a:p>
              <a:pPr>
                <a:defRPr sz="4000" b="1">
                  <a:solidFill>
                    <a:srgbClr val="53585F"/>
                  </a:solidFill>
                  <a:latin typeface="Arial"/>
                  <a:ea typeface="Arial"/>
                  <a:cs typeface="Arial"/>
                  <a:sym typeface="Arial"/>
                </a:defRPr>
              </a:pPr>
              <a:r>
                <a:rPr dirty="0"/>
                <a:t>2018 </a:t>
              </a:r>
              <a:r>
                <a:rPr lang="en-US" dirty="0"/>
                <a:t>a</a:t>
              </a:r>
              <a:r>
                <a:rPr dirty="0"/>
                <a:t>.</a:t>
              </a:r>
            </a:p>
          </p:txBody>
        </p:sp>
        <p:grpSp>
          <p:nvGrpSpPr>
            <p:cNvPr id="143" name="Group 143"/>
            <p:cNvGrpSpPr/>
            <p:nvPr/>
          </p:nvGrpSpPr>
          <p:grpSpPr>
            <a:xfrm>
              <a:off x="4438148" y="4242883"/>
              <a:ext cx="2565044" cy="2266882"/>
              <a:chOff x="0" y="0"/>
              <a:chExt cx="2565043" cy="2266880"/>
            </a:xfrm>
          </p:grpSpPr>
          <p:pic>
            <p:nvPicPr>
              <p:cNvPr id="141" name="image6.png"/>
              <p:cNvPicPr>
                <a:picLocks noChangeAspect="1"/>
              </p:cNvPicPr>
              <p:nvPr/>
            </p:nvPicPr>
            <p:blipFill>
              <a:blip r:embed="rId4"/>
              <a:stretch>
                <a:fillRect/>
              </a:stretch>
            </p:blipFill>
            <p:spPr>
              <a:xfrm>
                <a:off x="0" y="0"/>
                <a:ext cx="1182650" cy="2266881"/>
              </a:xfrm>
              <a:prstGeom prst="rect">
                <a:avLst/>
              </a:prstGeom>
              <a:ln w="12700" cap="flat">
                <a:noFill/>
                <a:miter lim="400000"/>
              </a:ln>
              <a:effectLst/>
            </p:spPr>
          </p:pic>
          <p:pic>
            <p:nvPicPr>
              <p:cNvPr id="142" name="image6.png"/>
              <p:cNvPicPr>
                <a:picLocks noChangeAspect="1"/>
              </p:cNvPicPr>
              <p:nvPr/>
            </p:nvPicPr>
            <p:blipFill>
              <a:blip r:embed="rId4"/>
              <a:stretch>
                <a:fillRect/>
              </a:stretch>
            </p:blipFill>
            <p:spPr>
              <a:xfrm>
                <a:off x="1382393" y="0"/>
                <a:ext cx="1182651" cy="2266881"/>
              </a:xfrm>
              <a:prstGeom prst="rect">
                <a:avLst/>
              </a:prstGeom>
              <a:ln w="12700" cap="flat">
                <a:noFill/>
                <a:miter lim="400000"/>
              </a:ln>
              <a:effectLst/>
            </p:spPr>
          </p:pic>
        </p:grpSp>
        <p:grpSp>
          <p:nvGrpSpPr>
            <p:cNvPr id="146" name="Group 146"/>
            <p:cNvGrpSpPr/>
            <p:nvPr/>
          </p:nvGrpSpPr>
          <p:grpSpPr>
            <a:xfrm>
              <a:off x="4438148" y="7104205"/>
              <a:ext cx="2565044" cy="2266881"/>
              <a:chOff x="0" y="0"/>
              <a:chExt cx="2565043" cy="2266880"/>
            </a:xfrm>
          </p:grpSpPr>
          <p:pic>
            <p:nvPicPr>
              <p:cNvPr id="144" name="image6.png"/>
              <p:cNvPicPr>
                <a:picLocks noChangeAspect="1"/>
              </p:cNvPicPr>
              <p:nvPr/>
            </p:nvPicPr>
            <p:blipFill>
              <a:blip r:embed="rId4"/>
              <a:stretch>
                <a:fillRect/>
              </a:stretch>
            </p:blipFill>
            <p:spPr>
              <a:xfrm>
                <a:off x="0" y="0"/>
                <a:ext cx="1182650" cy="2266881"/>
              </a:xfrm>
              <a:prstGeom prst="rect">
                <a:avLst/>
              </a:prstGeom>
              <a:ln w="12700" cap="flat">
                <a:noFill/>
                <a:miter lim="400000"/>
              </a:ln>
              <a:effectLst/>
            </p:spPr>
          </p:pic>
          <p:pic>
            <p:nvPicPr>
              <p:cNvPr id="145" name="image6.png"/>
              <p:cNvPicPr>
                <a:picLocks noChangeAspect="1"/>
              </p:cNvPicPr>
              <p:nvPr/>
            </p:nvPicPr>
            <p:blipFill>
              <a:blip r:embed="rId4"/>
              <a:stretch>
                <a:fillRect/>
              </a:stretch>
            </p:blipFill>
            <p:spPr>
              <a:xfrm>
                <a:off x="1382393" y="0"/>
                <a:ext cx="1182651" cy="2266881"/>
              </a:xfrm>
              <a:prstGeom prst="rect">
                <a:avLst/>
              </a:prstGeom>
              <a:ln w="12700" cap="flat">
                <a:noFill/>
                <a:miter lim="400000"/>
              </a:ln>
              <a:effectLst/>
            </p:spPr>
          </p:pic>
        </p:grpSp>
        <p:grpSp>
          <p:nvGrpSpPr>
            <p:cNvPr id="149" name="Group 149"/>
            <p:cNvGrpSpPr/>
            <p:nvPr/>
          </p:nvGrpSpPr>
          <p:grpSpPr>
            <a:xfrm>
              <a:off x="0" y="1383091"/>
              <a:ext cx="2560663" cy="2255684"/>
              <a:chOff x="0" y="0"/>
              <a:chExt cx="2560662" cy="2255683"/>
            </a:xfrm>
          </p:grpSpPr>
          <p:pic>
            <p:nvPicPr>
              <p:cNvPr id="147" name="image7.png"/>
              <p:cNvPicPr>
                <a:picLocks noChangeAspect="1"/>
              </p:cNvPicPr>
              <p:nvPr/>
            </p:nvPicPr>
            <p:blipFill>
              <a:blip r:embed="rId5"/>
              <a:stretch>
                <a:fillRect/>
              </a:stretch>
            </p:blipFill>
            <p:spPr>
              <a:xfrm>
                <a:off x="0" y="0"/>
                <a:ext cx="1176808" cy="2255684"/>
              </a:xfrm>
              <a:prstGeom prst="rect">
                <a:avLst/>
              </a:prstGeom>
              <a:ln w="12700" cap="flat">
                <a:noFill/>
                <a:miter lim="400000"/>
              </a:ln>
              <a:effectLst/>
            </p:spPr>
          </p:pic>
          <p:pic>
            <p:nvPicPr>
              <p:cNvPr id="148" name="image7.png"/>
              <p:cNvPicPr>
                <a:picLocks noChangeAspect="1"/>
              </p:cNvPicPr>
              <p:nvPr/>
            </p:nvPicPr>
            <p:blipFill>
              <a:blip r:embed="rId5"/>
              <a:stretch>
                <a:fillRect/>
              </a:stretch>
            </p:blipFill>
            <p:spPr>
              <a:xfrm>
                <a:off x="1383853" y="0"/>
                <a:ext cx="1176810" cy="2255684"/>
              </a:xfrm>
              <a:prstGeom prst="rect">
                <a:avLst/>
              </a:prstGeom>
              <a:ln w="12700" cap="flat">
                <a:noFill/>
                <a:miter lim="400000"/>
              </a:ln>
              <a:effectLst/>
            </p:spPr>
          </p:pic>
        </p:grpSp>
        <p:grpSp>
          <p:nvGrpSpPr>
            <p:cNvPr id="152" name="Group 152"/>
            <p:cNvGrpSpPr/>
            <p:nvPr/>
          </p:nvGrpSpPr>
          <p:grpSpPr>
            <a:xfrm>
              <a:off x="4440339" y="1383091"/>
              <a:ext cx="2560663" cy="2255684"/>
              <a:chOff x="0" y="0"/>
              <a:chExt cx="2560662" cy="2255683"/>
            </a:xfrm>
          </p:grpSpPr>
          <p:pic>
            <p:nvPicPr>
              <p:cNvPr id="150" name="image7.png"/>
              <p:cNvPicPr>
                <a:picLocks noChangeAspect="1"/>
              </p:cNvPicPr>
              <p:nvPr/>
            </p:nvPicPr>
            <p:blipFill>
              <a:blip r:embed="rId5"/>
              <a:stretch>
                <a:fillRect/>
              </a:stretch>
            </p:blipFill>
            <p:spPr>
              <a:xfrm>
                <a:off x="0" y="0"/>
                <a:ext cx="1176808" cy="2255684"/>
              </a:xfrm>
              <a:prstGeom prst="rect">
                <a:avLst/>
              </a:prstGeom>
              <a:ln w="12700" cap="flat">
                <a:noFill/>
                <a:miter lim="400000"/>
              </a:ln>
              <a:effectLst/>
            </p:spPr>
          </p:pic>
          <p:pic>
            <p:nvPicPr>
              <p:cNvPr id="151" name="image7.png"/>
              <p:cNvPicPr>
                <a:picLocks noChangeAspect="1"/>
              </p:cNvPicPr>
              <p:nvPr/>
            </p:nvPicPr>
            <p:blipFill>
              <a:blip r:embed="rId5"/>
              <a:stretch>
                <a:fillRect/>
              </a:stretch>
            </p:blipFill>
            <p:spPr>
              <a:xfrm>
                <a:off x="1383853" y="0"/>
                <a:ext cx="1176810" cy="2255684"/>
              </a:xfrm>
              <a:prstGeom prst="rect">
                <a:avLst/>
              </a:prstGeom>
              <a:ln w="12700" cap="flat">
                <a:noFill/>
                <a:miter lim="400000"/>
              </a:ln>
              <a:effectLst/>
            </p:spPr>
          </p:pic>
        </p:grpSp>
      </p:gr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 name="image4.png"/>
          <p:cNvPicPr>
            <a:picLocks noChangeAspect="1"/>
          </p:cNvPicPr>
          <p:nvPr/>
        </p:nvPicPr>
        <p:blipFill>
          <a:blip r:embed="rId2"/>
          <a:stretch>
            <a:fillRect/>
          </a:stretch>
        </p:blipFill>
        <p:spPr>
          <a:xfrm>
            <a:off x="0" y="3569"/>
            <a:ext cx="24384000" cy="13708861"/>
          </a:xfrm>
          <a:prstGeom prst="rect">
            <a:avLst/>
          </a:prstGeom>
          <a:ln w="12700">
            <a:miter lim="400000"/>
          </a:ln>
        </p:spPr>
      </p:pic>
      <p:pic>
        <p:nvPicPr>
          <p:cNvPr id="502" name="Lipostick_3x1_3.png"/>
          <p:cNvPicPr>
            <a:picLocks noChangeAspect="1"/>
          </p:cNvPicPr>
          <p:nvPr/>
        </p:nvPicPr>
        <p:blipFill>
          <a:blip r:embed="rId3"/>
          <a:stretch>
            <a:fillRect/>
          </a:stretch>
        </p:blipFill>
        <p:spPr>
          <a:xfrm>
            <a:off x="8153015" y="-355135"/>
            <a:ext cx="19258562" cy="12839042"/>
          </a:xfrm>
          <a:prstGeom prst="rect">
            <a:avLst/>
          </a:prstGeom>
          <a:ln w="12700">
            <a:miter lim="400000"/>
          </a:ln>
        </p:spPr>
      </p:pic>
      <p:sp>
        <p:nvSpPr>
          <p:cNvPr id="503" name="Shape 503"/>
          <p:cNvSpPr/>
          <p:nvPr/>
        </p:nvSpPr>
        <p:spPr>
          <a:xfrm>
            <a:off x="1506003" y="2311262"/>
            <a:ext cx="6138962" cy="1278036"/>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nchor="ctr">
            <a:spAutoFit/>
          </a:bodyPr>
          <a:lstStyle>
            <a:lvl1pPr algn="l">
              <a:defRPr sz="8000" b="1">
                <a:solidFill>
                  <a:srgbClr val="FB5C3A"/>
                </a:solidFill>
                <a:latin typeface="Arial"/>
                <a:ea typeface="Arial"/>
                <a:cs typeface="Arial"/>
                <a:sym typeface="Arial"/>
              </a:defRPr>
            </a:lvl1pPr>
          </a:lstStyle>
          <a:p>
            <a:r>
              <a:t>Lipostick Fit</a:t>
            </a:r>
          </a:p>
        </p:txBody>
      </p:sp>
      <p:sp>
        <p:nvSpPr>
          <p:cNvPr id="504" name="Shape 504"/>
          <p:cNvSpPr/>
          <p:nvPr/>
        </p:nvSpPr>
        <p:spPr>
          <a:xfrm>
            <a:off x="1575295" y="3677469"/>
            <a:ext cx="2388037" cy="673186"/>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algn="l">
              <a:spcBef>
                <a:spcPts val="2400"/>
              </a:spcBef>
              <a:defRPr sz="3800">
                <a:solidFill>
                  <a:srgbClr val="A6AAA9"/>
                </a:solidFill>
                <a:latin typeface="Arial"/>
                <a:ea typeface="Arial"/>
                <a:cs typeface="Arial"/>
                <a:sym typeface="Arial"/>
              </a:defRPr>
            </a:lvl1pPr>
          </a:lstStyle>
          <a:p>
            <a:r>
              <a:t>2169</a:t>
            </a:r>
          </a:p>
        </p:txBody>
      </p:sp>
      <p:sp>
        <p:nvSpPr>
          <p:cNvPr id="505" name="Shape 505"/>
          <p:cNvSpPr/>
          <p:nvPr/>
        </p:nvSpPr>
        <p:spPr>
          <a:xfrm>
            <a:off x="1530349" y="6454774"/>
            <a:ext cx="5267228" cy="4769032"/>
          </a:xfrm>
          <a:prstGeom prst="rect">
            <a:avLst/>
          </a:prstGeom>
          <a:ln w="12700">
            <a:miter lim="400000"/>
          </a:ln>
          <a:extLst>
            <a:ext uri="{C572A759-6A51-4108-AA02-DFA0A04FC94B}">
              <ma14:wrappingTextBoxFlag xmlns="" xmlns:ma14="http://schemas.microsoft.com/office/mac/drawingml/2011/main" val="1"/>
            </a:ext>
          </a:extLst>
        </p:spPr>
        <p:txBody>
          <a:bodyPr lIns="44975" tIns="44975" rIns="44975" bIns="44975">
            <a:spAutoFit/>
          </a:bodyPr>
          <a:lstStyle/>
          <a:p>
            <a:pPr algn="l" defTabSz="914400">
              <a:defRPr sz="3800" b="1">
                <a:solidFill>
                  <a:srgbClr val="535353"/>
                </a:solidFill>
                <a:latin typeface="+mj-lt"/>
                <a:ea typeface="+mj-ea"/>
                <a:cs typeface="+mj-cs"/>
                <a:sym typeface="Helvetica Neue"/>
              </a:defRPr>
            </a:pPr>
            <a:r>
              <a:rPr lang="es-ES" dirty="0"/>
              <a:t>PUNTOS EXTRA</a:t>
            </a:r>
          </a:p>
          <a:p>
            <a:pPr algn="l" defTabSz="914400">
              <a:defRPr sz="3800" b="1">
                <a:solidFill>
                  <a:srgbClr val="535353"/>
                </a:solidFill>
                <a:latin typeface="+mj-lt"/>
                <a:ea typeface="+mj-ea"/>
                <a:cs typeface="+mj-cs"/>
                <a:sym typeface="Helvetica Neue"/>
              </a:defRPr>
            </a:pPr>
            <a:endParaRPr lang="es-ES" dirty="0"/>
          </a:p>
          <a:p>
            <a:pPr algn="l" defTabSz="914400">
              <a:defRPr sz="3800" b="1">
                <a:solidFill>
                  <a:srgbClr val="535353"/>
                </a:solidFill>
                <a:latin typeface="+mj-lt"/>
                <a:ea typeface="+mj-ea"/>
                <a:cs typeface="+mj-cs"/>
                <a:sym typeface="Helvetica Neue"/>
              </a:defRPr>
            </a:pPr>
            <a:endParaRPr lang="es-ES" dirty="0"/>
          </a:p>
          <a:p>
            <a:pPr algn="l" defTabSz="914400">
              <a:defRPr sz="3800" b="1">
                <a:solidFill>
                  <a:srgbClr val="535353"/>
                </a:solidFill>
                <a:latin typeface="+mj-lt"/>
                <a:ea typeface="+mj-ea"/>
                <a:cs typeface="+mj-cs"/>
                <a:sym typeface="Helvetica Neue"/>
              </a:defRPr>
            </a:pPr>
            <a:r>
              <a:rPr lang="es-ES" dirty="0"/>
              <a:t>PRECIO CLUB</a:t>
            </a:r>
          </a:p>
          <a:p>
            <a:pPr algn="l" defTabSz="914400">
              <a:defRPr sz="3800" b="1">
                <a:solidFill>
                  <a:srgbClr val="535353"/>
                </a:solidFill>
                <a:latin typeface="+mj-lt"/>
                <a:ea typeface="+mj-ea"/>
                <a:cs typeface="+mj-cs"/>
                <a:sym typeface="Helvetica Neue"/>
              </a:defRPr>
            </a:pPr>
            <a:endParaRPr lang="es-ES" dirty="0"/>
          </a:p>
          <a:p>
            <a:pPr algn="l" defTabSz="914400">
              <a:defRPr sz="3800" b="1">
                <a:solidFill>
                  <a:srgbClr val="535353"/>
                </a:solidFill>
                <a:latin typeface="+mj-lt"/>
                <a:ea typeface="+mj-ea"/>
                <a:cs typeface="+mj-cs"/>
                <a:sym typeface="Helvetica Neue"/>
              </a:defRPr>
            </a:pPr>
            <a:endParaRPr lang="es-ES" dirty="0"/>
          </a:p>
          <a:p>
            <a:pPr algn="l" defTabSz="914400">
              <a:defRPr sz="3800" b="1">
                <a:solidFill>
                  <a:srgbClr val="535353"/>
                </a:solidFill>
                <a:latin typeface="+mj-lt"/>
                <a:ea typeface="+mj-ea"/>
                <a:cs typeface="+mj-cs"/>
                <a:sym typeface="Helvetica Neue"/>
              </a:defRPr>
            </a:pPr>
            <a:r>
              <a:rPr lang="es-ES" dirty="0"/>
              <a:t>PRECIO AL POR MENOR</a:t>
            </a:r>
            <a:endParaRPr dirty="0"/>
          </a:p>
        </p:txBody>
      </p:sp>
      <p:sp>
        <p:nvSpPr>
          <p:cNvPr id="506" name="Shape 506"/>
          <p:cNvSpPr/>
          <p:nvPr/>
        </p:nvSpPr>
        <p:spPr>
          <a:xfrm>
            <a:off x="7011850" y="6385629"/>
            <a:ext cx="3335340" cy="94280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l" defTabSz="914400">
              <a:defRPr sz="6000" b="1">
                <a:solidFill>
                  <a:srgbClr val="FB5C3A"/>
                </a:solidFill>
                <a:latin typeface="Arial"/>
                <a:ea typeface="Arial"/>
                <a:cs typeface="Arial"/>
                <a:sym typeface="Arial"/>
              </a:defRPr>
            </a:lvl1pPr>
          </a:lstStyle>
          <a:p>
            <a:r>
              <a:t>12</a:t>
            </a:r>
          </a:p>
        </p:txBody>
      </p:sp>
      <p:sp>
        <p:nvSpPr>
          <p:cNvPr id="507" name="Shape 507"/>
          <p:cNvSpPr/>
          <p:nvPr/>
        </p:nvSpPr>
        <p:spPr>
          <a:xfrm>
            <a:off x="6945175" y="9653860"/>
            <a:ext cx="4000304" cy="101565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l" defTabSz="914400">
              <a:defRPr sz="6000" b="1">
                <a:solidFill>
                  <a:srgbClr val="FB5C3A"/>
                </a:solidFill>
                <a:latin typeface="Arial"/>
                <a:ea typeface="Arial"/>
                <a:cs typeface="Arial"/>
                <a:sym typeface="Arial"/>
              </a:defRPr>
            </a:lvl1pPr>
          </a:lstStyle>
          <a:p>
            <a:r>
              <a:rPr dirty="0"/>
              <a:t>23,8 </a:t>
            </a:r>
            <a:r>
              <a:rPr lang="en-US" dirty="0" err="1"/>
              <a:t>u.c.</a:t>
            </a:r>
            <a:endParaRPr dirty="0"/>
          </a:p>
        </p:txBody>
      </p:sp>
      <p:sp>
        <p:nvSpPr>
          <p:cNvPr id="508" name="Shape 508"/>
          <p:cNvSpPr/>
          <p:nvPr/>
        </p:nvSpPr>
        <p:spPr>
          <a:xfrm>
            <a:off x="6945175" y="8019745"/>
            <a:ext cx="4327726" cy="101565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l" defTabSz="914400">
              <a:defRPr sz="6000" b="1">
                <a:solidFill>
                  <a:srgbClr val="FB5C3A"/>
                </a:solidFill>
                <a:latin typeface="Arial"/>
                <a:ea typeface="Arial"/>
                <a:cs typeface="Arial"/>
                <a:sym typeface="Arial"/>
              </a:defRPr>
            </a:lvl1pPr>
          </a:lstStyle>
          <a:p>
            <a:r>
              <a:rPr dirty="0"/>
              <a:t>19 </a:t>
            </a:r>
            <a:r>
              <a:rPr lang="en-US" dirty="0" err="1"/>
              <a:t>u</a:t>
            </a:r>
            <a:r>
              <a:rPr dirty="0" err="1"/>
              <a:t>.</a:t>
            </a:r>
            <a:r>
              <a:rPr lang="en-US" dirty="0" err="1"/>
              <a:t>c</a:t>
            </a:r>
            <a:r>
              <a:rPr dirty="0" err="1"/>
              <a:t>.</a:t>
            </a:r>
            <a:endParaRPr dirty="0"/>
          </a:p>
        </p:txBody>
      </p:sp>
      <p:sp>
        <p:nvSpPr>
          <p:cNvPr id="509" name="Shape 509"/>
          <p:cNvSpPr/>
          <p:nvPr/>
        </p:nvSpPr>
        <p:spPr>
          <a:xfrm>
            <a:off x="6920279" y="6224011"/>
            <a:ext cx="1252643" cy="1252639"/>
          </a:xfrm>
          <a:prstGeom prst="ellipse">
            <a:avLst/>
          </a:prstGeom>
          <a:ln w="50800">
            <a:solidFill>
              <a:srgbClr val="FBDAC3"/>
            </a:solidFill>
          </a:ln>
        </p:spPr>
        <p:txBody>
          <a:bodyPr lIns="71436" tIns="71436" rIns="71436" bIns="71436"/>
          <a:lstStyle/>
          <a:p>
            <a:pPr algn="l" defTabSz="914400">
              <a:defRPr sz="1800">
                <a:latin typeface="+mj-lt"/>
                <a:ea typeface="+mj-ea"/>
                <a:cs typeface="+mj-cs"/>
                <a:sym typeface="Helvetica Neue"/>
              </a:defRPr>
            </a:pPr>
            <a:endParaRP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24384000" cy="13715999"/>
          </a:xfrm>
          <a:prstGeom prst="rect">
            <a:avLst/>
          </a:prstGeom>
        </p:spPr>
      </p:pic>
    </p:spTree>
    <p:extLst>
      <p:ext uri="{BB962C8B-B14F-4D97-AF65-F5344CB8AC3E}">
        <p14:creationId xmlns:p14="http://schemas.microsoft.com/office/powerpoint/2010/main" val="137635636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1" name="lipostick.png"/>
          <p:cNvPicPr>
            <a:picLocks noChangeAspect="1"/>
          </p:cNvPicPr>
          <p:nvPr/>
        </p:nvPicPr>
        <p:blipFill>
          <a:blip r:embed="rId3"/>
          <a:stretch>
            <a:fillRect/>
          </a:stretch>
        </p:blipFill>
        <p:spPr>
          <a:xfrm>
            <a:off x="-37958" y="-1"/>
            <a:ext cx="24459916" cy="14013495"/>
          </a:xfrm>
          <a:prstGeom prst="rect">
            <a:avLst/>
          </a:prstGeom>
          <a:ln w="12700">
            <a:miter lim="400000"/>
          </a:ln>
        </p:spPr>
      </p:pic>
      <p:sp>
        <p:nvSpPr>
          <p:cNvPr id="512" name="Shape 512"/>
          <p:cNvSpPr/>
          <p:nvPr/>
        </p:nvSpPr>
        <p:spPr>
          <a:xfrm>
            <a:off x="1227365" y="4662208"/>
            <a:ext cx="10414708" cy="4391584"/>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nchor="ctr">
            <a:spAutoFit/>
          </a:bodyPr>
          <a:lstStyle/>
          <a:p>
            <a:pPr algn="l">
              <a:defRPr sz="13600" b="1">
                <a:solidFill>
                  <a:srgbClr val="FFFFFF"/>
                </a:solidFill>
                <a:latin typeface="Arial"/>
                <a:ea typeface="Arial"/>
                <a:cs typeface="Arial"/>
                <a:sym typeface="Arial"/>
              </a:defRPr>
            </a:pPr>
            <a:r>
              <a:rPr dirty="0" err="1"/>
              <a:t>Lipostick</a:t>
            </a:r>
            <a:r>
              <a:rPr dirty="0"/>
              <a:t> Fit</a:t>
            </a:r>
          </a:p>
          <a:p>
            <a:pPr algn="l">
              <a:defRPr sz="7000" b="1">
                <a:solidFill>
                  <a:srgbClr val="FFFFFF"/>
                </a:solidFill>
                <a:latin typeface="Arial"/>
                <a:ea typeface="Arial"/>
                <a:cs typeface="Arial"/>
                <a:sym typeface="Arial"/>
              </a:defRPr>
            </a:pPr>
            <a:endParaRPr lang="en-US" sz="7000" b="1" dirty="0" smtClean="0">
              <a:sym typeface="Arial"/>
            </a:endParaRPr>
          </a:p>
          <a:p>
            <a:pPr algn="l">
              <a:defRPr sz="7000" b="1">
                <a:solidFill>
                  <a:srgbClr val="FFFFFF"/>
                </a:solidFill>
                <a:latin typeface="Arial"/>
                <a:ea typeface="Arial"/>
                <a:cs typeface="Arial"/>
                <a:sym typeface="Arial"/>
              </a:defRPr>
            </a:pPr>
            <a:r>
              <a:rPr lang="ru-RU" sz="7000" b="1" dirty="0" smtClean="0">
                <a:sym typeface="Arial"/>
              </a:rPr>
              <a:t>TU </a:t>
            </a:r>
            <a:r>
              <a:rPr lang="ru-RU" sz="7000" b="1" dirty="0">
                <a:sym typeface="Arial"/>
              </a:rPr>
              <a:t>FORMA IDEAL</a:t>
            </a:r>
            <a:endParaRPr dirty="0"/>
          </a:p>
        </p:txBody>
      </p:sp>
      <p:pic>
        <p:nvPicPr>
          <p:cNvPr id="513" name="image3.png"/>
          <p:cNvPicPr>
            <a:picLocks noChangeAspect="1"/>
          </p:cNvPicPr>
          <p:nvPr/>
        </p:nvPicPr>
        <p:blipFill>
          <a:blip r:embed="rId4"/>
          <a:stretch>
            <a:fillRect/>
          </a:stretch>
        </p:blipFill>
        <p:spPr>
          <a:xfrm>
            <a:off x="1227365" y="12020021"/>
            <a:ext cx="3831040" cy="671176"/>
          </a:xfrm>
          <a:prstGeom prst="rect">
            <a:avLst/>
          </a:prstGeom>
          <a:ln w="12700">
            <a:miter lim="400000"/>
          </a:ln>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image4.png"/>
          <p:cNvPicPr>
            <a:picLocks noChangeAspect="1"/>
          </p:cNvPicPr>
          <p:nvPr/>
        </p:nvPicPr>
        <p:blipFill>
          <a:blip r:embed="rId3"/>
          <a:stretch>
            <a:fillRect/>
          </a:stretch>
        </p:blipFill>
        <p:spPr>
          <a:xfrm>
            <a:off x="0" y="3569"/>
            <a:ext cx="24384000" cy="13708861"/>
          </a:xfrm>
          <a:prstGeom prst="rect">
            <a:avLst/>
          </a:prstGeom>
          <a:ln w="12700">
            <a:miter lim="400000"/>
          </a:ln>
        </p:spPr>
      </p:pic>
      <p:sp>
        <p:nvSpPr>
          <p:cNvPr id="158" name="Shape 158"/>
          <p:cNvSpPr/>
          <p:nvPr/>
        </p:nvSpPr>
        <p:spPr>
          <a:xfrm>
            <a:off x="-1194626" y="1670576"/>
            <a:ext cx="6512397" cy="12913445"/>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nchor="ctr">
            <a:spAutoFit/>
          </a:bodyPr>
          <a:lstStyle>
            <a:lvl1pPr>
              <a:defRPr sz="90000" b="1">
                <a:solidFill>
                  <a:srgbClr val="FFFFFF"/>
                </a:solidFill>
                <a:latin typeface="Arial"/>
                <a:ea typeface="Arial"/>
                <a:cs typeface="Arial"/>
                <a:sym typeface="Arial"/>
              </a:defRPr>
            </a:lvl1pPr>
          </a:lstStyle>
          <a:p>
            <a:r>
              <a:rPr dirty="0"/>
              <a:t>1</a:t>
            </a:r>
          </a:p>
        </p:txBody>
      </p:sp>
      <p:sp>
        <p:nvSpPr>
          <p:cNvPr id="159" name="Shape 159"/>
          <p:cNvSpPr/>
          <p:nvPr/>
        </p:nvSpPr>
        <p:spPr>
          <a:xfrm>
            <a:off x="640080" y="684250"/>
            <a:ext cx="16383555" cy="2175593"/>
          </a:xfrm>
          <a:prstGeom prst="rect">
            <a:avLst/>
          </a:prstGeom>
          <a:ln w="12700">
            <a:miter lim="400000"/>
          </a:ln>
          <a:extLst>
            <a:ext uri="{C572A759-6A51-4108-AA02-DFA0A04FC94B}">
              <ma14:wrappingTextBoxFlag xmlns="" xmlns:ma14="http://schemas.microsoft.com/office/mac/drawingml/2011/main" val="1"/>
            </a:ext>
          </a:extLst>
        </p:spPr>
        <p:txBody>
          <a:bodyPr wrap="square" lIns="71436" tIns="71436" rIns="71436" bIns="71436" anchor="ctr">
            <a:spAutoFit/>
          </a:bodyPr>
          <a:lstStyle/>
          <a:p>
            <a:r>
              <a:rPr lang="es-ES" sz="6600" b="1" dirty="0">
                <a:solidFill>
                  <a:schemeClr val="accent5">
                    <a:lumMod val="60000"/>
                    <a:lumOff val="40000"/>
                  </a:schemeClr>
                </a:solidFill>
              </a:rPr>
              <a:t>CAUSAS </a:t>
            </a:r>
            <a:r>
              <a:rPr lang="es-ES" sz="6600" b="1" dirty="0"/>
              <a:t>DE APARECIÓN </a:t>
            </a:r>
            <a:r>
              <a:rPr lang="es-ES" sz="6600" b="1" dirty="0" smtClean="0"/>
              <a:t>DE EXCESO DE GRASA</a:t>
            </a:r>
            <a:endParaRPr lang="es-ES" sz="6600" b="1" dirty="0"/>
          </a:p>
        </p:txBody>
      </p:sp>
      <p:sp>
        <p:nvSpPr>
          <p:cNvPr id="160" name="Shape 160"/>
          <p:cNvSpPr/>
          <p:nvPr/>
        </p:nvSpPr>
        <p:spPr>
          <a:xfrm>
            <a:off x="5488942" y="3352098"/>
            <a:ext cx="11534693" cy="3464150"/>
          </a:xfrm>
          <a:prstGeom prst="rect">
            <a:avLst/>
          </a:prstGeom>
          <a:ln w="12700">
            <a:miter lim="400000"/>
          </a:ln>
          <a:extLst>
            <a:ext uri="{C572A759-6A51-4108-AA02-DFA0A04FC94B}">
              <ma14:wrappingTextBoxFlag xmlns="" xmlns:ma14="http://schemas.microsoft.com/office/mac/drawingml/2011/main" val="1"/>
            </a:ext>
          </a:extLst>
        </p:spPr>
        <p:txBody>
          <a:bodyPr wrap="square" lIns="71436" tIns="71436" rIns="71436" bIns="71436">
            <a:spAutoFit/>
          </a:bodyPr>
          <a:lstStyle/>
          <a:p>
            <a:pPr>
              <a:lnSpc>
                <a:spcPct val="110000"/>
              </a:lnSpc>
              <a:defRPr b="1" cap="all">
                <a:solidFill>
                  <a:srgbClr val="FB5C3A"/>
                </a:solidFill>
                <a:latin typeface="Arial"/>
                <a:ea typeface="Arial"/>
                <a:cs typeface="Arial"/>
                <a:sym typeface="Arial"/>
              </a:defRPr>
            </a:pPr>
            <a:r>
              <a:rPr lang="es-ES" dirty="0"/>
              <a:t>1. desequilibrio energético</a:t>
            </a:r>
          </a:p>
          <a:p>
            <a:pPr>
              <a:lnSpc>
                <a:spcPct val="110000"/>
              </a:lnSpc>
              <a:defRPr b="1" cap="all">
                <a:solidFill>
                  <a:srgbClr val="FB5C3A"/>
                </a:solidFill>
                <a:latin typeface="Arial"/>
                <a:ea typeface="Arial"/>
                <a:cs typeface="Arial"/>
                <a:sym typeface="Arial"/>
              </a:defRPr>
            </a:pPr>
            <a:r>
              <a:rPr lang="es-ES" dirty="0">
                <a:solidFill>
                  <a:schemeClr val="tx1"/>
                </a:solidFill>
              </a:rPr>
              <a:t>mayor ingesta de calorías</a:t>
            </a:r>
          </a:p>
          <a:p>
            <a:pPr>
              <a:lnSpc>
                <a:spcPct val="110000"/>
              </a:lnSpc>
              <a:defRPr b="1" cap="all">
                <a:solidFill>
                  <a:srgbClr val="FB5C3A"/>
                </a:solidFill>
                <a:latin typeface="Arial"/>
                <a:ea typeface="Arial"/>
                <a:cs typeface="Arial"/>
                <a:sym typeface="Arial"/>
              </a:defRPr>
            </a:pPr>
            <a:r>
              <a:rPr lang="es-ES" dirty="0">
                <a:solidFill>
                  <a:schemeClr val="tx1"/>
                </a:solidFill>
              </a:rPr>
              <a:t>necesidades energéticos del organismo</a:t>
            </a:r>
            <a:endParaRPr dirty="0">
              <a:solidFill>
                <a:schemeClr val="tx1"/>
              </a:solidFill>
            </a:endParaRPr>
          </a:p>
        </p:txBody>
      </p:sp>
      <p:sp>
        <p:nvSpPr>
          <p:cNvPr id="161" name="Shape 161"/>
          <p:cNvSpPr/>
          <p:nvPr/>
        </p:nvSpPr>
        <p:spPr>
          <a:xfrm>
            <a:off x="7299639" y="7709686"/>
            <a:ext cx="6324921" cy="1196863"/>
          </a:xfrm>
          <a:prstGeom prst="rect">
            <a:avLst/>
          </a:prstGeom>
          <a:ln w="12700">
            <a:miter lim="400000"/>
          </a:ln>
          <a:extLst>
            <a:ext uri="{C572A759-6A51-4108-AA02-DFA0A04FC94B}">
              <ma14:wrappingTextBoxFlag xmlns="" xmlns:ma14="http://schemas.microsoft.com/office/mac/drawingml/2011/main" val="1"/>
            </a:ext>
          </a:extLst>
        </p:spPr>
        <p:txBody>
          <a:bodyPr wrap="square" lIns="71436" tIns="71436" rIns="71436" bIns="71436">
            <a:spAutoFit/>
          </a:bodyPr>
          <a:lstStyle>
            <a:lvl1pPr algn="l">
              <a:lnSpc>
                <a:spcPct val="90000"/>
              </a:lnSpc>
              <a:spcBef>
                <a:spcPts val="2400"/>
              </a:spcBef>
              <a:defRPr sz="3800">
                <a:solidFill>
                  <a:srgbClr val="53585F"/>
                </a:solidFill>
                <a:latin typeface="Arial"/>
                <a:ea typeface="Arial"/>
                <a:cs typeface="Arial"/>
                <a:sym typeface="Arial"/>
              </a:defRPr>
            </a:lvl1pPr>
          </a:lstStyle>
          <a:p>
            <a:pPr algn="ctr"/>
            <a:r>
              <a:rPr lang="es-ES" dirty="0">
                <a:solidFill>
                  <a:schemeClr val="tx1"/>
                </a:solidFill>
              </a:rPr>
              <a:t>utilización de alimentos refinados</a:t>
            </a:r>
            <a:endParaRPr dirty="0">
              <a:solidFill>
                <a:schemeClr val="tx1"/>
              </a:solidFill>
            </a:endParaRPr>
          </a:p>
        </p:txBody>
      </p:sp>
      <p:pic>
        <p:nvPicPr>
          <p:cNvPr id="162" name="pasted-image.pdf"/>
          <p:cNvPicPr>
            <a:picLocks noChangeAspect="1"/>
          </p:cNvPicPr>
          <p:nvPr/>
        </p:nvPicPr>
        <p:blipFill>
          <a:blip r:embed="rId4"/>
          <a:stretch>
            <a:fillRect/>
          </a:stretch>
        </p:blipFill>
        <p:spPr>
          <a:xfrm>
            <a:off x="15684075" y="7624922"/>
            <a:ext cx="1414316" cy="1357140"/>
          </a:xfrm>
          <a:prstGeom prst="rect">
            <a:avLst/>
          </a:prstGeom>
          <a:ln w="12700">
            <a:miter lim="400000"/>
          </a:ln>
        </p:spPr>
      </p:pic>
      <p:pic>
        <p:nvPicPr>
          <p:cNvPr id="163" name="pasted-image.pdf"/>
          <p:cNvPicPr>
            <a:picLocks noChangeAspect="1"/>
          </p:cNvPicPr>
          <p:nvPr/>
        </p:nvPicPr>
        <p:blipFill>
          <a:blip r:embed="rId5"/>
          <a:stretch>
            <a:fillRect/>
          </a:stretch>
        </p:blipFill>
        <p:spPr>
          <a:xfrm>
            <a:off x="5415258" y="7589451"/>
            <a:ext cx="1110062" cy="1406726"/>
          </a:xfrm>
          <a:prstGeom prst="rect">
            <a:avLst/>
          </a:prstGeom>
          <a:ln w="12700">
            <a:miter lim="400000"/>
          </a:ln>
        </p:spPr>
      </p:pic>
      <p:pic>
        <p:nvPicPr>
          <p:cNvPr id="164" name="pasted-image.pdf"/>
          <p:cNvPicPr>
            <a:picLocks noChangeAspect="1"/>
          </p:cNvPicPr>
          <p:nvPr/>
        </p:nvPicPr>
        <p:blipFill>
          <a:blip r:embed="rId6"/>
          <a:stretch>
            <a:fillRect/>
          </a:stretch>
        </p:blipFill>
        <p:spPr>
          <a:xfrm>
            <a:off x="5296953" y="10348019"/>
            <a:ext cx="1346672" cy="1123542"/>
          </a:xfrm>
          <a:prstGeom prst="rect">
            <a:avLst/>
          </a:prstGeom>
          <a:ln w="12700">
            <a:miter lim="400000"/>
          </a:ln>
        </p:spPr>
      </p:pic>
      <p:pic>
        <p:nvPicPr>
          <p:cNvPr id="165" name="pasted-image.pdf"/>
          <p:cNvPicPr>
            <a:picLocks noChangeAspect="1"/>
          </p:cNvPicPr>
          <p:nvPr/>
        </p:nvPicPr>
        <p:blipFill>
          <a:blip r:embed="rId7"/>
          <a:stretch>
            <a:fillRect/>
          </a:stretch>
        </p:blipFill>
        <p:spPr>
          <a:xfrm>
            <a:off x="15786707" y="10346900"/>
            <a:ext cx="1236929" cy="1125780"/>
          </a:xfrm>
          <a:prstGeom prst="rect">
            <a:avLst/>
          </a:prstGeom>
          <a:ln w="12700">
            <a:miter lim="400000"/>
          </a:ln>
        </p:spPr>
      </p:pic>
      <p:sp>
        <p:nvSpPr>
          <p:cNvPr id="166" name="Shape 166"/>
          <p:cNvSpPr/>
          <p:nvPr/>
        </p:nvSpPr>
        <p:spPr>
          <a:xfrm>
            <a:off x="7313686" y="10326662"/>
            <a:ext cx="4498562" cy="1723161"/>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algn="l">
              <a:lnSpc>
                <a:spcPct val="90000"/>
              </a:lnSpc>
              <a:spcBef>
                <a:spcPts val="2400"/>
              </a:spcBef>
              <a:defRPr sz="3800">
                <a:solidFill>
                  <a:srgbClr val="53585F"/>
                </a:solidFill>
                <a:latin typeface="Arial"/>
                <a:ea typeface="Arial"/>
                <a:cs typeface="Arial"/>
                <a:sym typeface="Arial"/>
              </a:defRPr>
            </a:lvl1pPr>
          </a:lstStyle>
          <a:p>
            <a:r>
              <a:rPr lang="pt-BR" dirty="0" err="1"/>
              <a:t>desequilibrio</a:t>
            </a:r>
            <a:r>
              <a:rPr lang="pt-BR" dirty="0"/>
              <a:t> de </a:t>
            </a:r>
            <a:r>
              <a:rPr lang="pt-BR" dirty="0" err="1"/>
              <a:t>grasas</a:t>
            </a:r>
            <a:r>
              <a:rPr lang="pt-BR" dirty="0"/>
              <a:t>, proteínas, </a:t>
            </a:r>
            <a:r>
              <a:rPr lang="pt-BR" dirty="0" err="1"/>
              <a:t>carbohidratos</a:t>
            </a:r>
            <a:endParaRPr dirty="0"/>
          </a:p>
        </p:txBody>
      </p:sp>
      <p:sp>
        <p:nvSpPr>
          <p:cNvPr id="167" name="Shape 167"/>
          <p:cNvSpPr/>
          <p:nvPr/>
        </p:nvSpPr>
        <p:spPr>
          <a:xfrm>
            <a:off x="17509532" y="7709686"/>
            <a:ext cx="3770260" cy="1196863"/>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algn="l">
              <a:lnSpc>
                <a:spcPct val="90000"/>
              </a:lnSpc>
              <a:spcBef>
                <a:spcPts val="2400"/>
              </a:spcBef>
              <a:defRPr sz="3800">
                <a:solidFill>
                  <a:srgbClr val="53585F"/>
                </a:solidFill>
                <a:latin typeface="Arial"/>
                <a:ea typeface="Arial"/>
                <a:cs typeface="Arial"/>
                <a:sym typeface="Arial"/>
              </a:defRPr>
            </a:lvl1pPr>
          </a:lstStyle>
          <a:p>
            <a:r>
              <a:rPr lang="es-ES" dirty="0"/>
              <a:t>exceso de azúcar y sal</a:t>
            </a:r>
            <a:endParaRPr dirty="0"/>
          </a:p>
        </p:txBody>
      </p:sp>
      <p:sp>
        <p:nvSpPr>
          <p:cNvPr id="168" name="Shape 168"/>
          <p:cNvSpPr/>
          <p:nvPr/>
        </p:nvSpPr>
        <p:spPr>
          <a:xfrm>
            <a:off x="17536740" y="10326662"/>
            <a:ext cx="5628397" cy="1723161"/>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algn="l">
              <a:lnSpc>
                <a:spcPct val="90000"/>
              </a:lnSpc>
              <a:spcBef>
                <a:spcPts val="2400"/>
              </a:spcBef>
              <a:defRPr sz="3800">
                <a:solidFill>
                  <a:srgbClr val="53585F"/>
                </a:solidFill>
                <a:latin typeface="Arial"/>
                <a:ea typeface="Arial"/>
                <a:cs typeface="Arial"/>
                <a:sym typeface="Arial"/>
              </a:defRPr>
            </a:lvl1pPr>
          </a:lstStyle>
          <a:p>
            <a:r>
              <a:rPr lang="es-ES" dirty="0"/>
              <a:t>refrigerios no controlados con alto contenido calórico</a:t>
            </a:r>
            <a:endParaRPr dirty="0"/>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image4.png"/>
          <p:cNvPicPr>
            <a:picLocks noChangeAspect="1"/>
          </p:cNvPicPr>
          <p:nvPr/>
        </p:nvPicPr>
        <p:blipFill>
          <a:blip r:embed="rId3"/>
          <a:stretch>
            <a:fillRect/>
          </a:stretch>
        </p:blipFill>
        <p:spPr>
          <a:xfrm>
            <a:off x="0" y="3569"/>
            <a:ext cx="24384000" cy="13708861"/>
          </a:xfrm>
          <a:prstGeom prst="rect">
            <a:avLst/>
          </a:prstGeom>
          <a:ln w="12700">
            <a:miter lim="400000"/>
          </a:ln>
        </p:spPr>
      </p:pic>
      <p:sp>
        <p:nvSpPr>
          <p:cNvPr id="173" name="Shape 173"/>
          <p:cNvSpPr/>
          <p:nvPr/>
        </p:nvSpPr>
        <p:spPr>
          <a:xfrm>
            <a:off x="-1169226" y="1670576"/>
            <a:ext cx="6512397" cy="12913445"/>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nchor="ctr">
            <a:spAutoFit/>
          </a:bodyPr>
          <a:lstStyle>
            <a:lvl1pPr>
              <a:defRPr sz="90000" b="1">
                <a:solidFill>
                  <a:srgbClr val="FFFFFF"/>
                </a:solidFill>
                <a:latin typeface="Arial"/>
                <a:ea typeface="Arial"/>
                <a:cs typeface="Arial"/>
                <a:sym typeface="Arial"/>
              </a:defRPr>
            </a:lvl1pPr>
          </a:lstStyle>
          <a:p>
            <a:r>
              <a:rPr dirty="0"/>
              <a:t>1</a:t>
            </a:r>
          </a:p>
        </p:txBody>
      </p:sp>
      <p:sp>
        <p:nvSpPr>
          <p:cNvPr id="174" name="Shape 174"/>
          <p:cNvSpPr/>
          <p:nvPr/>
        </p:nvSpPr>
        <p:spPr>
          <a:xfrm>
            <a:off x="1424941" y="949422"/>
            <a:ext cx="16905266" cy="2606480"/>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nchor="ctr">
            <a:spAutoFit/>
          </a:bodyPr>
          <a:lstStyle/>
          <a:p>
            <a:pPr algn="l">
              <a:defRPr sz="8000" b="1">
                <a:solidFill>
                  <a:srgbClr val="53585F"/>
                </a:solidFill>
                <a:latin typeface="Arial"/>
                <a:ea typeface="Arial"/>
                <a:cs typeface="Arial"/>
                <a:sym typeface="Arial"/>
              </a:defRPr>
            </a:pPr>
            <a:r>
              <a:rPr lang="es-ES" dirty="0"/>
              <a:t>DESEQUILIBRIO ENERGETICO</a:t>
            </a:r>
            <a:r>
              <a:rPr dirty="0"/>
              <a:t> — </a:t>
            </a:r>
          </a:p>
          <a:p>
            <a:pPr algn="l">
              <a:defRPr sz="8000" b="1">
                <a:solidFill>
                  <a:srgbClr val="FB5C3A"/>
                </a:solidFill>
                <a:latin typeface="Arial"/>
                <a:ea typeface="Arial"/>
                <a:cs typeface="Arial"/>
                <a:sym typeface="Arial"/>
              </a:defRPr>
            </a:pPr>
            <a:r>
              <a:rPr lang="es-ES" dirty="0"/>
              <a:t>CÍRCULO VICIOSO</a:t>
            </a:r>
            <a:endParaRPr dirty="0"/>
          </a:p>
        </p:txBody>
      </p:sp>
      <p:sp>
        <p:nvSpPr>
          <p:cNvPr id="175" name="Shape 175"/>
          <p:cNvSpPr/>
          <p:nvPr/>
        </p:nvSpPr>
        <p:spPr>
          <a:xfrm>
            <a:off x="3053310" y="5501694"/>
            <a:ext cx="5615169" cy="1375373"/>
          </a:xfrm>
          <a:prstGeom prst="rect">
            <a:avLst/>
          </a:prstGeom>
          <a:ln w="12700">
            <a:miter lim="400000"/>
          </a:ln>
          <a:extLst>
            <a:ext uri="{C572A759-6A51-4108-AA02-DFA0A04FC94B}">
              <ma14:wrappingTextBoxFlag xmlns="" xmlns:ma14="http://schemas.microsoft.com/office/mac/drawingml/2011/main" val="1"/>
            </a:ext>
          </a:extLst>
        </p:spPr>
        <p:txBody>
          <a:bodyPr wrap="square" lIns="71436" tIns="71436" rIns="71436" bIns="71436">
            <a:spAutoFit/>
          </a:bodyPr>
          <a:lstStyle>
            <a:lvl1pPr algn="l">
              <a:defRPr sz="4000" b="1">
                <a:solidFill>
                  <a:srgbClr val="53585F"/>
                </a:solidFill>
                <a:latin typeface="Arial"/>
                <a:ea typeface="Arial"/>
                <a:cs typeface="Arial"/>
                <a:sym typeface="Arial"/>
              </a:defRPr>
            </a:lvl1pPr>
          </a:lstStyle>
          <a:p>
            <a:r>
              <a:rPr lang="es-ES" dirty="0"/>
              <a:t>La aparición rápida del hambre</a:t>
            </a:r>
            <a:endParaRPr lang="es-ES" dirty="0"/>
          </a:p>
        </p:txBody>
      </p:sp>
      <p:sp>
        <p:nvSpPr>
          <p:cNvPr id="176" name="Shape 176"/>
          <p:cNvSpPr/>
          <p:nvPr/>
        </p:nvSpPr>
        <p:spPr>
          <a:xfrm>
            <a:off x="3799061" y="10573877"/>
            <a:ext cx="5788441" cy="1375373"/>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spAutoFit/>
          </a:bodyPr>
          <a:lstStyle/>
          <a:p>
            <a:pPr algn="l">
              <a:defRPr sz="4000" b="1">
                <a:solidFill>
                  <a:srgbClr val="53585F"/>
                </a:solidFill>
                <a:latin typeface="Arial"/>
                <a:ea typeface="Arial"/>
                <a:cs typeface="Arial"/>
                <a:sym typeface="Arial"/>
              </a:defRPr>
            </a:pPr>
            <a:r>
              <a:rPr lang="es-ES" sz="4000" b="1" dirty="0">
                <a:sym typeface="Arial"/>
              </a:rPr>
              <a:t>Dieta de simples </a:t>
            </a:r>
          </a:p>
          <a:p>
            <a:pPr algn="l">
              <a:defRPr sz="4000" b="1">
                <a:solidFill>
                  <a:srgbClr val="53585F"/>
                </a:solidFill>
                <a:latin typeface="Arial"/>
                <a:ea typeface="Arial"/>
                <a:cs typeface="Arial"/>
                <a:sym typeface="Arial"/>
              </a:defRPr>
            </a:pPr>
            <a:r>
              <a:rPr lang="es-ES" sz="4000" b="1" dirty="0">
                <a:sym typeface="Arial"/>
              </a:rPr>
              <a:t>carbohidratos y grasas</a:t>
            </a:r>
            <a:endParaRPr dirty="0"/>
          </a:p>
        </p:txBody>
      </p:sp>
      <p:sp>
        <p:nvSpPr>
          <p:cNvPr id="177" name="Shape 177"/>
          <p:cNvSpPr/>
          <p:nvPr/>
        </p:nvSpPr>
        <p:spPr>
          <a:xfrm>
            <a:off x="15511636" y="4864472"/>
            <a:ext cx="7641512" cy="1375373"/>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spAutoFit/>
          </a:bodyPr>
          <a:lstStyle/>
          <a:p>
            <a:pPr algn="l">
              <a:defRPr sz="4000" b="1">
                <a:solidFill>
                  <a:srgbClr val="53585F"/>
                </a:solidFill>
                <a:latin typeface="Arial"/>
                <a:ea typeface="Arial"/>
                <a:cs typeface="Arial"/>
                <a:sym typeface="Arial"/>
              </a:defRPr>
            </a:pPr>
            <a:r>
              <a:rPr lang="es-ES" sz="4000" b="1" dirty="0">
                <a:sym typeface="Arial"/>
              </a:rPr>
              <a:t>Comer en exceso y </a:t>
            </a:r>
          </a:p>
          <a:p>
            <a:pPr algn="l">
              <a:defRPr sz="4000" b="1">
                <a:solidFill>
                  <a:srgbClr val="53585F"/>
                </a:solidFill>
                <a:latin typeface="Arial"/>
                <a:ea typeface="Arial"/>
                <a:cs typeface="Arial"/>
                <a:sym typeface="Arial"/>
              </a:defRPr>
            </a:pPr>
            <a:r>
              <a:rPr lang="es-ES" sz="4000" b="1" dirty="0">
                <a:sym typeface="Arial"/>
              </a:rPr>
              <a:t>aumentar </a:t>
            </a:r>
            <a:r>
              <a:rPr lang="es-ES" sz="4000" b="1" dirty="0" smtClean="0">
                <a:sym typeface="Arial"/>
              </a:rPr>
              <a:t>peso y </a:t>
            </a:r>
            <a:r>
              <a:rPr lang="es-ES" sz="4000" b="1" dirty="0" smtClean="0">
                <a:sym typeface="Arial"/>
              </a:rPr>
              <a:t>más </a:t>
            </a:r>
            <a:r>
              <a:rPr lang="es-ES" sz="4000" b="1" dirty="0" smtClean="0">
                <a:sym typeface="Arial"/>
              </a:rPr>
              <a:t>volumen</a:t>
            </a:r>
            <a:endParaRPr dirty="0"/>
          </a:p>
        </p:txBody>
      </p:sp>
      <p:sp>
        <p:nvSpPr>
          <p:cNvPr id="178" name="Shape 178"/>
          <p:cNvSpPr/>
          <p:nvPr/>
        </p:nvSpPr>
        <p:spPr>
          <a:xfrm>
            <a:off x="15475247" y="10364327"/>
            <a:ext cx="7583804" cy="1990927"/>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spAutoFit/>
          </a:bodyPr>
          <a:lstStyle/>
          <a:p>
            <a:pPr algn="l">
              <a:defRPr sz="4000" b="1">
                <a:solidFill>
                  <a:srgbClr val="53585F"/>
                </a:solidFill>
                <a:latin typeface="Arial"/>
                <a:ea typeface="Arial"/>
                <a:cs typeface="Arial"/>
                <a:sym typeface="Arial"/>
              </a:defRPr>
            </a:pPr>
            <a:r>
              <a:rPr lang="es-ES" sz="4000" b="1" dirty="0">
                <a:sym typeface="Arial"/>
              </a:rPr>
              <a:t>Aumento brusco del azúcar</a:t>
            </a:r>
          </a:p>
          <a:p>
            <a:pPr algn="l">
              <a:defRPr sz="4000" b="1">
                <a:solidFill>
                  <a:srgbClr val="53585F"/>
                </a:solidFill>
                <a:latin typeface="Arial"/>
                <a:ea typeface="Arial"/>
                <a:cs typeface="Arial"/>
                <a:sym typeface="Arial"/>
              </a:defRPr>
            </a:pPr>
            <a:r>
              <a:rPr lang="es-ES" sz="4000" b="1" dirty="0">
                <a:sym typeface="Arial"/>
              </a:rPr>
              <a:t> en la sangre y rápido regreso </a:t>
            </a:r>
          </a:p>
          <a:p>
            <a:pPr algn="l">
              <a:defRPr sz="4000" b="1">
                <a:solidFill>
                  <a:srgbClr val="53585F"/>
                </a:solidFill>
                <a:latin typeface="Arial"/>
                <a:ea typeface="Arial"/>
                <a:cs typeface="Arial"/>
                <a:sym typeface="Arial"/>
              </a:defRPr>
            </a:pPr>
            <a:r>
              <a:rPr lang="es-ES" sz="4000" b="1" dirty="0">
                <a:sym typeface="Arial"/>
              </a:rPr>
              <a:t>de la sensación de hambre</a:t>
            </a:r>
            <a:endParaRPr dirty="0"/>
          </a:p>
        </p:txBody>
      </p:sp>
      <p:grpSp>
        <p:nvGrpSpPr>
          <p:cNvPr id="184" name="Group 184"/>
          <p:cNvGrpSpPr/>
          <p:nvPr/>
        </p:nvGrpSpPr>
        <p:grpSpPr>
          <a:xfrm>
            <a:off x="6843160" y="3060747"/>
            <a:ext cx="10697681" cy="10690788"/>
            <a:chOff x="-1" y="-1"/>
            <a:chExt cx="10697680" cy="10690786"/>
          </a:xfrm>
        </p:grpSpPr>
        <p:pic>
          <p:nvPicPr>
            <p:cNvPr id="179" name="image8.png"/>
            <p:cNvPicPr>
              <a:picLocks noChangeAspect="1"/>
            </p:cNvPicPr>
            <p:nvPr/>
          </p:nvPicPr>
          <p:blipFill>
            <a:blip r:embed="rId4"/>
            <a:stretch>
              <a:fillRect/>
            </a:stretch>
          </p:blipFill>
          <p:spPr>
            <a:xfrm rot="19049236">
              <a:off x="1536208" y="1588925"/>
              <a:ext cx="7625262" cy="7512933"/>
            </a:xfrm>
            <a:prstGeom prst="rect">
              <a:avLst/>
            </a:prstGeom>
            <a:ln w="12700" cap="flat">
              <a:noFill/>
              <a:miter lim="400000"/>
            </a:ln>
            <a:effectLst/>
          </p:spPr>
        </p:pic>
        <p:sp>
          <p:nvSpPr>
            <p:cNvPr id="180" name="Shape 180"/>
            <p:cNvSpPr/>
            <p:nvPr/>
          </p:nvSpPr>
          <p:spPr>
            <a:xfrm>
              <a:off x="7626901" y="2507872"/>
              <a:ext cx="563905" cy="563905"/>
            </a:xfrm>
            <a:prstGeom prst="ellipse">
              <a:avLst/>
            </a:prstGeom>
            <a:solidFill>
              <a:srgbClr val="FBDAC3"/>
            </a:solidFill>
            <a:ln w="12700" cap="flat">
              <a:noFill/>
              <a:miter lim="400000"/>
            </a:ln>
            <a:effectLst/>
          </p:spPr>
          <p:txBody>
            <a:bodyPr wrap="square" lIns="71436" tIns="71436" rIns="71436" bIns="71436" numCol="1" anchor="ctr">
              <a:noAutofit/>
            </a:bodyPr>
            <a:lstStyle/>
            <a:p>
              <a:pPr>
                <a:defRPr sz="3200">
                  <a:solidFill>
                    <a:srgbClr val="FFFFFF"/>
                  </a:solidFill>
                </a:defRPr>
              </a:pPr>
              <a:endParaRPr/>
            </a:p>
          </p:txBody>
        </p:sp>
        <p:sp>
          <p:nvSpPr>
            <p:cNvPr id="181" name="Shape 181"/>
            <p:cNvSpPr/>
            <p:nvPr/>
          </p:nvSpPr>
          <p:spPr>
            <a:xfrm>
              <a:off x="2402438" y="2507872"/>
              <a:ext cx="563905" cy="563905"/>
            </a:xfrm>
            <a:prstGeom prst="ellipse">
              <a:avLst/>
            </a:prstGeom>
            <a:solidFill>
              <a:srgbClr val="FBDAC3"/>
            </a:solidFill>
            <a:ln w="12700" cap="flat">
              <a:noFill/>
              <a:miter lim="400000"/>
            </a:ln>
            <a:effectLst/>
          </p:spPr>
          <p:txBody>
            <a:bodyPr wrap="square" lIns="71436" tIns="71436" rIns="71436" bIns="71436" numCol="1" anchor="ctr">
              <a:noAutofit/>
            </a:bodyPr>
            <a:lstStyle/>
            <a:p>
              <a:pPr>
                <a:defRPr sz="3200">
                  <a:solidFill>
                    <a:srgbClr val="FFFFFF"/>
                  </a:solidFill>
                </a:defRPr>
              </a:pPr>
              <a:endParaRPr/>
            </a:p>
          </p:txBody>
        </p:sp>
        <p:sp>
          <p:nvSpPr>
            <p:cNvPr id="182" name="Shape 182"/>
            <p:cNvSpPr/>
            <p:nvPr/>
          </p:nvSpPr>
          <p:spPr>
            <a:xfrm>
              <a:off x="2402438" y="7580055"/>
              <a:ext cx="563905" cy="563907"/>
            </a:xfrm>
            <a:prstGeom prst="ellipse">
              <a:avLst/>
            </a:prstGeom>
            <a:solidFill>
              <a:srgbClr val="FBDAC3"/>
            </a:solidFill>
            <a:ln w="12700" cap="flat">
              <a:noFill/>
              <a:miter lim="400000"/>
            </a:ln>
            <a:effectLst/>
          </p:spPr>
          <p:txBody>
            <a:bodyPr wrap="square" lIns="71436" tIns="71436" rIns="71436" bIns="71436" numCol="1" anchor="ctr">
              <a:noAutofit/>
            </a:bodyPr>
            <a:lstStyle/>
            <a:p>
              <a:pPr>
                <a:defRPr sz="3200">
                  <a:solidFill>
                    <a:srgbClr val="FFFFFF"/>
                  </a:solidFill>
                </a:defRPr>
              </a:pPr>
              <a:endParaRPr/>
            </a:p>
          </p:txBody>
        </p:sp>
        <p:sp>
          <p:nvSpPr>
            <p:cNvPr id="183" name="Shape 183"/>
            <p:cNvSpPr/>
            <p:nvPr/>
          </p:nvSpPr>
          <p:spPr>
            <a:xfrm>
              <a:off x="7626901" y="7580055"/>
              <a:ext cx="563905" cy="563907"/>
            </a:xfrm>
            <a:prstGeom prst="ellipse">
              <a:avLst/>
            </a:prstGeom>
            <a:solidFill>
              <a:srgbClr val="FBDAC3"/>
            </a:solidFill>
            <a:ln w="12700" cap="flat">
              <a:noFill/>
              <a:miter lim="400000"/>
            </a:ln>
            <a:effectLst/>
          </p:spPr>
          <p:txBody>
            <a:bodyPr wrap="square" lIns="71436" tIns="71436" rIns="71436" bIns="71436" numCol="1" anchor="ctr">
              <a:noAutofit/>
            </a:bodyPr>
            <a:lstStyle/>
            <a:p>
              <a:pPr>
                <a:defRPr sz="3200">
                  <a:solidFill>
                    <a:srgbClr val="FFFFFF"/>
                  </a:solidFill>
                </a:defRPr>
              </a:pPr>
              <a:endParaRPr/>
            </a:p>
          </p:txBody>
        </p:sp>
      </p:gr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image4.png"/>
          <p:cNvPicPr>
            <a:picLocks noChangeAspect="1"/>
          </p:cNvPicPr>
          <p:nvPr/>
        </p:nvPicPr>
        <p:blipFill>
          <a:blip r:embed="rId3"/>
          <a:stretch>
            <a:fillRect/>
          </a:stretch>
        </p:blipFill>
        <p:spPr>
          <a:xfrm>
            <a:off x="0" y="3569"/>
            <a:ext cx="24384000" cy="13708861"/>
          </a:xfrm>
          <a:prstGeom prst="rect">
            <a:avLst/>
          </a:prstGeom>
          <a:ln w="12700">
            <a:miter lim="400000"/>
          </a:ln>
        </p:spPr>
      </p:pic>
      <p:sp>
        <p:nvSpPr>
          <p:cNvPr id="189" name="Shape 189"/>
          <p:cNvSpPr/>
          <p:nvPr/>
        </p:nvSpPr>
        <p:spPr>
          <a:xfrm>
            <a:off x="-1194626" y="1670576"/>
            <a:ext cx="6512397" cy="12913445"/>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nchor="ctr">
            <a:spAutoFit/>
          </a:bodyPr>
          <a:lstStyle>
            <a:lvl1pPr>
              <a:defRPr sz="90000" b="1">
                <a:solidFill>
                  <a:srgbClr val="FFFFFF"/>
                </a:solidFill>
                <a:latin typeface="Arial"/>
                <a:ea typeface="Arial"/>
                <a:cs typeface="Arial"/>
                <a:sym typeface="Arial"/>
              </a:defRPr>
            </a:lvl1pPr>
          </a:lstStyle>
          <a:p>
            <a:r>
              <a:t>2</a:t>
            </a:r>
          </a:p>
        </p:txBody>
      </p:sp>
      <p:sp>
        <p:nvSpPr>
          <p:cNvPr id="190" name="Shape 190"/>
          <p:cNvSpPr/>
          <p:nvPr/>
        </p:nvSpPr>
        <p:spPr>
          <a:xfrm>
            <a:off x="1640321" y="314422"/>
            <a:ext cx="19184736" cy="2606480"/>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nchor="ctr">
            <a:spAutoFit/>
          </a:bodyPr>
          <a:lstStyle/>
          <a:p>
            <a:pPr>
              <a:defRPr sz="8000" b="1">
                <a:solidFill>
                  <a:srgbClr val="FB5C3A"/>
                </a:solidFill>
                <a:latin typeface="Arial"/>
                <a:ea typeface="Arial"/>
                <a:cs typeface="Arial"/>
                <a:sym typeface="Arial"/>
              </a:defRPr>
            </a:pPr>
            <a:r>
              <a:rPr lang="es-ES" dirty="0" smtClean="0"/>
              <a:t>RAZONES </a:t>
            </a:r>
            <a:r>
              <a:rPr lang="es-ES" sz="8000" b="1" cap="all" dirty="0" smtClean="0">
                <a:solidFill>
                  <a:schemeClr val="tx1"/>
                </a:solidFill>
                <a:sym typeface="Arial"/>
              </a:rPr>
              <a:t>de </a:t>
            </a:r>
            <a:r>
              <a:rPr lang="es-ES" sz="8000" b="1" cap="all" dirty="0">
                <a:solidFill>
                  <a:schemeClr val="tx1"/>
                </a:solidFill>
                <a:sym typeface="Arial"/>
              </a:rPr>
              <a:t>aparición </a:t>
            </a:r>
            <a:r>
              <a:rPr lang="es-ES" sz="8000" b="1" cap="all" dirty="0" smtClean="0">
                <a:solidFill>
                  <a:schemeClr val="tx1"/>
                </a:solidFill>
                <a:sym typeface="Arial"/>
              </a:rPr>
              <a:t>de exceso</a:t>
            </a:r>
          </a:p>
          <a:p>
            <a:pPr>
              <a:defRPr sz="8000" b="1">
                <a:solidFill>
                  <a:srgbClr val="FB5C3A"/>
                </a:solidFill>
                <a:latin typeface="Arial"/>
                <a:ea typeface="Arial"/>
                <a:cs typeface="Arial"/>
                <a:sym typeface="Arial"/>
              </a:defRPr>
            </a:pPr>
            <a:r>
              <a:rPr lang="es-ES" sz="8000" b="1" cap="all" dirty="0" smtClean="0">
                <a:solidFill>
                  <a:schemeClr val="tx1"/>
                </a:solidFill>
                <a:sym typeface="Arial"/>
              </a:rPr>
              <a:t> </a:t>
            </a:r>
            <a:r>
              <a:rPr lang="es-ES" sz="8000" b="1" cap="all" dirty="0">
                <a:solidFill>
                  <a:schemeClr val="tx1"/>
                </a:solidFill>
                <a:sym typeface="Arial"/>
              </a:rPr>
              <a:t>de </a:t>
            </a:r>
            <a:r>
              <a:rPr lang="es-ES" sz="8000" b="1" cap="all" dirty="0" smtClean="0">
                <a:solidFill>
                  <a:schemeClr val="tx1"/>
                </a:solidFill>
                <a:sym typeface="Arial"/>
              </a:rPr>
              <a:t>grasa</a:t>
            </a:r>
            <a:endParaRPr lang="ru-RU" sz="8000" b="1" dirty="0">
              <a:solidFill>
                <a:schemeClr val="tx1"/>
              </a:solidFill>
              <a:sym typeface="Arial"/>
            </a:endParaRPr>
          </a:p>
        </p:txBody>
      </p:sp>
      <p:sp>
        <p:nvSpPr>
          <p:cNvPr id="191" name="Shape 191"/>
          <p:cNvSpPr/>
          <p:nvPr/>
        </p:nvSpPr>
        <p:spPr>
          <a:xfrm>
            <a:off x="5501642" y="3402898"/>
            <a:ext cx="13032112" cy="1683150"/>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p>
            <a:r>
              <a:rPr b="1" dirty="0">
                <a:solidFill>
                  <a:srgbClr val="FF0000"/>
                </a:solidFill>
              </a:rPr>
              <a:t>2. </a:t>
            </a:r>
            <a:r>
              <a:rPr lang="es-ES" b="1" dirty="0">
                <a:solidFill>
                  <a:srgbClr val="FF0000"/>
                </a:solidFill>
              </a:rPr>
              <a:t>RALENTIZACIÓN DEL METABOLISMO</a:t>
            </a:r>
          </a:p>
          <a:p>
            <a:r>
              <a:rPr lang="es-ES" dirty="0"/>
              <a:t>trastorno de la tasa metabólica</a:t>
            </a:r>
          </a:p>
        </p:txBody>
      </p:sp>
      <p:sp>
        <p:nvSpPr>
          <p:cNvPr id="192" name="Shape 192"/>
          <p:cNvSpPr/>
          <p:nvPr/>
        </p:nvSpPr>
        <p:spPr>
          <a:xfrm>
            <a:off x="7141411" y="6765935"/>
            <a:ext cx="5605056" cy="670565"/>
          </a:xfrm>
          <a:prstGeom prst="rect">
            <a:avLst/>
          </a:prstGeom>
          <a:ln w="12700">
            <a:miter lim="400000"/>
          </a:ln>
          <a:extLst>
            <a:ext uri="{C572A759-6A51-4108-AA02-DFA0A04FC94B}">
              <ma14:wrappingTextBoxFlag xmlns="" xmlns:ma14="http://schemas.microsoft.com/office/mac/drawingml/2011/main" val="1"/>
            </a:ext>
          </a:extLst>
        </p:spPr>
        <p:txBody>
          <a:bodyPr wrap="square" lIns="71436" tIns="71436" rIns="71436" bIns="71436">
            <a:spAutoFit/>
          </a:bodyPr>
          <a:lstStyle>
            <a:lvl1pPr algn="l">
              <a:lnSpc>
                <a:spcPct val="90000"/>
              </a:lnSpc>
              <a:spcBef>
                <a:spcPts val="2400"/>
              </a:spcBef>
              <a:defRPr sz="3800">
                <a:solidFill>
                  <a:srgbClr val="53585F"/>
                </a:solidFill>
                <a:latin typeface="Arial"/>
                <a:ea typeface="Arial"/>
                <a:cs typeface="Arial"/>
                <a:sym typeface="Arial"/>
              </a:defRPr>
            </a:lvl1pPr>
          </a:lstStyle>
          <a:p>
            <a:r>
              <a:rPr lang="es-ES" dirty="0"/>
              <a:t>falta de actividad física</a:t>
            </a:r>
            <a:endParaRPr dirty="0"/>
          </a:p>
        </p:txBody>
      </p:sp>
      <p:sp>
        <p:nvSpPr>
          <p:cNvPr id="193" name="Shape 193"/>
          <p:cNvSpPr/>
          <p:nvPr/>
        </p:nvSpPr>
        <p:spPr>
          <a:xfrm>
            <a:off x="16596813" y="8760401"/>
            <a:ext cx="6637621" cy="673187"/>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algn="l">
              <a:lnSpc>
                <a:spcPct val="90000"/>
              </a:lnSpc>
              <a:spcBef>
                <a:spcPts val="2400"/>
              </a:spcBef>
              <a:defRPr sz="3800">
                <a:solidFill>
                  <a:srgbClr val="53585F"/>
                </a:solidFill>
                <a:latin typeface="Arial"/>
                <a:ea typeface="Arial"/>
                <a:cs typeface="Arial"/>
                <a:sym typeface="Arial"/>
              </a:defRPr>
            </a:lvl1pPr>
          </a:lstStyle>
          <a:p>
            <a:r>
              <a:rPr lang="es-ES" dirty="0"/>
              <a:t>la edad</a:t>
            </a:r>
            <a:endParaRPr dirty="0"/>
          </a:p>
        </p:txBody>
      </p:sp>
      <p:sp>
        <p:nvSpPr>
          <p:cNvPr id="194" name="Shape 194"/>
          <p:cNvSpPr/>
          <p:nvPr/>
        </p:nvSpPr>
        <p:spPr>
          <a:xfrm>
            <a:off x="7561927" y="9387141"/>
            <a:ext cx="4630074" cy="1196863"/>
          </a:xfrm>
          <a:prstGeom prst="rect">
            <a:avLst/>
          </a:prstGeom>
          <a:ln w="12700">
            <a:miter lim="400000"/>
          </a:ln>
          <a:extLst>
            <a:ext uri="{C572A759-6A51-4108-AA02-DFA0A04FC94B}">
              <ma14:wrappingTextBoxFlag xmlns="" xmlns:ma14="http://schemas.microsoft.com/office/mac/drawingml/2011/main" val="1"/>
            </a:ext>
          </a:extLst>
        </p:spPr>
        <p:txBody>
          <a:bodyPr wrap="square" lIns="71436" tIns="71436" rIns="71436" bIns="71436">
            <a:spAutoFit/>
          </a:bodyPr>
          <a:lstStyle>
            <a:lvl1pPr algn="l">
              <a:lnSpc>
                <a:spcPct val="90000"/>
              </a:lnSpc>
              <a:spcBef>
                <a:spcPts val="2400"/>
              </a:spcBef>
              <a:defRPr sz="3800">
                <a:solidFill>
                  <a:srgbClr val="53585F"/>
                </a:solidFill>
                <a:latin typeface="Arial"/>
                <a:ea typeface="Arial"/>
                <a:cs typeface="Arial"/>
                <a:sym typeface="Arial"/>
              </a:defRPr>
            </a:lvl1pPr>
          </a:lstStyle>
          <a:p>
            <a:r>
              <a:rPr lang="es-ES" dirty="0"/>
              <a:t>alimentación incorrecta</a:t>
            </a:r>
            <a:endParaRPr lang="ru-RU" dirty="0"/>
          </a:p>
        </p:txBody>
      </p:sp>
      <p:sp>
        <p:nvSpPr>
          <p:cNvPr id="195" name="Shape 195"/>
          <p:cNvSpPr/>
          <p:nvPr/>
        </p:nvSpPr>
        <p:spPr>
          <a:xfrm>
            <a:off x="16596813" y="6515809"/>
            <a:ext cx="6637621" cy="673187"/>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algn="l">
              <a:lnSpc>
                <a:spcPct val="90000"/>
              </a:lnSpc>
              <a:spcBef>
                <a:spcPts val="2400"/>
              </a:spcBef>
              <a:defRPr sz="3800">
                <a:solidFill>
                  <a:srgbClr val="53585F"/>
                </a:solidFill>
                <a:latin typeface="Arial"/>
                <a:ea typeface="Arial"/>
                <a:cs typeface="Arial"/>
                <a:sym typeface="Arial"/>
              </a:defRPr>
            </a:lvl1pPr>
          </a:lstStyle>
          <a:p>
            <a:r>
              <a:rPr lang="es-ES" dirty="0"/>
              <a:t>alteración del sueño</a:t>
            </a:r>
            <a:endParaRPr dirty="0"/>
          </a:p>
        </p:txBody>
      </p:sp>
      <p:sp>
        <p:nvSpPr>
          <p:cNvPr id="196" name="Shape 196"/>
          <p:cNvSpPr/>
          <p:nvPr/>
        </p:nvSpPr>
        <p:spPr>
          <a:xfrm>
            <a:off x="16596813" y="11004994"/>
            <a:ext cx="6637621" cy="673186"/>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algn="l">
              <a:lnSpc>
                <a:spcPct val="90000"/>
              </a:lnSpc>
              <a:spcBef>
                <a:spcPts val="2400"/>
              </a:spcBef>
              <a:defRPr sz="3800">
                <a:solidFill>
                  <a:srgbClr val="53585F"/>
                </a:solidFill>
                <a:latin typeface="Arial"/>
                <a:ea typeface="Arial"/>
                <a:cs typeface="Arial"/>
                <a:sym typeface="Arial"/>
              </a:defRPr>
            </a:lvl1pPr>
          </a:lstStyle>
          <a:p>
            <a:r>
              <a:rPr lang="es-ES" dirty="0"/>
              <a:t>diversas enfermedades</a:t>
            </a:r>
            <a:endParaRPr dirty="0"/>
          </a:p>
        </p:txBody>
      </p:sp>
      <p:pic>
        <p:nvPicPr>
          <p:cNvPr id="197" name="pasted-image.pdf"/>
          <p:cNvPicPr>
            <a:picLocks noChangeAspect="1"/>
          </p:cNvPicPr>
          <p:nvPr/>
        </p:nvPicPr>
        <p:blipFill>
          <a:blip r:embed="rId4"/>
          <a:stretch>
            <a:fillRect/>
          </a:stretch>
        </p:blipFill>
        <p:spPr>
          <a:xfrm>
            <a:off x="5738290" y="6772928"/>
            <a:ext cx="1403120" cy="1152270"/>
          </a:xfrm>
          <a:prstGeom prst="rect">
            <a:avLst/>
          </a:prstGeom>
          <a:ln w="12700">
            <a:miter lim="400000"/>
          </a:ln>
        </p:spPr>
      </p:pic>
      <p:pic>
        <p:nvPicPr>
          <p:cNvPr id="198" name="pasted-image.pdf"/>
          <p:cNvPicPr>
            <a:picLocks noChangeAspect="1"/>
          </p:cNvPicPr>
          <p:nvPr/>
        </p:nvPicPr>
        <p:blipFill>
          <a:blip r:embed="rId5"/>
          <a:stretch>
            <a:fillRect/>
          </a:stretch>
        </p:blipFill>
        <p:spPr>
          <a:xfrm>
            <a:off x="5784132" y="9314551"/>
            <a:ext cx="1311436" cy="1311436"/>
          </a:xfrm>
          <a:prstGeom prst="rect">
            <a:avLst/>
          </a:prstGeom>
          <a:ln w="12700">
            <a:miter lim="400000"/>
          </a:ln>
        </p:spPr>
      </p:pic>
      <p:pic>
        <p:nvPicPr>
          <p:cNvPr id="199" name="pasted-image.pdf"/>
          <p:cNvPicPr>
            <a:picLocks noChangeAspect="1"/>
          </p:cNvPicPr>
          <p:nvPr/>
        </p:nvPicPr>
        <p:blipFill>
          <a:blip r:embed="rId6"/>
          <a:stretch>
            <a:fillRect/>
          </a:stretch>
        </p:blipFill>
        <p:spPr>
          <a:xfrm>
            <a:off x="15123489" y="10610144"/>
            <a:ext cx="808890" cy="1462885"/>
          </a:xfrm>
          <a:prstGeom prst="rect">
            <a:avLst/>
          </a:prstGeom>
          <a:ln w="12700">
            <a:miter lim="400000"/>
          </a:ln>
        </p:spPr>
      </p:pic>
      <p:pic>
        <p:nvPicPr>
          <p:cNvPr id="200" name="pasted-image.pdf"/>
          <p:cNvPicPr>
            <a:picLocks noChangeAspect="1"/>
          </p:cNvPicPr>
          <p:nvPr/>
        </p:nvPicPr>
        <p:blipFill>
          <a:blip r:embed="rId7"/>
          <a:stretch>
            <a:fillRect/>
          </a:stretch>
        </p:blipFill>
        <p:spPr>
          <a:xfrm>
            <a:off x="14891529" y="6215997"/>
            <a:ext cx="1272810" cy="1272810"/>
          </a:xfrm>
          <a:prstGeom prst="rect">
            <a:avLst/>
          </a:prstGeom>
          <a:ln w="12700">
            <a:miter lim="400000"/>
          </a:ln>
        </p:spPr>
      </p:pic>
      <p:pic>
        <p:nvPicPr>
          <p:cNvPr id="201" name="pasted-image.pdf"/>
          <p:cNvPicPr>
            <a:picLocks noChangeAspect="1"/>
          </p:cNvPicPr>
          <p:nvPr/>
        </p:nvPicPr>
        <p:blipFill>
          <a:blip r:embed="rId8"/>
          <a:stretch>
            <a:fillRect/>
          </a:stretch>
        </p:blipFill>
        <p:spPr>
          <a:xfrm>
            <a:off x="14978693" y="8309874"/>
            <a:ext cx="1098483" cy="1479204"/>
          </a:xfrm>
          <a:prstGeom prst="rect">
            <a:avLst/>
          </a:prstGeom>
          <a:ln w="12700">
            <a:miter lim="400000"/>
          </a:ln>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image4.png"/>
          <p:cNvPicPr>
            <a:picLocks noChangeAspect="1"/>
          </p:cNvPicPr>
          <p:nvPr/>
        </p:nvPicPr>
        <p:blipFill>
          <a:blip r:embed="rId3"/>
          <a:stretch>
            <a:fillRect/>
          </a:stretch>
        </p:blipFill>
        <p:spPr>
          <a:xfrm>
            <a:off x="0" y="3569"/>
            <a:ext cx="24384000" cy="13708861"/>
          </a:xfrm>
          <a:prstGeom prst="rect">
            <a:avLst/>
          </a:prstGeom>
          <a:ln w="12700">
            <a:miter lim="400000"/>
          </a:ln>
        </p:spPr>
      </p:pic>
      <p:sp>
        <p:nvSpPr>
          <p:cNvPr id="206" name="Shape 206"/>
          <p:cNvSpPr/>
          <p:nvPr/>
        </p:nvSpPr>
        <p:spPr>
          <a:xfrm rot="18119553">
            <a:off x="7677336" y="10000034"/>
            <a:ext cx="1911751" cy="1911749"/>
          </a:xfrm>
          <a:prstGeom prst="ellipse">
            <a:avLst/>
          </a:prstGeom>
          <a:solidFill>
            <a:srgbClr val="FBDAC3">
              <a:alpha val="29938"/>
            </a:srgbClr>
          </a:solidFill>
          <a:ln w="12700">
            <a:miter lim="400000"/>
          </a:ln>
        </p:spPr>
        <p:txBody>
          <a:bodyPr lIns="71436" tIns="71436" rIns="71436" bIns="71436" anchor="ctr"/>
          <a:lstStyle/>
          <a:p>
            <a:pPr>
              <a:defRPr sz="3200">
                <a:solidFill>
                  <a:srgbClr val="FFFFFF"/>
                </a:solidFill>
              </a:defRPr>
            </a:pPr>
            <a:endParaRPr/>
          </a:p>
        </p:txBody>
      </p:sp>
      <p:sp>
        <p:nvSpPr>
          <p:cNvPr id="207" name="Shape 207"/>
          <p:cNvSpPr/>
          <p:nvPr/>
        </p:nvSpPr>
        <p:spPr>
          <a:xfrm rot="18119553">
            <a:off x="7973976" y="10296672"/>
            <a:ext cx="1318473" cy="1318473"/>
          </a:xfrm>
          <a:prstGeom prst="ellipse">
            <a:avLst/>
          </a:prstGeom>
          <a:solidFill>
            <a:srgbClr val="FBDAC3">
              <a:alpha val="29938"/>
            </a:srgbClr>
          </a:solidFill>
          <a:ln w="12700">
            <a:miter lim="400000"/>
          </a:ln>
        </p:spPr>
        <p:txBody>
          <a:bodyPr lIns="71436" tIns="71436" rIns="71436" bIns="71436" anchor="ctr"/>
          <a:lstStyle/>
          <a:p>
            <a:pPr>
              <a:defRPr sz="3200">
                <a:solidFill>
                  <a:srgbClr val="FFFFFF"/>
                </a:solidFill>
              </a:defRPr>
            </a:pPr>
            <a:endParaRPr/>
          </a:p>
        </p:txBody>
      </p:sp>
      <p:sp>
        <p:nvSpPr>
          <p:cNvPr id="208" name="Shape 208"/>
          <p:cNvSpPr/>
          <p:nvPr/>
        </p:nvSpPr>
        <p:spPr>
          <a:xfrm>
            <a:off x="-1194626" y="1670576"/>
            <a:ext cx="6512397" cy="12913445"/>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nchor="ctr">
            <a:spAutoFit/>
          </a:bodyPr>
          <a:lstStyle>
            <a:lvl1pPr>
              <a:defRPr sz="90000" b="1">
                <a:solidFill>
                  <a:srgbClr val="FFFFFF"/>
                </a:solidFill>
                <a:latin typeface="Arial"/>
                <a:ea typeface="Arial"/>
                <a:cs typeface="Arial"/>
                <a:sym typeface="Arial"/>
              </a:defRPr>
            </a:lvl1pPr>
          </a:lstStyle>
          <a:p>
            <a:r>
              <a:rPr dirty="0"/>
              <a:t>2</a:t>
            </a:r>
          </a:p>
        </p:txBody>
      </p:sp>
      <p:sp>
        <p:nvSpPr>
          <p:cNvPr id="209" name="Shape 209"/>
          <p:cNvSpPr/>
          <p:nvPr/>
        </p:nvSpPr>
        <p:spPr>
          <a:xfrm>
            <a:off x="1501141" y="959101"/>
            <a:ext cx="20810342" cy="1375373"/>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nchor="ctr">
            <a:spAutoFit/>
          </a:bodyPr>
          <a:lstStyle/>
          <a:p>
            <a:pPr algn="l">
              <a:defRPr sz="8000" b="1">
                <a:solidFill>
                  <a:srgbClr val="53585F"/>
                </a:solidFill>
                <a:latin typeface="Arial"/>
                <a:ea typeface="Arial"/>
                <a:cs typeface="Arial"/>
                <a:sym typeface="Arial"/>
              </a:defRPr>
            </a:pPr>
            <a:r>
              <a:rPr lang="es-ES" sz="8000" b="1" dirty="0">
                <a:sym typeface="Arial"/>
              </a:rPr>
              <a:t>RALENTIZACIÓN DEL METABOLISMO </a:t>
            </a:r>
            <a:endParaRPr dirty="0"/>
          </a:p>
        </p:txBody>
      </p:sp>
      <p:sp>
        <p:nvSpPr>
          <p:cNvPr id="210" name="Shape 210"/>
          <p:cNvSpPr/>
          <p:nvPr/>
        </p:nvSpPr>
        <p:spPr>
          <a:xfrm>
            <a:off x="1539241" y="2871649"/>
            <a:ext cx="12505063" cy="1380888"/>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p>
            <a:pPr algn="l">
              <a:lnSpc>
                <a:spcPct val="110000"/>
              </a:lnSpc>
              <a:defRPr sz="3800" b="1">
                <a:solidFill>
                  <a:srgbClr val="53585F"/>
                </a:solidFill>
                <a:latin typeface="Arial"/>
                <a:ea typeface="Arial"/>
                <a:cs typeface="Arial"/>
                <a:sym typeface="Arial"/>
              </a:defRPr>
            </a:pPr>
            <a:r>
              <a:rPr lang="es-ES" sz="3800" b="1" dirty="0">
                <a:sym typeface="Arial"/>
              </a:rPr>
              <a:t>- esto es una violación de la tasa metabólica, cuando el organismo asimila y consume calorías lentamente</a:t>
            </a:r>
            <a:r>
              <a:rPr b="0" dirty="0"/>
              <a:t>.</a:t>
            </a:r>
          </a:p>
        </p:txBody>
      </p:sp>
      <p:sp>
        <p:nvSpPr>
          <p:cNvPr id="211" name="Shape 211"/>
          <p:cNvSpPr/>
          <p:nvPr/>
        </p:nvSpPr>
        <p:spPr>
          <a:xfrm>
            <a:off x="16565624" y="4202955"/>
            <a:ext cx="7302836" cy="2483369"/>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algn="l">
              <a:spcBef>
                <a:spcPts val="2400"/>
              </a:spcBef>
              <a:defRPr sz="3800" b="1">
                <a:solidFill>
                  <a:srgbClr val="53585F"/>
                </a:solidFill>
                <a:latin typeface="Arial"/>
                <a:ea typeface="Arial"/>
                <a:cs typeface="Arial"/>
                <a:sym typeface="Arial"/>
              </a:defRPr>
            </a:lvl1pPr>
          </a:lstStyle>
          <a:p>
            <a:r>
              <a:rPr lang="es-ES" dirty="0"/>
              <a:t>El organismo asimila lentamente los alimentos, sin tener tiempo para obtener nutrientes.</a:t>
            </a:r>
            <a:endParaRPr dirty="0"/>
          </a:p>
        </p:txBody>
      </p:sp>
      <p:grpSp>
        <p:nvGrpSpPr>
          <p:cNvPr id="216" name="Group 216"/>
          <p:cNvGrpSpPr/>
          <p:nvPr/>
        </p:nvGrpSpPr>
        <p:grpSpPr>
          <a:xfrm>
            <a:off x="6567503" y="3630473"/>
            <a:ext cx="10677617" cy="10822455"/>
            <a:chOff x="0" y="0"/>
            <a:chExt cx="10677616" cy="10822454"/>
          </a:xfrm>
        </p:grpSpPr>
        <p:pic>
          <p:nvPicPr>
            <p:cNvPr id="212" name="image9.png"/>
            <p:cNvPicPr>
              <a:picLocks noChangeAspect="1"/>
            </p:cNvPicPr>
            <p:nvPr/>
          </p:nvPicPr>
          <p:blipFill>
            <a:blip r:embed="rId4"/>
            <a:stretch>
              <a:fillRect/>
            </a:stretch>
          </p:blipFill>
          <p:spPr>
            <a:xfrm rot="14560214">
              <a:off x="1265545" y="1506667"/>
              <a:ext cx="8146526" cy="7809120"/>
            </a:xfrm>
            <a:prstGeom prst="rect">
              <a:avLst/>
            </a:prstGeom>
            <a:ln w="12700" cap="flat">
              <a:noFill/>
              <a:miter lim="400000"/>
            </a:ln>
            <a:effectLst/>
          </p:spPr>
        </p:pic>
        <p:sp>
          <p:nvSpPr>
            <p:cNvPr id="213" name="Shape 213"/>
            <p:cNvSpPr/>
            <p:nvPr/>
          </p:nvSpPr>
          <p:spPr>
            <a:xfrm rot="18119553">
              <a:off x="1838187" y="7128296"/>
              <a:ext cx="431461" cy="431461"/>
            </a:xfrm>
            <a:prstGeom prst="ellipse">
              <a:avLst/>
            </a:prstGeom>
            <a:solidFill>
              <a:srgbClr val="FBDAC3"/>
            </a:solidFill>
            <a:ln w="12700" cap="flat">
              <a:noFill/>
              <a:miter lim="400000"/>
            </a:ln>
            <a:effectLst/>
          </p:spPr>
          <p:txBody>
            <a:bodyPr wrap="square" lIns="71436" tIns="71436" rIns="71436" bIns="71436" numCol="1" anchor="ctr">
              <a:noAutofit/>
            </a:bodyPr>
            <a:lstStyle/>
            <a:p>
              <a:pPr>
                <a:defRPr sz="3200">
                  <a:solidFill>
                    <a:srgbClr val="FFFFFF"/>
                  </a:solidFill>
                </a:defRPr>
              </a:pPr>
              <a:endParaRPr/>
            </a:p>
          </p:txBody>
        </p:sp>
        <p:sp>
          <p:nvSpPr>
            <p:cNvPr id="214" name="Shape 214"/>
            <p:cNvSpPr/>
            <p:nvPr/>
          </p:nvSpPr>
          <p:spPr>
            <a:xfrm rot="18119553">
              <a:off x="8408661" y="7247963"/>
              <a:ext cx="431461" cy="431461"/>
            </a:xfrm>
            <a:prstGeom prst="ellipse">
              <a:avLst/>
            </a:prstGeom>
            <a:solidFill>
              <a:srgbClr val="FBDAC3"/>
            </a:solidFill>
            <a:ln w="12700" cap="flat">
              <a:noFill/>
              <a:miter lim="400000"/>
            </a:ln>
            <a:effectLst/>
          </p:spPr>
          <p:txBody>
            <a:bodyPr wrap="square" lIns="71436" tIns="71436" rIns="71436" bIns="71436" numCol="1" anchor="ctr">
              <a:noAutofit/>
            </a:bodyPr>
            <a:lstStyle/>
            <a:p>
              <a:pPr>
                <a:defRPr sz="3200">
                  <a:solidFill>
                    <a:srgbClr val="FFFFFF"/>
                  </a:solidFill>
                </a:defRPr>
              </a:pPr>
              <a:endParaRPr/>
            </a:p>
          </p:txBody>
        </p:sp>
        <p:sp>
          <p:nvSpPr>
            <p:cNvPr id="215" name="Shape 215"/>
            <p:cNvSpPr/>
            <p:nvPr/>
          </p:nvSpPr>
          <p:spPr>
            <a:xfrm rot="18119553">
              <a:off x="5307052" y="1575345"/>
              <a:ext cx="431461" cy="431461"/>
            </a:xfrm>
            <a:prstGeom prst="ellipse">
              <a:avLst/>
            </a:prstGeom>
            <a:solidFill>
              <a:srgbClr val="FBDAC3"/>
            </a:solidFill>
            <a:ln w="12700" cap="flat">
              <a:noFill/>
              <a:miter lim="400000"/>
            </a:ln>
            <a:effectLst/>
          </p:spPr>
          <p:txBody>
            <a:bodyPr wrap="square" lIns="71436" tIns="71436" rIns="71436" bIns="71436" numCol="1" anchor="ctr">
              <a:noAutofit/>
            </a:bodyPr>
            <a:lstStyle/>
            <a:p>
              <a:pPr>
                <a:defRPr sz="3200">
                  <a:solidFill>
                    <a:srgbClr val="FFFFFF"/>
                  </a:solidFill>
                </a:defRPr>
              </a:pPr>
              <a:endParaRPr/>
            </a:p>
          </p:txBody>
        </p:sp>
      </p:grpSp>
      <p:sp>
        <p:nvSpPr>
          <p:cNvPr id="217" name="Shape 217"/>
          <p:cNvSpPr/>
          <p:nvPr/>
        </p:nvSpPr>
        <p:spPr>
          <a:xfrm>
            <a:off x="17824580" y="8523378"/>
            <a:ext cx="5204955" cy="3222033"/>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p>
            <a:r>
              <a:rPr lang="es-ES" sz="4000" b="1" dirty="0">
                <a:latin typeface="Arial" panose="020B0604020202020204" pitchFamily="34" charset="0"/>
                <a:cs typeface="Arial" panose="020B0604020202020204" pitchFamily="34" charset="0"/>
              </a:rPr>
              <a:t>Una nueva comida ingerida se pone en capas al anterior y lleva al exceso de calorías</a:t>
            </a:r>
          </a:p>
        </p:txBody>
      </p:sp>
      <p:sp>
        <p:nvSpPr>
          <p:cNvPr id="218" name="Shape 218"/>
          <p:cNvSpPr/>
          <p:nvPr/>
        </p:nvSpPr>
        <p:spPr>
          <a:xfrm>
            <a:off x="1898780" y="7682655"/>
            <a:ext cx="5204955" cy="3068145"/>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p>
            <a:pPr algn="l">
              <a:defRPr sz="3800" b="1">
                <a:solidFill>
                  <a:srgbClr val="53585F"/>
                </a:solidFill>
                <a:latin typeface="Arial"/>
                <a:ea typeface="Arial"/>
                <a:cs typeface="Arial"/>
                <a:sym typeface="Arial"/>
              </a:defRPr>
            </a:pPr>
            <a:r>
              <a:rPr lang="es-ES" sz="3800" b="1" dirty="0">
                <a:sym typeface="Arial"/>
              </a:rPr>
              <a:t>El exceso de calorías se convierte en grasa y conduce a un aumento del volumen corporal</a:t>
            </a:r>
            <a:endParaRPr dirty="0"/>
          </a:p>
        </p:txBody>
      </p:sp>
      <p:sp>
        <p:nvSpPr>
          <p:cNvPr id="219" name="Shape 219"/>
          <p:cNvSpPr/>
          <p:nvPr/>
        </p:nvSpPr>
        <p:spPr>
          <a:xfrm rot="304417">
            <a:off x="12043656" y="4265417"/>
            <a:ext cx="4332095" cy="1355073"/>
          </a:xfrm>
          <a:custGeom>
            <a:avLst/>
            <a:gdLst/>
            <a:ahLst/>
            <a:cxnLst>
              <a:cxn ang="0">
                <a:pos x="wd2" y="hd2"/>
              </a:cxn>
              <a:cxn ang="5400000">
                <a:pos x="wd2" y="hd2"/>
              </a:cxn>
              <a:cxn ang="10800000">
                <a:pos x="wd2" y="hd2"/>
              </a:cxn>
              <a:cxn ang="16200000">
                <a:pos x="wd2" y="hd2"/>
              </a:cxn>
            </a:cxnLst>
            <a:rect l="0" t="0" r="r" b="b"/>
            <a:pathLst>
              <a:path w="21600" h="19622" extrusionOk="0">
                <a:moveTo>
                  <a:pt x="0" y="19622"/>
                </a:moveTo>
                <a:cubicBezTo>
                  <a:pt x="1010" y="19386"/>
                  <a:pt x="1996" y="18617"/>
                  <a:pt x="2911" y="17353"/>
                </a:cubicBezTo>
                <a:cubicBezTo>
                  <a:pt x="4347" y="15367"/>
                  <a:pt x="5547" y="12251"/>
                  <a:pt x="6856" y="9638"/>
                </a:cubicBezTo>
                <a:cubicBezTo>
                  <a:pt x="11161" y="1049"/>
                  <a:pt x="16499" y="-1978"/>
                  <a:pt x="21600" y="1278"/>
                </a:cubicBezTo>
              </a:path>
            </a:pathLst>
          </a:custGeom>
          <a:ln w="63500" cap="rnd">
            <a:solidFill>
              <a:srgbClr val="FB5C3A"/>
            </a:solidFill>
            <a:custDash>
              <a:ds d="100000" sp="200000"/>
            </a:custDash>
            <a:headEnd type="oval"/>
          </a:ln>
        </p:spPr>
        <p:txBody>
          <a:bodyPr lIns="71436" tIns="71436" rIns="71436" bIns="71436" anchor="ctr"/>
          <a:lstStyle/>
          <a:p>
            <a:pPr>
              <a:defRPr sz="3200"/>
            </a:pPr>
            <a:endParaRPr/>
          </a:p>
        </p:txBody>
      </p:sp>
      <p:sp>
        <p:nvSpPr>
          <p:cNvPr id="220" name="Shape 220"/>
          <p:cNvSpPr/>
          <p:nvPr/>
        </p:nvSpPr>
        <p:spPr>
          <a:xfrm rot="304417">
            <a:off x="15170224" y="9298841"/>
            <a:ext cx="2309534" cy="1901497"/>
          </a:xfrm>
          <a:custGeom>
            <a:avLst/>
            <a:gdLst/>
            <a:ahLst/>
            <a:cxnLst>
              <a:cxn ang="0">
                <a:pos x="wd2" y="hd2"/>
              </a:cxn>
              <a:cxn ang="5400000">
                <a:pos x="wd2" y="hd2"/>
              </a:cxn>
              <a:cxn ang="10800000">
                <a:pos x="wd2" y="hd2"/>
              </a:cxn>
              <a:cxn ang="16200000">
                <a:pos x="wd2" y="hd2"/>
              </a:cxn>
            </a:cxnLst>
            <a:rect l="0" t="0" r="r" b="b"/>
            <a:pathLst>
              <a:path w="21600" h="21078" extrusionOk="0">
                <a:moveTo>
                  <a:pt x="0" y="21034"/>
                </a:moveTo>
                <a:cubicBezTo>
                  <a:pt x="3143" y="21362"/>
                  <a:pt x="6223" y="19853"/>
                  <a:pt x="8252" y="16990"/>
                </a:cubicBezTo>
                <a:cubicBezTo>
                  <a:pt x="11070" y="13014"/>
                  <a:pt x="11287" y="7190"/>
                  <a:pt x="14282" y="3382"/>
                </a:cubicBezTo>
                <a:cubicBezTo>
                  <a:pt x="16159" y="995"/>
                  <a:pt x="18857" y="-238"/>
                  <a:pt x="21600" y="38"/>
                </a:cubicBezTo>
              </a:path>
            </a:pathLst>
          </a:custGeom>
          <a:ln w="63500" cap="rnd">
            <a:solidFill>
              <a:srgbClr val="FB5C3A"/>
            </a:solidFill>
            <a:custDash>
              <a:ds d="100000" sp="200000"/>
            </a:custDash>
            <a:headEnd type="oval"/>
          </a:ln>
        </p:spPr>
        <p:txBody>
          <a:bodyPr lIns="71436" tIns="71436" rIns="71436" bIns="71436" anchor="ctr"/>
          <a:lstStyle/>
          <a:p>
            <a:pPr>
              <a:defRPr sz="3200"/>
            </a:pPr>
            <a:endParaRPr/>
          </a:p>
        </p:txBody>
      </p:sp>
      <p:sp>
        <p:nvSpPr>
          <p:cNvPr id="221" name="Shape 221"/>
          <p:cNvSpPr/>
          <p:nvPr/>
        </p:nvSpPr>
        <p:spPr>
          <a:xfrm rot="304417">
            <a:off x="6928608" y="8931378"/>
            <a:ext cx="1857887" cy="2094264"/>
          </a:xfrm>
          <a:custGeom>
            <a:avLst/>
            <a:gdLst/>
            <a:ahLst/>
            <a:cxnLst>
              <a:cxn ang="0">
                <a:pos x="wd2" y="hd2"/>
              </a:cxn>
              <a:cxn ang="5400000">
                <a:pos x="wd2" y="hd2"/>
              </a:cxn>
              <a:cxn ang="10800000">
                <a:pos x="wd2" y="hd2"/>
              </a:cxn>
              <a:cxn ang="16200000">
                <a:pos x="wd2" y="hd2"/>
              </a:cxn>
            </a:cxnLst>
            <a:rect l="0" t="0" r="r" b="b"/>
            <a:pathLst>
              <a:path w="21600" h="20808" extrusionOk="0">
                <a:moveTo>
                  <a:pt x="21600" y="18961"/>
                </a:moveTo>
                <a:cubicBezTo>
                  <a:pt x="18216" y="21600"/>
                  <a:pt x="12968" y="21386"/>
                  <a:pt x="9893" y="18484"/>
                </a:cubicBezTo>
                <a:cubicBezTo>
                  <a:pt x="5545" y="14379"/>
                  <a:pt x="8449" y="7812"/>
                  <a:pt x="5063" y="3233"/>
                </a:cubicBezTo>
                <a:cubicBezTo>
                  <a:pt x="3900" y="1658"/>
                  <a:pt x="2096" y="507"/>
                  <a:pt x="0" y="0"/>
                </a:cubicBezTo>
              </a:path>
            </a:pathLst>
          </a:custGeom>
          <a:ln w="63500" cap="rnd">
            <a:solidFill>
              <a:srgbClr val="FB5C3A"/>
            </a:solidFill>
            <a:custDash>
              <a:ds d="100000" sp="200000"/>
            </a:custDash>
            <a:headEnd type="oval"/>
          </a:ln>
        </p:spPr>
        <p:txBody>
          <a:bodyPr lIns="71436" tIns="71436" rIns="71436" bIns="71436" anchor="ctr"/>
          <a:lstStyle/>
          <a:p>
            <a:pPr>
              <a:defRPr sz="3200"/>
            </a:pPr>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image4.png"/>
          <p:cNvPicPr>
            <a:picLocks noChangeAspect="1"/>
          </p:cNvPicPr>
          <p:nvPr/>
        </p:nvPicPr>
        <p:blipFill>
          <a:blip r:embed="rId3"/>
          <a:stretch>
            <a:fillRect/>
          </a:stretch>
        </p:blipFill>
        <p:spPr>
          <a:xfrm>
            <a:off x="0" y="3569"/>
            <a:ext cx="24384000" cy="13708861"/>
          </a:xfrm>
          <a:prstGeom prst="rect">
            <a:avLst/>
          </a:prstGeom>
          <a:ln w="12700">
            <a:miter lim="400000"/>
          </a:ln>
        </p:spPr>
      </p:pic>
      <p:sp>
        <p:nvSpPr>
          <p:cNvPr id="226" name="Shape 226"/>
          <p:cNvSpPr/>
          <p:nvPr/>
        </p:nvSpPr>
        <p:spPr>
          <a:xfrm>
            <a:off x="1424941" y="949422"/>
            <a:ext cx="18386441" cy="2606480"/>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nchor="ctr">
            <a:spAutoFit/>
          </a:bodyPr>
          <a:lstStyle/>
          <a:p>
            <a:pPr algn="l">
              <a:defRPr sz="8000" b="1">
                <a:solidFill>
                  <a:srgbClr val="53585F"/>
                </a:solidFill>
                <a:latin typeface="Arial"/>
                <a:ea typeface="Arial"/>
                <a:cs typeface="Arial"/>
                <a:sym typeface="Arial"/>
              </a:defRPr>
            </a:pPr>
            <a:r>
              <a:rPr lang="es-ES" dirty="0"/>
              <a:t>MÁS ACTIVO ES EL METABOLISMO, </a:t>
            </a:r>
          </a:p>
          <a:p>
            <a:pPr algn="l">
              <a:defRPr sz="8000" b="1">
                <a:solidFill>
                  <a:srgbClr val="53585F"/>
                </a:solidFill>
                <a:latin typeface="Arial"/>
                <a:ea typeface="Arial"/>
                <a:cs typeface="Arial"/>
                <a:sym typeface="Arial"/>
              </a:defRPr>
            </a:pPr>
            <a:r>
              <a:rPr lang="es-ES" dirty="0"/>
              <a:t>MÁS RÁPIDO SE QUEMA LA GRASA </a:t>
            </a:r>
          </a:p>
        </p:txBody>
      </p:sp>
      <p:sp>
        <p:nvSpPr>
          <p:cNvPr id="227" name="Shape 227"/>
          <p:cNvSpPr/>
          <p:nvPr/>
        </p:nvSpPr>
        <p:spPr>
          <a:xfrm>
            <a:off x="1724884" y="6426968"/>
            <a:ext cx="2510300" cy="759820"/>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spAutoFit/>
          </a:bodyPr>
          <a:lstStyle>
            <a:lvl1pPr algn="l">
              <a:defRPr sz="4000" b="1">
                <a:solidFill>
                  <a:srgbClr val="53585F"/>
                </a:solidFill>
                <a:latin typeface="Arial"/>
                <a:ea typeface="Arial"/>
                <a:cs typeface="Arial"/>
                <a:sym typeface="Arial"/>
              </a:defRPr>
            </a:lvl1pPr>
          </a:lstStyle>
          <a:p>
            <a:r>
              <a:rPr lang="es-ES" dirty="0"/>
              <a:t>se quema</a:t>
            </a:r>
            <a:endParaRPr dirty="0"/>
          </a:p>
        </p:txBody>
      </p:sp>
      <p:sp>
        <p:nvSpPr>
          <p:cNvPr id="228" name="Shape 228"/>
          <p:cNvSpPr/>
          <p:nvPr/>
        </p:nvSpPr>
        <p:spPr>
          <a:xfrm>
            <a:off x="1463041" y="4025441"/>
            <a:ext cx="15322138" cy="1380888"/>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lvl1pPr algn="l">
              <a:lnSpc>
                <a:spcPct val="110000"/>
              </a:lnSpc>
              <a:defRPr sz="3800">
                <a:solidFill>
                  <a:srgbClr val="53585F"/>
                </a:solidFill>
                <a:latin typeface="Arial"/>
                <a:ea typeface="Arial"/>
                <a:cs typeface="Arial"/>
                <a:sym typeface="Arial"/>
              </a:defRPr>
            </a:lvl1pPr>
          </a:lstStyle>
          <a:p>
            <a:r>
              <a:rPr lang="es-ES" dirty="0"/>
              <a:t>Una comida igual en calorías, dependiendo de la tasa metabólica, se asimila diferente.</a:t>
            </a:r>
          </a:p>
        </p:txBody>
      </p:sp>
      <p:grpSp>
        <p:nvGrpSpPr>
          <p:cNvPr id="238" name="Group 238"/>
          <p:cNvGrpSpPr/>
          <p:nvPr/>
        </p:nvGrpSpPr>
        <p:grpSpPr>
          <a:xfrm>
            <a:off x="7440698" y="6697250"/>
            <a:ext cx="14404685" cy="3561859"/>
            <a:chOff x="0" y="0"/>
            <a:chExt cx="14404684" cy="3561857"/>
          </a:xfrm>
        </p:grpSpPr>
        <p:grpSp>
          <p:nvGrpSpPr>
            <p:cNvPr id="231" name="Group 231"/>
            <p:cNvGrpSpPr/>
            <p:nvPr/>
          </p:nvGrpSpPr>
          <p:grpSpPr>
            <a:xfrm>
              <a:off x="0" y="0"/>
              <a:ext cx="3309938" cy="3386932"/>
              <a:chOff x="0" y="0"/>
              <a:chExt cx="3309937" cy="3386931"/>
            </a:xfrm>
          </p:grpSpPr>
          <p:pic>
            <p:nvPicPr>
              <p:cNvPr id="229" name="image10.png"/>
              <p:cNvPicPr>
                <a:picLocks noChangeAspect="1"/>
              </p:cNvPicPr>
              <p:nvPr/>
            </p:nvPicPr>
            <p:blipFill>
              <a:blip r:embed="rId4"/>
              <a:srcRect l="17612" t="24631" r="64671" b="56590"/>
              <a:stretch>
                <a:fillRect/>
              </a:stretch>
            </p:blipFill>
            <p:spPr>
              <a:xfrm>
                <a:off x="0" y="0"/>
                <a:ext cx="3309938" cy="33869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pic>
            <p:nvPicPr>
              <p:cNvPr id="230" name="image11.png"/>
              <p:cNvPicPr>
                <a:picLocks noChangeAspect="1"/>
              </p:cNvPicPr>
              <p:nvPr/>
            </p:nvPicPr>
            <p:blipFill>
              <a:blip r:embed="rId5"/>
              <a:srcRect l="4589" t="34429" r="66934" b="37089"/>
              <a:stretch>
                <a:fillRect/>
              </a:stretch>
            </p:blipFill>
            <p:spPr>
              <a:xfrm>
                <a:off x="695117" y="776088"/>
                <a:ext cx="1834754" cy="1834754"/>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4834" y="0"/>
                      <a:pt x="0" y="4834"/>
                      <a:pt x="0" y="10798"/>
                    </a:cubicBezTo>
                    <a:cubicBezTo>
                      <a:pt x="0" y="16762"/>
                      <a:pt x="4834" y="21600"/>
                      <a:pt x="10798" y="21600"/>
                    </a:cubicBezTo>
                    <a:cubicBezTo>
                      <a:pt x="16762" y="21600"/>
                      <a:pt x="21600" y="16762"/>
                      <a:pt x="21600" y="10798"/>
                    </a:cubicBezTo>
                    <a:cubicBezTo>
                      <a:pt x="21600" y="4834"/>
                      <a:pt x="16762" y="0"/>
                      <a:pt x="10798" y="0"/>
                    </a:cubicBezTo>
                    <a:close/>
                  </a:path>
                </a:pathLst>
              </a:custGeom>
              <a:ln w="12700" cap="flat">
                <a:noFill/>
                <a:miter lim="400000"/>
              </a:ln>
              <a:effectLst/>
            </p:spPr>
          </p:pic>
        </p:grpSp>
        <p:grpSp>
          <p:nvGrpSpPr>
            <p:cNvPr id="234" name="Group 234"/>
            <p:cNvGrpSpPr/>
            <p:nvPr/>
          </p:nvGrpSpPr>
          <p:grpSpPr>
            <a:xfrm>
              <a:off x="11209443" y="170163"/>
              <a:ext cx="3195242" cy="3391695"/>
              <a:chOff x="0" y="0"/>
              <a:chExt cx="3195240" cy="3391693"/>
            </a:xfrm>
          </p:grpSpPr>
          <p:pic>
            <p:nvPicPr>
              <p:cNvPr id="232" name="image12.png"/>
              <p:cNvPicPr>
                <a:picLocks noChangeAspect="1"/>
              </p:cNvPicPr>
              <p:nvPr/>
            </p:nvPicPr>
            <p:blipFill>
              <a:blip r:embed="rId6"/>
              <a:srcRect l="65153" t="47330" r="16853" b="33567"/>
              <a:stretch>
                <a:fillRect/>
              </a:stretch>
            </p:blipFill>
            <p:spPr>
              <a:xfrm>
                <a:off x="0" y="0"/>
                <a:ext cx="3195241" cy="3391694"/>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5"/>
                      <a:pt x="0" y="10800"/>
                    </a:cubicBezTo>
                    <a:cubicBezTo>
                      <a:pt x="0" y="16765"/>
                      <a:pt x="4834" y="21600"/>
                      <a:pt x="10799" y="21600"/>
                    </a:cubicBezTo>
                    <a:cubicBezTo>
                      <a:pt x="16763" y="21600"/>
                      <a:pt x="21600" y="16765"/>
                      <a:pt x="21600" y="10800"/>
                    </a:cubicBezTo>
                    <a:cubicBezTo>
                      <a:pt x="21600" y="4835"/>
                      <a:pt x="16763" y="0"/>
                      <a:pt x="10799" y="0"/>
                    </a:cubicBezTo>
                    <a:close/>
                  </a:path>
                </a:pathLst>
              </a:custGeom>
              <a:ln w="12700" cap="flat">
                <a:noFill/>
                <a:miter lim="400000"/>
              </a:ln>
              <a:effectLst/>
            </p:spPr>
          </p:pic>
          <p:pic>
            <p:nvPicPr>
              <p:cNvPr id="233" name="image11.png"/>
              <p:cNvPicPr>
                <a:picLocks noChangeAspect="1"/>
              </p:cNvPicPr>
              <p:nvPr/>
            </p:nvPicPr>
            <p:blipFill>
              <a:blip r:embed="rId5"/>
              <a:srcRect l="4589" t="34429" r="66934" b="37089"/>
              <a:stretch>
                <a:fillRect/>
              </a:stretch>
            </p:blipFill>
            <p:spPr>
              <a:xfrm>
                <a:off x="660037" y="758974"/>
                <a:ext cx="1834754" cy="1834754"/>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4834" y="0"/>
                      <a:pt x="0" y="4834"/>
                      <a:pt x="0" y="10798"/>
                    </a:cubicBezTo>
                    <a:cubicBezTo>
                      <a:pt x="0" y="16762"/>
                      <a:pt x="4834" y="21600"/>
                      <a:pt x="10798" y="21600"/>
                    </a:cubicBezTo>
                    <a:cubicBezTo>
                      <a:pt x="16762" y="21600"/>
                      <a:pt x="21600" y="16762"/>
                      <a:pt x="21600" y="10798"/>
                    </a:cubicBezTo>
                    <a:cubicBezTo>
                      <a:pt x="21600" y="4834"/>
                      <a:pt x="16762" y="0"/>
                      <a:pt x="10798" y="0"/>
                    </a:cubicBezTo>
                    <a:close/>
                  </a:path>
                </a:pathLst>
              </a:custGeom>
              <a:ln w="12700" cap="flat">
                <a:noFill/>
                <a:miter lim="400000"/>
              </a:ln>
              <a:effectLst/>
            </p:spPr>
          </p:pic>
        </p:grpSp>
        <p:grpSp>
          <p:nvGrpSpPr>
            <p:cNvPr id="237" name="Group 237"/>
            <p:cNvGrpSpPr/>
            <p:nvPr/>
          </p:nvGrpSpPr>
          <p:grpSpPr>
            <a:xfrm>
              <a:off x="5604721" y="217988"/>
              <a:ext cx="3309939" cy="3168651"/>
              <a:chOff x="0" y="0"/>
              <a:chExt cx="3309937" cy="3168650"/>
            </a:xfrm>
          </p:grpSpPr>
          <p:pic>
            <p:nvPicPr>
              <p:cNvPr id="235" name="image13.png"/>
              <p:cNvPicPr>
                <a:picLocks noChangeAspect="1"/>
              </p:cNvPicPr>
              <p:nvPr/>
            </p:nvPicPr>
            <p:blipFill>
              <a:blip r:embed="rId7"/>
              <a:srcRect l="64288" t="25497" r="17157" b="56740"/>
              <a:stretch>
                <a:fillRect/>
              </a:stretch>
            </p:blipFill>
            <p:spPr>
              <a:xfrm>
                <a:off x="0" y="0"/>
                <a:ext cx="3309938" cy="31686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close/>
                  </a:path>
                </a:pathLst>
              </a:custGeom>
              <a:ln w="12700" cap="flat">
                <a:noFill/>
                <a:miter lim="400000"/>
              </a:ln>
              <a:effectLst/>
            </p:spPr>
          </p:pic>
          <p:pic>
            <p:nvPicPr>
              <p:cNvPr id="236" name="image11.png"/>
              <p:cNvPicPr>
                <a:picLocks noChangeAspect="1"/>
              </p:cNvPicPr>
              <p:nvPr/>
            </p:nvPicPr>
            <p:blipFill>
              <a:blip r:embed="rId5"/>
              <a:srcRect l="4589" t="34429" r="66934" b="37089"/>
              <a:stretch>
                <a:fillRect/>
              </a:stretch>
            </p:blipFill>
            <p:spPr>
              <a:xfrm>
                <a:off x="837375" y="629104"/>
                <a:ext cx="1834754" cy="1834754"/>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4834" y="0"/>
                      <a:pt x="0" y="4834"/>
                      <a:pt x="0" y="10798"/>
                    </a:cubicBezTo>
                    <a:cubicBezTo>
                      <a:pt x="0" y="16762"/>
                      <a:pt x="4834" y="21600"/>
                      <a:pt x="10798" y="21600"/>
                    </a:cubicBezTo>
                    <a:cubicBezTo>
                      <a:pt x="16762" y="21600"/>
                      <a:pt x="21600" y="16762"/>
                      <a:pt x="21600" y="10798"/>
                    </a:cubicBezTo>
                    <a:cubicBezTo>
                      <a:pt x="21600" y="4834"/>
                      <a:pt x="16762" y="0"/>
                      <a:pt x="10798" y="0"/>
                    </a:cubicBezTo>
                    <a:close/>
                  </a:path>
                </a:pathLst>
              </a:custGeom>
              <a:ln w="12700" cap="flat">
                <a:noFill/>
                <a:miter lim="400000"/>
              </a:ln>
              <a:effectLst/>
            </p:spPr>
          </p:pic>
        </p:grpSp>
      </p:grpSp>
      <p:pic>
        <p:nvPicPr>
          <p:cNvPr id="239" name="image10.png"/>
          <p:cNvPicPr>
            <a:picLocks noChangeAspect="1"/>
          </p:cNvPicPr>
          <p:nvPr/>
        </p:nvPicPr>
        <p:blipFill>
          <a:blip r:embed="rId4"/>
          <a:srcRect l="41141" t="47328" r="41143" b="33893"/>
          <a:stretch>
            <a:fillRect/>
          </a:stretch>
        </p:blipFill>
        <p:spPr>
          <a:xfrm>
            <a:off x="1642729" y="7585651"/>
            <a:ext cx="2865836" cy="2932114"/>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4837" y="0"/>
                  <a:pt x="0" y="4835"/>
                  <a:pt x="0" y="10800"/>
                </a:cubicBezTo>
                <a:cubicBezTo>
                  <a:pt x="0" y="16765"/>
                  <a:pt x="4837" y="21600"/>
                  <a:pt x="10801" y="21600"/>
                </a:cubicBezTo>
                <a:cubicBezTo>
                  <a:pt x="16766" y="21600"/>
                  <a:pt x="21600" y="16765"/>
                  <a:pt x="21600" y="10800"/>
                </a:cubicBezTo>
                <a:cubicBezTo>
                  <a:pt x="21600" y="4835"/>
                  <a:pt x="16766" y="0"/>
                  <a:pt x="10801" y="0"/>
                </a:cubicBezTo>
                <a:close/>
              </a:path>
            </a:pathLst>
          </a:custGeom>
          <a:ln w="12700">
            <a:miter lim="400000"/>
          </a:ln>
        </p:spPr>
      </p:pic>
      <p:sp>
        <p:nvSpPr>
          <p:cNvPr id="240" name="Shape 240"/>
          <p:cNvSpPr/>
          <p:nvPr/>
        </p:nvSpPr>
        <p:spPr>
          <a:xfrm>
            <a:off x="1071156" y="10978691"/>
            <a:ext cx="2678615" cy="759820"/>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spAutoFit/>
          </a:bodyPr>
          <a:lstStyle>
            <a:lvl1pPr algn="l">
              <a:defRPr sz="4000" b="1">
                <a:solidFill>
                  <a:srgbClr val="F06C30"/>
                </a:solidFill>
                <a:latin typeface="Arial"/>
                <a:ea typeface="Arial"/>
                <a:cs typeface="Arial"/>
                <a:sym typeface="Arial"/>
              </a:defRPr>
            </a:lvl1pPr>
          </a:lstStyle>
          <a:p>
            <a:r>
              <a:rPr lang="es-ES" dirty="0"/>
              <a:t>se depone</a:t>
            </a:r>
            <a:endParaRPr dirty="0"/>
          </a:p>
        </p:txBody>
      </p:sp>
      <p:sp>
        <p:nvSpPr>
          <p:cNvPr id="241" name="Shape 241"/>
          <p:cNvSpPr/>
          <p:nvPr/>
        </p:nvSpPr>
        <p:spPr>
          <a:xfrm>
            <a:off x="7461976" y="10407191"/>
            <a:ext cx="3480116" cy="1375373"/>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spAutoFit/>
          </a:bodyPr>
          <a:lstStyle/>
          <a:p>
            <a:pPr>
              <a:defRPr sz="4000">
                <a:solidFill>
                  <a:srgbClr val="53585F"/>
                </a:solidFill>
                <a:latin typeface="Arial"/>
                <a:ea typeface="Arial"/>
                <a:cs typeface="Arial"/>
                <a:sym typeface="Arial"/>
              </a:defRPr>
            </a:pPr>
            <a:r>
              <a:rPr lang="es-ES" sz="4000" dirty="0">
                <a:sym typeface="Arial"/>
              </a:rPr>
              <a:t>Alta velocidad </a:t>
            </a:r>
          </a:p>
          <a:p>
            <a:pPr>
              <a:defRPr sz="4000">
                <a:solidFill>
                  <a:srgbClr val="53585F"/>
                </a:solidFill>
                <a:latin typeface="Arial"/>
                <a:ea typeface="Arial"/>
                <a:cs typeface="Arial"/>
                <a:sym typeface="Arial"/>
              </a:defRPr>
            </a:pPr>
            <a:r>
              <a:rPr lang="es-ES" sz="4000" dirty="0">
                <a:sym typeface="Arial"/>
              </a:rPr>
              <a:t>metabólica </a:t>
            </a:r>
            <a:endParaRPr dirty="0"/>
          </a:p>
        </p:txBody>
      </p:sp>
      <p:sp>
        <p:nvSpPr>
          <p:cNvPr id="242" name="Shape 242"/>
          <p:cNvSpPr/>
          <p:nvPr/>
        </p:nvSpPr>
        <p:spPr>
          <a:xfrm>
            <a:off x="12927363" y="10407191"/>
            <a:ext cx="4079639" cy="1375373"/>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spAutoFit/>
          </a:bodyPr>
          <a:lstStyle/>
          <a:p>
            <a:pPr>
              <a:defRPr sz="4000">
                <a:solidFill>
                  <a:srgbClr val="53585F"/>
                </a:solidFill>
                <a:latin typeface="Arial"/>
                <a:ea typeface="Arial"/>
                <a:cs typeface="Arial"/>
                <a:sym typeface="Arial"/>
              </a:defRPr>
            </a:pPr>
            <a:r>
              <a:rPr lang="es-ES" sz="4000" dirty="0">
                <a:sym typeface="Arial"/>
              </a:rPr>
              <a:t>Velocidad media </a:t>
            </a:r>
          </a:p>
          <a:p>
            <a:pPr>
              <a:defRPr sz="4000">
                <a:solidFill>
                  <a:srgbClr val="53585F"/>
                </a:solidFill>
                <a:latin typeface="Arial"/>
                <a:ea typeface="Arial"/>
                <a:cs typeface="Arial"/>
                <a:sym typeface="Arial"/>
              </a:defRPr>
            </a:pPr>
            <a:r>
              <a:rPr lang="es-ES" sz="4000" dirty="0">
                <a:sym typeface="Arial"/>
              </a:rPr>
              <a:t>metabólica</a:t>
            </a:r>
            <a:endParaRPr dirty="0"/>
          </a:p>
        </p:txBody>
      </p:sp>
      <p:sp>
        <p:nvSpPr>
          <p:cNvPr id="243" name="Shape 243"/>
          <p:cNvSpPr/>
          <p:nvPr/>
        </p:nvSpPr>
        <p:spPr>
          <a:xfrm>
            <a:off x="18495127" y="10407191"/>
            <a:ext cx="3651639" cy="1683150"/>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spAutoFit/>
          </a:bodyPr>
          <a:lstStyle/>
          <a:p>
            <a:r>
              <a:rPr lang="es-ES" dirty="0"/>
              <a:t>Metabolismo</a:t>
            </a:r>
          </a:p>
          <a:p>
            <a:r>
              <a:rPr lang="es-ES" dirty="0"/>
              <a:t>retrasado</a:t>
            </a:r>
          </a:p>
        </p:txBody>
      </p:sp>
      <p:sp>
        <p:nvSpPr>
          <p:cNvPr id="244" name="Shape 244"/>
          <p:cNvSpPr/>
          <p:nvPr/>
        </p:nvSpPr>
        <p:spPr>
          <a:xfrm rot="304417">
            <a:off x="663318" y="6819488"/>
            <a:ext cx="850608" cy="2283243"/>
          </a:xfrm>
          <a:custGeom>
            <a:avLst/>
            <a:gdLst/>
            <a:ahLst/>
            <a:cxnLst>
              <a:cxn ang="0">
                <a:pos x="wd2" y="hd2"/>
              </a:cxn>
              <a:cxn ang="5400000">
                <a:pos x="wd2" y="hd2"/>
              </a:cxn>
              <a:cxn ang="10800000">
                <a:pos x="wd2" y="hd2"/>
              </a:cxn>
              <a:cxn ang="16200000">
                <a:pos x="wd2" y="hd2"/>
              </a:cxn>
            </a:cxnLst>
            <a:rect l="0" t="0" r="r" b="b"/>
            <a:pathLst>
              <a:path w="19073" h="21600" extrusionOk="0">
                <a:moveTo>
                  <a:pt x="17685" y="0"/>
                </a:moveTo>
                <a:cubicBezTo>
                  <a:pt x="13248" y="587"/>
                  <a:pt x="9299" y="1694"/>
                  <a:pt x="6300" y="3193"/>
                </a:cubicBezTo>
                <a:cubicBezTo>
                  <a:pt x="-2527" y="7606"/>
                  <a:pt x="-1960" y="14106"/>
                  <a:pt x="7262" y="18414"/>
                </a:cubicBezTo>
                <a:cubicBezTo>
                  <a:pt x="10451" y="19903"/>
                  <a:pt x="14530" y="21004"/>
                  <a:pt x="19073" y="21600"/>
                </a:cubicBezTo>
              </a:path>
            </a:pathLst>
          </a:custGeom>
          <a:ln w="63500" cap="rnd">
            <a:solidFill>
              <a:srgbClr val="53585F"/>
            </a:solidFill>
            <a:custDash>
              <a:ds d="100000" sp="200000"/>
            </a:custDash>
            <a:headEnd type="oval"/>
          </a:ln>
        </p:spPr>
        <p:txBody>
          <a:bodyPr lIns="71436" tIns="71436" rIns="71436" bIns="71436" anchor="ctr"/>
          <a:lstStyle/>
          <a:p>
            <a:pPr>
              <a:defRPr sz="3200"/>
            </a:pPr>
            <a:endParaRPr/>
          </a:p>
        </p:txBody>
      </p:sp>
      <p:sp>
        <p:nvSpPr>
          <p:cNvPr id="245" name="Shape 245"/>
          <p:cNvSpPr/>
          <p:nvPr/>
        </p:nvSpPr>
        <p:spPr>
          <a:xfrm rot="11104417">
            <a:off x="4698162" y="9082150"/>
            <a:ext cx="1219177" cy="2302629"/>
          </a:xfrm>
          <a:custGeom>
            <a:avLst/>
            <a:gdLst/>
            <a:ahLst/>
            <a:cxnLst>
              <a:cxn ang="0">
                <a:pos x="wd2" y="hd2"/>
              </a:cxn>
              <a:cxn ang="5400000">
                <a:pos x="wd2" y="hd2"/>
              </a:cxn>
              <a:cxn ang="10800000">
                <a:pos x="wd2" y="hd2"/>
              </a:cxn>
              <a:cxn ang="16200000">
                <a:pos x="wd2" y="hd2"/>
              </a:cxn>
            </a:cxnLst>
            <a:rect l="0" t="0" r="r" b="b"/>
            <a:pathLst>
              <a:path w="19939" h="21434" extrusionOk="0">
                <a:moveTo>
                  <a:pt x="9079" y="0"/>
                </a:moveTo>
                <a:cubicBezTo>
                  <a:pt x="4868" y="1849"/>
                  <a:pt x="1893" y="4461"/>
                  <a:pt x="647" y="7404"/>
                </a:cubicBezTo>
                <a:cubicBezTo>
                  <a:pt x="-1661" y="12856"/>
                  <a:pt x="2285" y="18647"/>
                  <a:pt x="11162" y="20759"/>
                </a:cubicBezTo>
                <a:cubicBezTo>
                  <a:pt x="13935" y="21418"/>
                  <a:pt x="16986" y="21600"/>
                  <a:pt x="19939" y="21281"/>
                </a:cubicBezTo>
              </a:path>
            </a:pathLst>
          </a:custGeom>
          <a:ln w="63500" cap="rnd">
            <a:solidFill>
              <a:srgbClr val="FD8D4A"/>
            </a:solidFill>
            <a:custDash>
              <a:ds d="100000" sp="200000"/>
            </a:custDash>
            <a:headEnd type="oval"/>
          </a:ln>
        </p:spPr>
        <p:txBody>
          <a:bodyPr lIns="71436" tIns="71436" rIns="71436" bIns="71436" anchor="ctr"/>
          <a:lstStyle/>
          <a:p>
            <a:pPr>
              <a:defRPr sz="3200"/>
            </a:pPr>
            <a:endParaRP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image4.png"/>
          <p:cNvPicPr>
            <a:picLocks noChangeAspect="1"/>
          </p:cNvPicPr>
          <p:nvPr/>
        </p:nvPicPr>
        <p:blipFill>
          <a:blip r:embed="rId3"/>
          <a:stretch>
            <a:fillRect/>
          </a:stretch>
        </p:blipFill>
        <p:spPr>
          <a:xfrm>
            <a:off x="0" y="3569"/>
            <a:ext cx="24384000" cy="13708861"/>
          </a:xfrm>
          <a:prstGeom prst="rect">
            <a:avLst/>
          </a:prstGeom>
          <a:ln w="12700">
            <a:miter lim="400000"/>
          </a:ln>
        </p:spPr>
      </p:pic>
      <p:sp>
        <p:nvSpPr>
          <p:cNvPr id="250" name="Shape 250"/>
          <p:cNvSpPr/>
          <p:nvPr/>
        </p:nvSpPr>
        <p:spPr>
          <a:xfrm>
            <a:off x="1424941" y="993475"/>
            <a:ext cx="18384838" cy="1375373"/>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nchor="ctr">
            <a:spAutoFit/>
          </a:bodyPr>
          <a:lstStyle>
            <a:lvl1pPr algn="l">
              <a:defRPr sz="8000" b="1" cap="all">
                <a:solidFill>
                  <a:srgbClr val="53585F"/>
                </a:solidFill>
                <a:latin typeface="Arial"/>
                <a:ea typeface="Arial"/>
                <a:cs typeface="Arial"/>
                <a:sym typeface="Arial"/>
              </a:defRPr>
            </a:lvl1pPr>
          </a:lstStyle>
          <a:p>
            <a:r>
              <a:rPr lang="es-ES" dirty="0"/>
              <a:t>LO QUE AFECTA EL METABOLISMO</a:t>
            </a:r>
          </a:p>
        </p:txBody>
      </p:sp>
      <p:sp>
        <p:nvSpPr>
          <p:cNvPr id="251" name="Shape 251"/>
          <p:cNvSpPr/>
          <p:nvPr/>
        </p:nvSpPr>
        <p:spPr>
          <a:xfrm>
            <a:off x="14672628" y="9689069"/>
            <a:ext cx="7991465" cy="2483369"/>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p>
            <a:pPr algn="l">
              <a:defRPr sz="3800" b="1">
                <a:solidFill>
                  <a:srgbClr val="53585F"/>
                </a:solidFill>
                <a:latin typeface="Arial"/>
                <a:ea typeface="Arial"/>
                <a:cs typeface="Arial"/>
                <a:sym typeface="Arial"/>
              </a:defRPr>
            </a:pPr>
            <a:r>
              <a:rPr lang="es-ES" dirty="0"/>
              <a:t>actividad física</a:t>
            </a:r>
          </a:p>
          <a:p>
            <a:pPr algn="l">
              <a:defRPr sz="3800" b="1">
                <a:solidFill>
                  <a:srgbClr val="53585F"/>
                </a:solidFill>
                <a:latin typeface="Arial"/>
                <a:ea typeface="Arial"/>
                <a:cs typeface="Arial"/>
                <a:sym typeface="Arial"/>
              </a:defRPr>
            </a:pPr>
            <a:r>
              <a:rPr lang="es-ES" dirty="0"/>
              <a:t>(cantidad total de calorías que gasta diariamente en cualquier actividad)</a:t>
            </a:r>
          </a:p>
        </p:txBody>
      </p:sp>
      <p:pic>
        <p:nvPicPr>
          <p:cNvPr id="252" name="image14.png"/>
          <p:cNvPicPr>
            <a:picLocks noChangeAspect="1"/>
          </p:cNvPicPr>
          <p:nvPr/>
        </p:nvPicPr>
        <p:blipFill>
          <a:blip r:embed="rId4"/>
          <a:stretch>
            <a:fillRect/>
          </a:stretch>
        </p:blipFill>
        <p:spPr>
          <a:xfrm>
            <a:off x="1547195" y="4644504"/>
            <a:ext cx="1782410" cy="1785393"/>
          </a:xfrm>
          <a:prstGeom prst="rect">
            <a:avLst/>
          </a:prstGeom>
          <a:ln w="12700">
            <a:miter lim="400000"/>
          </a:ln>
        </p:spPr>
      </p:pic>
      <p:sp>
        <p:nvSpPr>
          <p:cNvPr id="253" name="Shape 253"/>
          <p:cNvSpPr/>
          <p:nvPr/>
        </p:nvSpPr>
        <p:spPr>
          <a:xfrm>
            <a:off x="3725228" y="4381455"/>
            <a:ext cx="7021106" cy="3837586"/>
          </a:xfrm>
          <a:prstGeom prst="rect">
            <a:avLst/>
          </a:prstGeom>
          <a:ln w="12700">
            <a:miter lim="400000"/>
          </a:ln>
          <a:extLst>
            <a:ext uri="{C572A759-6A51-4108-AA02-DFA0A04FC94B}">
              <ma14:wrappingTextBoxFlag xmlns="" xmlns:ma14="http://schemas.microsoft.com/office/mac/drawingml/2011/main" val="1"/>
            </a:ext>
          </a:extLst>
        </p:spPr>
        <p:txBody>
          <a:bodyPr wrap="square" lIns="71436" tIns="71436" rIns="71436" bIns="71436">
            <a:spAutoFit/>
          </a:bodyPr>
          <a:lstStyle/>
          <a:p>
            <a:pPr algn="l"/>
            <a:r>
              <a:rPr lang="es-ES" sz="4000" b="1" dirty="0">
                <a:latin typeface="Arial" panose="020B0604020202020204" pitchFamily="34" charset="0"/>
                <a:cs typeface="Arial" panose="020B0604020202020204" pitchFamily="34" charset="0"/>
              </a:rPr>
              <a:t>la composición corporal </a:t>
            </a:r>
          </a:p>
          <a:p>
            <a:pPr algn="l"/>
            <a:r>
              <a:rPr lang="es-ES" sz="4000" dirty="0">
                <a:latin typeface="Arial" panose="020B0604020202020204" pitchFamily="34" charset="0"/>
                <a:cs typeface="Arial" panose="020B0604020202020204" pitchFamily="34" charset="0"/>
              </a:rPr>
              <a:t>(Que hay más en el organismo - grasa o masa muscular. Cuanto más músculo, mayor es el metabolismo)</a:t>
            </a:r>
          </a:p>
        </p:txBody>
      </p:sp>
      <p:sp>
        <p:nvSpPr>
          <p:cNvPr id="254" name="Shape 254"/>
          <p:cNvSpPr/>
          <p:nvPr/>
        </p:nvSpPr>
        <p:spPr>
          <a:xfrm>
            <a:off x="3725228" y="8330169"/>
            <a:ext cx="6512709" cy="3375921"/>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p>
            <a:pPr algn="l"/>
            <a:r>
              <a:rPr lang="es-ES" sz="4000" b="1" dirty="0">
                <a:latin typeface="Arial" panose="020B0604020202020204" pitchFamily="34" charset="0"/>
                <a:cs typeface="Arial" panose="020B0604020202020204" pitchFamily="34" charset="0"/>
              </a:rPr>
              <a:t>género </a:t>
            </a:r>
          </a:p>
          <a:p>
            <a:pPr algn="l"/>
            <a:r>
              <a:rPr lang="es-ES" sz="4000" dirty="0">
                <a:latin typeface="Arial" panose="020B0604020202020204" pitchFamily="34" charset="0"/>
                <a:cs typeface="Arial" panose="020B0604020202020204" pitchFamily="34" charset="0"/>
              </a:rPr>
              <a:t>(hombre o mujer: en los hombres, el metabolismo es 5-10% más alto que en las mujeres</a:t>
            </a:r>
            <a:r>
              <a:rPr dirty="0"/>
              <a:t>)</a:t>
            </a:r>
          </a:p>
        </p:txBody>
      </p:sp>
      <p:pic>
        <p:nvPicPr>
          <p:cNvPr id="255" name="image15.png"/>
          <p:cNvPicPr>
            <a:picLocks noChangeAspect="1"/>
          </p:cNvPicPr>
          <p:nvPr/>
        </p:nvPicPr>
        <p:blipFill>
          <a:blip r:embed="rId5"/>
          <a:stretch>
            <a:fillRect/>
          </a:stretch>
        </p:blipFill>
        <p:spPr>
          <a:xfrm>
            <a:off x="1493582" y="8541094"/>
            <a:ext cx="1889636" cy="1889636"/>
          </a:xfrm>
          <a:prstGeom prst="rect">
            <a:avLst/>
          </a:prstGeom>
          <a:ln w="12700">
            <a:miter lim="400000"/>
          </a:ln>
        </p:spPr>
      </p:pic>
      <p:sp>
        <p:nvSpPr>
          <p:cNvPr id="256" name="Shape 256"/>
          <p:cNvSpPr/>
          <p:nvPr/>
        </p:nvSpPr>
        <p:spPr>
          <a:xfrm>
            <a:off x="14677690" y="3940831"/>
            <a:ext cx="7689937" cy="2144815"/>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p>
            <a:pPr algn="l"/>
            <a:r>
              <a:rPr lang="es-ES" sz="4000" b="1" dirty="0">
                <a:latin typeface="Arial" panose="020B0604020202020204" pitchFamily="34" charset="0"/>
                <a:cs typeface="Arial" panose="020B0604020202020204" pitchFamily="34" charset="0"/>
              </a:rPr>
              <a:t>edad</a:t>
            </a:r>
          </a:p>
          <a:p>
            <a:pPr algn="l"/>
            <a:r>
              <a:rPr lang="es-ES" sz="4000" dirty="0">
                <a:latin typeface="Arial" panose="020B0604020202020204" pitchFamily="34" charset="0"/>
                <a:cs typeface="Arial" panose="020B0604020202020204" pitchFamily="34" charset="0"/>
              </a:rPr>
              <a:t>(con la edad, el metabolismo </a:t>
            </a:r>
          </a:p>
          <a:p>
            <a:pPr algn="l"/>
            <a:r>
              <a:rPr lang="es-ES" sz="4000" dirty="0">
                <a:latin typeface="Arial" panose="020B0604020202020204" pitchFamily="34" charset="0"/>
                <a:cs typeface="Arial" panose="020B0604020202020204" pitchFamily="34" charset="0"/>
              </a:rPr>
              <a:t>se ralentiza</a:t>
            </a:r>
            <a:r>
              <a:rPr dirty="0"/>
              <a:t>)</a:t>
            </a:r>
          </a:p>
        </p:txBody>
      </p:sp>
      <p:sp>
        <p:nvSpPr>
          <p:cNvPr id="257" name="Shape 257"/>
          <p:cNvSpPr/>
          <p:nvPr/>
        </p:nvSpPr>
        <p:spPr>
          <a:xfrm>
            <a:off x="14692968" y="6980049"/>
            <a:ext cx="7529502" cy="1990927"/>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spAutoFit/>
          </a:bodyPr>
          <a:lstStyle/>
          <a:p>
            <a:pPr algn="l"/>
            <a:r>
              <a:rPr lang="es-ES" sz="4000" b="1" dirty="0">
                <a:latin typeface="Arial" panose="020B0604020202020204" pitchFamily="34" charset="0"/>
                <a:cs typeface="Arial" panose="020B0604020202020204" pitchFamily="34" charset="0"/>
              </a:rPr>
              <a:t>termogénesis alimentaria</a:t>
            </a:r>
          </a:p>
          <a:p>
            <a:pPr algn="l"/>
            <a:r>
              <a:rPr lang="es-ES" sz="4000" dirty="0">
                <a:latin typeface="Arial" panose="020B0604020202020204" pitchFamily="34" charset="0"/>
                <a:cs typeface="Arial" panose="020B0604020202020204" pitchFamily="34" charset="0"/>
              </a:rPr>
              <a:t>(energía que el cuerpo gasta en digerir los alimentos)</a:t>
            </a:r>
          </a:p>
        </p:txBody>
      </p:sp>
      <p:pic>
        <p:nvPicPr>
          <p:cNvPr id="258" name="image16.png"/>
          <p:cNvPicPr>
            <a:picLocks noChangeAspect="1"/>
          </p:cNvPicPr>
          <p:nvPr/>
        </p:nvPicPr>
        <p:blipFill>
          <a:blip r:embed="rId6"/>
          <a:stretch>
            <a:fillRect/>
          </a:stretch>
        </p:blipFill>
        <p:spPr>
          <a:xfrm>
            <a:off x="12565129" y="3753549"/>
            <a:ext cx="1589166" cy="2139952"/>
          </a:xfrm>
          <a:prstGeom prst="rect">
            <a:avLst/>
          </a:prstGeom>
          <a:ln w="12700">
            <a:miter lim="400000"/>
          </a:ln>
        </p:spPr>
      </p:pic>
      <p:pic>
        <p:nvPicPr>
          <p:cNvPr id="259" name="image17.png"/>
          <p:cNvPicPr>
            <a:picLocks noChangeAspect="1"/>
          </p:cNvPicPr>
          <p:nvPr/>
        </p:nvPicPr>
        <p:blipFill>
          <a:blip r:embed="rId7"/>
          <a:stretch>
            <a:fillRect/>
          </a:stretch>
        </p:blipFill>
        <p:spPr>
          <a:xfrm>
            <a:off x="12513922" y="7064054"/>
            <a:ext cx="1691579" cy="1597382"/>
          </a:xfrm>
          <a:prstGeom prst="rect">
            <a:avLst/>
          </a:prstGeom>
          <a:ln w="12700">
            <a:miter lim="400000"/>
          </a:ln>
        </p:spPr>
      </p:pic>
      <p:pic>
        <p:nvPicPr>
          <p:cNvPr id="260" name="image18.png"/>
          <p:cNvPicPr>
            <a:picLocks noChangeAspect="1"/>
          </p:cNvPicPr>
          <p:nvPr/>
        </p:nvPicPr>
        <p:blipFill>
          <a:blip r:embed="rId8"/>
          <a:stretch>
            <a:fillRect/>
          </a:stretch>
        </p:blipFill>
        <p:spPr>
          <a:xfrm>
            <a:off x="12481804" y="9966049"/>
            <a:ext cx="1755814" cy="1757529"/>
          </a:xfrm>
          <a:prstGeom prst="rect">
            <a:avLst/>
          </a:prstGeom>
          <a:ln w="12700">
            <a:miter lim="400000"/>
          </a:ln>
        </p:spPr>
      </p:pic>
    </p:spTree>
  </p:cSld>
  <p:clrMapOvr>
    <a:masterClrMapping/>
  </p:clrMapOvr>
  <p:transition spd="slow"/>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50800" dist="25400" dir="5400000" rotWithShape="0">
            <a:srgbClr val="000000">
              <a:alpha val="50000"/>
            </a:srgbClr>
          </a:outerShdw>
        </a:effectLst>
        <a:sp3d/>
      </a:spPr>
      <a:bodyPr rot="0" spcFirstLastPara="1" vertOverflow="overflow" horzOverflow="overflow" vert="horz" wrap="square" lIns="71436" tIns="71436" rIns="71436" bIns="71436" numCol="1" spcCol="38100" rtlCol="0" anchor="ctr">
        <a:spAutoFit/>
      </a:bodyPr>
      <a:lstStyle>
        <a:def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6" tIns="71436" rIns="71436" bIns="71436" numCol="1" spcCol="38100" rtlCol="0" anchor="ctr">
        <a:spAutoFit/>
      </a:bodyPr>
      <a:lstStyle>
        <a:def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50800" dist="25400" dir="5400000" rotWithShape="0">
            <a:srgbClr val="000000">
              <a:alpha val="50000"/>
            </a:srgbClr>
          </a:outerShdw>
        </a:effectLst>
        <a:sp3d/>
      </a:spPr>
      <a:bodyPr rot="0" spcFirstLastPara="1" vertOverflow="overflow" horzOverflow="overflow" vert="horz" wrap="square" lIns="71436" tIns="71436" rIns="71436" bIns="71436" numCol="1" spcCol="38100" rtlCol="0" anchor="ctr">
        <a:spAutoFit/>
      </a:bodyPr>
      <a:lstStyle>
        <a:def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6" tIns="71436" rIns="71436" bIns="71436" numCol="1" spcCol="38100" rtlCol="0" anchor="ctr">
        <a:spAutoFit/>
      </a:bodyPr>
      <a:lstStyle>
        <a:def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4580</TotalTime>
  <Words>3339</Words>
  <Application>Microsoft Office PowerPoint</Application>
  <PresentationFormat>Произвольный</PresentationFormat>
  <Paragraphs>354</Paragraphs>
  <Slides>32</Slides>
  <Notes>26</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32</vt:i4>
      </vt:variant>
    </vt:vector>
  </HeadingPairs>
  <TitlesOfParts>
    <vt:vector size="37" baseType="lpstr">
      <vt:lpstr>Arial</vt:lpstr>
      <vt:lpstr>Helvetica</vt:lpstr>
      <vt:lpstr>Helvetica Light</vt:lpstr>
      <vt:lpstr>Helvetica Neue</vt:lpstr>
      <vt:lpstr>White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Васина Алла</dc:creator>
  <cp:lastModifiedBy>Natalia Gudkova</cp:lastModifiedBy>
  <cp:revision>90</cp:revision>
  <dcterms:modified xsi:type="dcterms:W3CDTF">2021-08-10T10:24:46Z</dcterms:modified>
</cp:coreProperties>
</file>