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667" autoAdjust="0"/>
  </p:normalViewPr>
  <p:slideViewPr>
    <p:cSldViewPr snapToGrid="0">
      <p:cViewPr>
        <p:scale>
          <a:sx n="130" d="100"/>
          <a:sy n="130" d="100"/>
        </p:scale>
        <p:origin x="112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77540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es-AR" sz="2400" b="1" i="0" u="none" strike="noStrike" dirty="0">
                <a:effectLst/>
                <a:latin typeface="+mn-lt"/>
                <a:ea typeface="+mn-ea"/>
                <a:cs typeface="+mn-cs"/>
                <a:sym typeface="Arial"/>
              </a:rPr>
              <a:t>Sobre las recomendaciones de ingesta de EPA y DHA</a:t>
            </a:r>
            <a:r>
              <a:rPr lang="ru-RU" sz="2400" b="1" i="0" u="none" strike="noStrike" dirty="0">
                <a:effectLst/>
                <a:latin typeface="+mn-lt"/>
                <a:ea typeface="+mn-ea"/>
                <a:cs typeface="+mn-cs"/>
                <a:sym typeface="Arial"/>
              </a:rPr>
              <a:t> </a:t>
            </a:r>
            <a:endParaRPr lang="es-AR" sz="2400" b="1" i="0" u="none" strike="noStrike" dirty="0">
              <a:effectLst/>
              <a:latin typeface="+mn-lt"/>
              <a:ea typeface="+mn-ea"/>
              <a:cs typeface="+mn-cs"/>
              <a:sym typeface="Arial"/>
            </a:endParaRPr>
          </a:p>
          <a:p>
            <a:pPr rtl="0"/>
            <a:r>
              <a:rPr lang="es-AR" sz="2400" b="0" i="0" u="none" strike="noStrike" dirty="0">
                <a:effectLst/>
                <a:latin typeface="+mn-lt"/>
                <a:ea typeface="+mn-ea"/>
                <a:cs typeface="+mn-cs"/>
                <a:sym typeface="Arial"/>
              </a:rPr>
              <a:t>Grupos de expertos</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y organizaciones internacionales han establecido recomendaciones para la ingesta diaria de</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EPA</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y</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DHA que, en ocasiones, varían</a:t>
            </a:r>
            <a:r>
              <a:rPr lang="ru-RU" sz="2400" b="0" i="0" u="none" strike="noStrike" dirty="0">
                <a:effectLst/>
                <a:latin typeface="+mn-lt"/>
                <a:ea typeface="+mn-ea"/>
                <a:cs typeface="+mn-cs"/>
                <a:sym typeface="Arial"/>
              </a:rPr>
              <a:t>: </a:t>
            </a:r>
            <a:endParaRPr lang="ru-RU" dirty="0">
              <a:effectLst/>
            </a:endParaRPr>
          </a:p>
          <a:p>
            <a:pPr marL="285750" indent="-285750" rtl="0" fontAlgn="base">
              <a:buFont typeface="Arial" panose="020B0604020202020204" pitchFamily="34" charset="0"/>
              <a:buChar char="•"/>
            </a:pPr>
            <a:r>
              <a:rPr lang="es-AR" sz="2400" b="0" i="0" u="none" strike="noStrike" dirty="0">
                <a:effectLst/>
                <a:latin typeface="+mn-lt"/>
                <a:ea typeface="+mn-ea"/>
                <a:cs typeface="+mn-cs"/>
                <a:sym typeface="Arial"/>
              </a:rPr>
              <a:t>entre</a:t>
            </a:r>
            <a:r>
              <a:rPr lang="ru-RU" sz="2400" b="0" i="0" u="none" strike="noStrike" dirty="0">
                <a:effectLst/>
                <a:latin typeface="+mn-lt"/>
                <a:ea typeface="+mn-ea"/>
                <a:cs typeface="+mn-cs"/>
                <a:sym typeface="Arial"/>
              </a:rPr>
              <a:t> 250 </a:t>
            </a:r>
            <a:r>
              <a:rPr lang="es-AR" sz="2400" b="0" i="0" u="none" strike="noStrike" dirty="0">
                <a:effectLst/>
                <a:latin typeface="+mn-lt"/>
                <a:ea typeface="+mn-ea"/>
                <a:cs typeface="+mn-cs"/>
                <a:sym typeface="Arial"/>
              </a:rPr>
              <a:t>mg por día y </a:t>
            </a:r>
            <a:r>
              <a:rPr lang="ru-RU" sz="2400" b="0" i="0" u="none" strike="noStrike" dirty="0">
                <a:effectLst/>
                <a:latin typeface="+mn-lt"/>
                <a:ea typeface="+mn-ea"/>
                <a:cs typeface="+mn-cs"/>
                <a:sym typeface="Arial"/>
              </a:rPr>
              <a:t>500 </a:t>
            </a:r>
            <a:r>
              <a:rPr lang="es-AR" sz="2400" b="0" i="0" u="none" strike="noStrike" dirty="0">
                <a:effectLst/>
                <a:latin typeface="+mn-lt"/>
                <a:ea typeface="+mn-ea"/>
                <a:cs typeface="+mn-cs"/>
                <a:sym typeface="Arial"/>
              </a:rPr>
              <a:t>mg por día</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para mantener la salud general</a:t>
            </a:r>
            <a:r>
              <a:rPr lang="ru-RU" sz="2400" b="0" i="0" u="none" strike="noStrike" dirty="0">
                <a:effectLst/>
                <a:latin typeface="+mn-lt"/>
                <a:ea typeface="+mn-ea"/>
                <a:cs typeface="+mn-cs"/>
                <a:sym typeface="Arial"/>
              </a:rPr>
              <a:t>,</a:t>
            </a:r>
          </a:p>
          <a:p>
            <a:pPr marL="285750" indent="-285750" rtl="0" fontAlgn="base">
              <a:buFont typeface="Arial" panose="020B0604020202020204" pitchFamily="34" charset="0"/>
              <a:buChar char="•"/>
            </a:pPr>
            <a:r>
              <a:rPr lang="es-AR" sz="2400" b="0" i="0" u="none" strike="noStrike" dirty="0">
                <a:effectLst/>
                <a:latin typeface="+mn-lt"/>
                <a:ea typeface="+mn-ea"/>
                <a:cs typeface="+mn-cs"/>
                <a:sym typeface="Arial"/>
              </a:rPr>
              <a:t>entre</a:t>
            </a:r>
            <a:r>
              <a:rPr lang="ru-RU" sz="2400" b="0" i="0" u="none" strike="noStrike" dirty="0">
                <a:effectLst/>
                <a:latin typeface="+mn-lt"/>
                <a:ea typeface="+mn-ea"/>
                <a:cs typeface="+mn-cs"/>
                <a:sym typeface="Arial"/>
              </a:rPr>
              <a:t> 500 </a:t>
            </a:r>
            <a:r>
              <a:rPr lang="es-AR" sz="2400" b="0" i="0" u="none" strike="noStrike" dirty="0">
                <a:effectLst/>
                <a:latin typeface="+mn-lt"/>
                <a:ea typeface="+mn-ea"/>
                <a:cs typeface="+mn-cs"/>
                <a:sym typeface="Arial"/>
              </a:rPr>
              <a:t>mg por día</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hasta</a:t>
            </a:r>
            <a:r>
              <a:rPr lang="ru-RU" sz="2400" b="0" i="0" u="none" strike="noStrike" dirty="0">
                <a:effectLst/>
                <a:latin typeface="+mn-lt"/>
                <a:ea typeface="+mn-ea"/>
                <a:cs typeface="+mn-cs"/>
                <a:sym typeface="Arial"/>
              </a:rPr>
              <a:t> ≥ 1000 </a:t>
            </a:r>
            <a:r>
              <a:rPr lang="es-AR" sz="2400" b="0" i="0" u="none" strike="noStrike" dirty="0">
                <a:effectLst/>
                <a:latin typeface="+mn-lt"/>
                <a:ea typeface="+mn-ea"/>
                <a:cs typeface="+mn-cs"/>
                <a:sym typeface="Arial"/>
              </a:rPr>
              <a:t>mg por día</a:t>
            </a:r>
            <a:r>
              <a:rPr lang="ru-RU" sz="2400" b="0" i="0" u="none" strike="noStrike" dirty="0">
                <a:effectLst/>
                <a:latin typeface="+mn-lt"/>
                <a:ea typeface="+mn-ea"/>
                <a:cs typeface="+mn-cs"/>
                <a:sym typeface="Arial"/>
              </a:rPr>
              <a:t> </a:t>
            </a:r>
            <a:r>
              <a:rPr lang="es-AR" sz="2400" b="0" i="0" u="none" strike="noStrike" dirty="0">
                <a:effectLst/>
                <a:latin typeface="+mn-lt"/>
                <a:ea typeface="+mn-ea"/>
                <a:cs typeface="+mn-cs"/>
                <a:sym typeface="Arial"/>
              </a:rPr>
              <a:t>para la salud del corazón.</a:t>
            </a:r>
            <a:endParaRPr lang="ru-RU" sz="2400" b="0" i="0" u="none" strike="noStrike" dirty="0">
              <a:effectLst/>
              <a:latin typeface="+mn-lt"/>
              <a:ea typeface="+mn-ea"/>
              <a:cs typeface="+mn-cs"/>
              <a:sym typeface="Arial"/>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es-AR" sz="2800" b="1" i="0" u="none" strike="noStrike" dirty="0">
                <a:effectLst/>
                <a:latin typeface="+mn-lt"/>
                <a:ea typeface="+mn-ea"/>
                <a:cs typeface="+mn-cs"/>
                <a:sym typeface="Arial"/>
              </a:rPr>
              <a:t>Más información sobre los ácidos grasos</a:t>
            </a:r>
            <a:endParaRPr lang="ru-RU" dirty="0">
              <a:effectLst/>
            </a:endParaRPr>
          </a:p>
          <a:p>
            <a:pPr rtl="0"/>
            <a:br>
              <a:rPr lang="ru-RU" dirty="0"/>
            </a:br>
            <a:r>
              <a:rPr lang="es-AR" sz="2800" b="1" i="0" u="none" strike="noStrike" dirty="0">
                <a:effectLst/>
                <a:latin typeface="+mn-lt"/>
                <a:ea typeface="+mn-ea"/>
                <a:cs typeface="+mn-cs"/>
                <a:sym typeface="Arial"/>
              </a:rPr>
              <a:t>Los ácidos grasos </a:t>
            </a:r>
            <a:r>
              <a:rPr lang="es-AR" sz="2800" b="0" i="0" u="none" strike="noStrike" dirty="0">
                <a:effectLst/>
                <a:latin typeface="+mn-lt"/>
                <a:ea typeface="+mn-ea"/>
                <a:cs typeface="+mn-cs"/>
                <a:sym typeface="Arial"/>
              </a:rPr>
              <a:t>son</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moléculas orgánicas lineales de hidratos de carbono que están presentes en el organismo en forma de compuestos complejos.</a:t>
            </a:r>
            <a:endParaRPr lang="ru-RU" dirty="0">
              <a:effectLst/>
            </a:endParaRPr>
          </a:p>
          <a:p>
            <a:pPr rtl="0"/>
            <a:br>
              <a:rPr lang="ru-RU" dirty="0"/>
            </a:br>
            <a:r>
              <a:rPr lang="es-AR" sz="2800" b="0" i="0" u="none" strike="noStrike" dirty="0">
                <a:effectLst/>
                <a:latin typeface="+mn-lt"/>
                <a:ea typeface="+mn-ea"/>
                <a:cs typeface="+mn-cs"/>
                <a:sym typeface="Arial"/>
              </a:rPr>
              <a:t>Los </a:t>
            </a:r>
            <a:r>
              <a:rPr lang="es-AR" sz="2800" b="1" i="0" u="none" strike="noStrike" dirty="0">
                <a:effectLst/>
                <a:latin typeface="+mn-lt"/>
                <a:ea typeface="+mn-ea"/>
                <a:cs typeface="+mn-cs"/>
                <a:sym typeface="Arial"/>
              </a:rPr>
              <a:t>ácidos grasos </a:t>
            </a:r>
            <a:r>
              <a:rPr lang="es-AR" sz="2800" b="0" i="0" u="none" strike="noStrike" dirty="0">
                <a:effectLst/>
                <a:latin typeface="+mn-lt"/>
                <a:ea typeface="+mn-ea"/>
                <a:cs typeface="+mn-cs"/>
                <a:sym typeface="Arial"/>
              </a:rPr>
              <a:t>tienen un número variable de átomos de hidrógeno, lo que afecta su forma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En función de esto, los ácidos grasos se dividen en dos grandes grupos:</a:t>
            </a:r>
            <a:endParaRPr lang="ru-RU" dirty="0">
              <a:effectLst/>
            </a:endParaRPr>
          </a:p>
          <a:p>
            <a:pPr rtl="0" fontAlgn="base"/>
            <a:r>
              <a:rPr lang="ru-RU" sz="2800" b="1" i="0" u="none" strike="noStrike" dirty="0">
                <a:effectLst/>
                <a:latin typeface="+mn-lt"/>
                <a:ea typeface="+mn-ea"/>
                <a:cs typeface="+mn-cs"/>
                <a:sym typeface="Arial"/>
              </a:rPr>
              <a:t>1. </a:t>
            </a:r>
            <a:r>
              <a:rPr lang="es-AR" sz="2800" b="1" i="0" u="none" strike="noStrike" dirty="0">
                <a:effectLst/>
                <a:latin typeface="+mn-lt"/>
                <a:ea typeface="+mn-ea"/>
                <a:cs typeface="+mn-cs"/>
                <a:sym typeface="Arial"/>
              </a:rPr>
              <a:t>Ácidos grasos saturados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tienen una forma molecular recta, ya que en ellos se encuentra la máxima cantidad posible de átomos de hidrógeno),</a:t>
            </a:r>
            <a:endParaRPr lang="ru-RU" sz="2800" b="0" i="0" u="none" strike="noStrike" dirty="0">
              <a:effectLst/>
              <a:latin typeface="+mn-lt"/>
              <a:ea typeface="+mn-ea"/>
              <a:cs typeface="+mn-cs"/>
              <a:sym typeface="Arial"/>
            </a:endParaRPr>
          </a:p>
          <a:p>
            <a:pPr rtl="0" fontAlgn="base"/>
            <a:r>
              <a:rPr lang="ru-RU" sz="2800" b="1" i="0" u="none" strike="noStrike" dirty="0">
                <a:effectLst/>
                <a:latin typeface="+mn-lt"/>
                <a:ea typeface="+mn-ea"/>
                <a:cs typeface="+mn-cs"/>
                <a:sym typeface="Arial"/>
              </a:rPr>
              <a:t>2. </a:t>
            </a:r>
            <a:r>
              <a:rPr lang="es-AR" sz="2800" b="1" i="0" u="none" strike="noStrike" dirty="0">
                <a:effectLst/>
                <a:latin typeface="+mn-lt"/>
                <a:ea typeface="+mn-ea"/>
                <a:cs typeface="+mn-cs"/>
                <a:sym typeface="Arial"/>
              </a:rPr>
              <a:t>Ácidos grasos insaturados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tienen una forma molecular curva, torciéndose allí donde no hay suficientes átomos de hidrógeno).</a:t>
            </a:r>
          </a:p>
          <a:p>
            <a:pPr rtl="0" fontAlgn="base"/>
            <a:br>
              <a:rPr lang="ru-RU" dirty="0"/>
            </a:br>
            <a:r>
              <a:rPr lang="es-AR" sz="2800" b="0" i="0" u="none" strike="noStrike" dirty="0">
                <a:effectLst/>
                <a:latin typeface="+mn-lt"/>
                <a:ea typeface="+mn-ea"/>
                <a:cs typeface="+mn-cs"/>
                <a:sym typeface="Arial"/>
              </a:rPr>
              <a:t>Si las </a:t>
            </a:r>
            <a:r>
              <a:rPr lang="es-AR" sz="2800" b="0" i="0" u="sng" strike="noStrike" dirty="0">
                <a:effectLst/>
                <a:latin typeface="+mn-lt"/>
                <a:ea typeface="+mn-ea"/>
                <a:cs typeface="+mn-cs"/>
                <a:sym typeface="Arial"/>
              </a:rPr>
              <a:t>torceduras en la forma molecular son más de una</a:t>
            </a:r>
            <a:r>
              <a:rPr lang="es-AR" sz="2800" b="0" i="0" u="none" strike="noStrike" dirty="0">
                <a:effectLst/>
                <a:latin typeface="+mn-lt"/>
                <a:ea typeface="+mn-ea"/>
                <a:cs typeface="+mn-cs"/>
                <a:sym typeface="Arial"/>
              </a:rPr>
              <a:t>, entonces esos ácidos reciben el nombre de </a:t>
            </a:r>
            <a:r>
              <a:rPr lang="es-AR" sz="2800" b="0" i="0" u="sng" strike="noStrike" dirty="0">
                <a:effectLst/>
                <a:latin typeface="+mn-lt"/>
                <a:ea typeface="+mn-ea"/>
                <a:cs typeface="+mn-cs"/>
                <a:sym typeface="Arial"/>
              </a:rPr>
              <a:t>poliinsaturados.</a:t>
            </a:r>
            <a:r>
              <a:rPr lang="ru-RU" sz="2800" b="0" i="0" u="none" strike="noStrike" dirty="0">
                <a:effectLst/>
                <a:latin typeface="+mn-lt"/>
                <a:ea typeface="+mn-ea"/>
                <a:cs typeface="+mn-cs"/>
                <a:sym typeface="Arial"/>
              </a:rPr>
              <a:t> </a:t>
            </a:r>
            <a:endParaRPr lang="es-AR" sz="2800" b="0" i="0" u="none" strike="noStrike" dirty="0">
              <a:effectLst/>
              <a:latin typeface="+mn-lt"/>
              <a:ea typeface="+mn-ea"/>
              <a:cs typeface="+mn-cs"/>
              <a:sym typeface="Arial"/>
            </a:endParaRPr>
          </a:p>
          <a:p>
            <a:pPr rtl="0" fontAlgn="base"/>
            <a:br>
              <a:rPr lang="ru-RU" dirty="0"/>
            </a:br>
            <a:r>
              <a:rPr lang="es-AR" sz="2800" b="0" i="0" u="none" strike="noStrike" dirty="0">
                <a:effectLst/>
                <a:latin typeface="+mn-lt"/>
                <a:ea typeface="+mn-ea"/>
                <a:cs typeface="+mn-cs"/>
                <a:sym typeface="Arial"/>
              </a:rPr>
              <a:t>Si esta </a:t>
            </a:r>
            <a:r>
              <a:rPr lang="es-AR" sz="2800" b="0" i="0" u="sng" strike="noStrike" dirty="0">
                <a:effectLst/>
                <a:latin typeface="+mn-lt"/>
                <a:ea typeface="+mn-ea"/>
                <a:cs typeface="+mn-cs"/>
                <a:sym typeface="Arial"/>
              </a:rPr>
              <a:t>torcedura comienza a partir del tercer átomo de carbono</a:t>
            </a:r>
            <a:r>
              <a:rPr lang="es-AR" sz="2800" b="0" i="0" u="none" strike="noStrike" dirty="0">
                <a:effectLst/>
                <a:latin typeface="+mn-lt"/>
                <a:ea typeface="+mn-ea"/>
                <a:cs typeface="+mn-cs"/>
                <a:sym typeface="Arial"/>
              </a:rPr>
              <a:t> contando desde el final, entonces estamos en presencia de </a:t>
            </a:r>
            <a:r>
              <a:rPr lang="es-AR" sz="2800" b="0" i="0" u="sng" strike="noStrike" dirty="0">
                <a:effectLst/>
                <a:latin typeface="+mn-lt"/>
                <a:ea typeface="+mn-ea"/>
                <a:cs typeface="+mn-cs"/>
                <a:sym typeface="Arial"/>
              </a:rPr>
              <a:t>ácidos grasos poliinsaturados (PUFA) omega-3</a:t>
            </a:r>
            <a:r>
              <a:rPr lang="es-AR" sz="2800" b="0" i="0" u="none" strike="noStrike" dirty="0">
                <a:effectLst/>
                <a:latin typeface="+mn-lt"/>
                <a:ea typeface="+mn-ea"/>
                <a:cs typeface="+mn-cs"/>
                <a:sym typeface="Arial"/>
              </a:rPr>
              <a:t>; si comienza a partir del </a:t>
            </a:r>
            <a:r>
              <a:rPr lang="es-AR" sz="2800" b="0" i="0" u="sng" strike="noStrike" dirty="0">
                <a:effectLst/>
                <a:latin typeface="+mn-lt"/>
                <a:ea typeface="+mn-ea"/>
                <a:cs typeface="+mn-cs"/>
                <a:sym typeface="Arial"/>
              </a:rPr>
              <a:t>sexto</a:t>
            </a:r>
            <a:r>
              <a:rPr lang="es-AR" sz="2800" b="0" i="0" u="none" strike="noStrike" dirty="0">
                <a:effectLst/>
                <a:latin typeface="+mn-lt"/>
                <a:ea typeface="+mn-ea"/>
                <a:cs typeface="+mn-cs"/>
                <a:sym typeface="Arial"/>
              </a:rPr>
              <a:t> átomo de carbono, se trata de </a:t>
            </a:r>
            <a:r>
              <a:rPr lang="es-AR" sz="2800" b="0" i="0" u="sng" strike="noStrike" dirty="0">
                <a:effectLst/>
                <a:latin typeface="+mn-lt"/>
                <a:ea typeface="+mn-ea"/>
                <a:cs typeface="+mn-cs"/>
                <a:sym typeface="Arial"/>
              </a:rPr>
              <a:t>ácidos grasos poliinsaturados (PUFA) omega-6.</a:t>
            </a:r>
          </a:p>
          <a:p>
            <a:pPr rtl="0" fontAlgn="base"/>
            <a:br>
              <a:rPr lang="ru-RU" dirty="0"/>
            </a:br>
            <a:r>
              <a:rPr lang="es-AR" sz="2800" b="0" i="0" u="none" strike="noStrike" dirty="0">
                <a:effectLst/>
                <a:latin typeface="+mn-lt"/>
                <a:ea typeface="+mn-ea"/>
                <a:cs typeface="+mn-cs"/>
                <a:sym typeface="Arial"/>
              </a:rPr>
              <a:t>Los ácidos grasos saturados se encuentran en</a:t>
            </a:r>
            <a:r>
              <a:rPr lang="ru-RU" sz="2800" b="0" i="0" u="none" strike="noStrike" dirty="0">
                <a:effectLst/>
                <a:latin typeface="+mn-lt"/>
                <a:ea typeface="+mn-ea"/>
                <a:cs typeface="+mn-cs"/>
                <a:sym typeface="Arial"/>
              </a:rPr>
              <a:t>:</a:t>
            </a:r>
            <a:endParaRPr lang="ru-RU" dirty="0">
              <a:effectLst/>
            </a:endParaRPr>
          </a:p>
          <a:p>
            <a:pPr marL="285750" indent="-285750" rtl="0" fontAlgn="base">
              <a:buFont typeface="Arial" panose="020B0604020202020204" pitchFamily="34" charset="0"/>
              <a:buChar char="•"/>
            </a:pPr>
            <a:r>
              <a:rPr lang="es-AR" sz="2800" b="0" i="0" u="none" strike="noStrike" dirty="0">
                <a:effectLst/>
                <a:latin typeface="+mn-lt"/>
                <a:ea typeface="+mn-ea"/>
                <a:cs typeface="+mn-cs"/>
                <a:sym typeface="Arial"/>
              </a:rPr>
              <a:t>Productos lácteos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leche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queso</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manteca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nata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helado</a:t>
            </a:r>
            <a:r>
              <a:rPr lang="ru-RU" sz="2800" b="0" i="0" u="none" strike="noStrike" dirty="0">
                <a:effectLst/>
                <a:latin typeface="+mn-lt"/>
                <a:ea typeface="+mn-ea"/>
                <a:cs typeface="+mn-cs"/>
                <a:sym typeface="Arial"/>
              </a:rPr>
              <a:t>),</a:t>
            </a:r>
          </a:p>
          <a:p>
            <a:pPr marL="285750" indent="-285750" rtl="0" fontAlgn="base">
              <a:buFont typeface="Arial" panose="020B0604020202020204" pitchFamily="34" charset="0"/>
              <a:buChar char="•"/>
            </a:pPr>
            <a:r>
              <a:rPr lang="es-AR" sz="2800" b="0" i="0" u="none" strike="noStrike" dirty="0">
                <a:effectLst/>
                <a:latin typeface="+mn-lt"/>
                <a:ea typeface="+mn-ea"/>
                <a:cs typeface="+mn-cs"/>
                <a:sym typeface="Arial"/>
              </a:rPr>
              <a:t>Carnes grasas y productos cárnicos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manteca de cerdo</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panceta ahumada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salchichas</a:t>
            </a:r>
            <a:r>
              <a:rPr lang="ru-RU" sz="2800" b="0" i="0" u="none" strike="noStrike" dirty="0">
                <a:effectLst/>
                <a:latin typeface="+mn-lt"/>
                <a:ea typeface="+mn-ea"/>
                <a:cs typeface="+mn-cs"/>
                <a:sym typeface="Arial"/>
              </a:rPr>
              <a:t>), </a:t>
            </a:r>
          </a:p>
          <a:p>
            <a:pPr marL="285750" indent="-285750" rtl="0" fontAlgn="base">
              <a:buFont typeface="Arial" panose="020B0604020202020204" pitchFamily="34" charset="0"/>
              <a:buChar char="•"/>
            </a:pPr>
            <a:r>
              <a:rPr lang="es-AR" sz="2800" b="0" i="0" u="none" strike="noStrike" dirty="0">
                <a:effectLst/>
                <a:latin typeface="+mn-lt"/>
                <a:ea typeface="+mn-ea"/>
                <a:cs typeface="+mn-cs"/>
                <a:sym typeface="Arial"/>
              </a:rPr>
              <a:t>Aceites tropicales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aceite de coco y aceite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de palma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manteca de cacao</a:t>
            </a:r>
            <a:r>
              <a:rPr lang="ru-RU" sz="2800" b="0" i="0" u="none" strike="noStrike" dirty="0">
                <a:effectLst/>
                <a:latin typeface="+mn-lt"/>
                <a:ea typeface="+mn-ea"/>
                <a:cs typeface="+mn-cs"/>
                <a:sym typeface="Arial"/>
              </a:rPr>
              <a:t>), </a:t>
            </a:r>
          </a:p>
          <a:p>
            <a:pPr marL="285750" indent="-285750" rtl="0" fontAlgn="base">
              <a:buFont typeface="Arial" panose="020B0604020202020204" pitchFamily="34" charset="0"/>
              <a:buChar char="•"/>
            </a:pPr>
            <a:r>
              <a:rPr lang="es-AR" sz="2800" b="0" i="0" u="none" strike="noStrike" dirty="0">
                <a:effectLst/>
                <a:latin typeface="+mn-lt"/>
                <a:ea typeface="+mn-ea"/>
                <a:cs typeface="+mn-cs"/>
                <a:sym typeface="Arial"/>
              </a:rPr>
              <a:t>Productos de confitería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bombones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galletas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bollos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tortas</a:t>
            </a:r>
            <a:r>
              <a:rPr lang="ru-RU" sz="2800" b="0" i="0" u="none" strike="noStrike" dirty="0">
                <a:effectLst/>
                <a:latin typeface="+mn-lt"/>
                <a:ea typeface="+mn-ea"/>
                <a:cs typeface="+mn-cs"/>
                <a:sym typeface="Arial"/>
              </a:rPr>
              <a:t>).</a:t>
            </a:r>
            <a:endParaRPr lang="es-AR" sz="2800" b="0" i="0" u="none" strike="noStrike" dirty="0">
              <a:effectLst/>
              <a:latin typeface="+mn-lt"/>
              <a:ea typeface="+mn-ea"/>
              <a:cs typeface="+mn-cs"/>
              <a:sym typeface="Arial"/>
            </a:endParaRPr>
          </a:p>
          <a:p>
            <a:pPr marL="285750" indent="-285750" rtl="0" fontAlgn="base">
              <a:buFont typeface="Arial" panose="020B0604020202020204" pitchFamily="34" charset="0"/>
              <a:buChar char="•"/>
            </a:pPr>
            <a:endParaRPr lang="es-AR" sz="2800" b="0" i="0" u="none" strike="noStrike" dirty="0">
              <a:effectLst/>
              <a:latin typeface="+mn-lt"/>
              <a:ea typeface="+mn-ea"/>
              <a:cs typeface="+mn-cs"/>
              <a:sym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lang="es-AR" sz="2800" b="0" i="0" u="none" strike="noStrike" dirty="0">
                <a:effectLst/>
                <a:latin typeface="+mn-lt"/>
                <a:ea typeface="+mn-ea"/>
                <a:cs typeface="+mn-cs"/>
                <a:sym typeface="Arial"/>
              </a:rPr>
              <a:t>El cuerpo necesita de los ácidos grasos saturados en cantidades limitadas</a:t>
            </a:r>
            <a:r>
              <a:rPr lang="ru-RU" sz="2800" b="0" i="0" u="none" strike="noStrike" dirty="0">
                <a:effectLst/>
                <a:latin typeface="+mn-lt"/>
                <a:ea typeface="+mn-ea"/>
                <a:cs typeface="+mn-cs"/>
                <a:sym typeface="Arial"/>
              </a:rPr>
              <a:t>. </a:t>
            </a:r>
            <a:r>
              <a:rPr lang="es-ES" sz="2800" b="0" i="0" dirty="0">
                <a:solidFill>
                  <a:srgbClr val="000000"/>
                </a:solidFill>
                <a:effectLst/>
                <a:latin typeface="Roboto" panose="02000000000000000000" pitchFamily="2" charset="0"/>
              </a:rPr>
              <a:t>Pero</a:t>
            </a:r>
            <a:r>
              <a:rPr lang="es-ES" sz="2800" b="1" i="0" dirty="0">
                <a:solidFill>
                  <a:srgbClr val="000000"/>
                </a:solidFill>
                <a:effectLst/>
                <a:latin typeface="Roboto" panose="02000000000000000000" pitchFamily="2" charset="0"/>
              </a:rPr>
              <a:t> el papel biológico de los ácidos grasos insaturados es mucho más diverso y su necesidad es mayor.</a:t>
            </a:r>
            <a:endParaRPr lang="ru-RU" b="1" dirty="0">
              <a:effectLst/>
            </a:endParaRPr>
          </a:p>
          <a:p>
            <a:pPr rtl="0"/>
            <a:r>
              <a:rPr lang="es-AR" sz="2800" b="0" i="0" u="none" strike="noStrike" dirty="0">
                <a:effectLst/>
                <a:latin typeface="+mn-lt"/>
                <a:ea typeface="+mn-ea"/>
                <a:cs typeface="+mn-cs"/>
                <a:sym typeface="Arial"/>
              </a:rPr>
              <a:t>Los ácidos grasos insaturados se consideran beneficiosos, ya que pueden contribuir a controlar el nivel de colesterol en sangre, disminuir la inflamación, estabilizar el ritmo cardíaco y desempeñar otras funciones favorables para la salud del organismo</a:t>
            </a:r>
            <a:r>
              <a:rPr lang="ru-RU" sz="2800" b="0" i="0" u="none" strike="noStrike" dirty="0">
                <a:effectLst/>
                <a:latin typeface="+mn-lt"/>
                <a:ea typeface="+mn-ea"/>
                <a:cs typeface="+mn-cs"/>
                <a:sym typeface="Arial"/>
              </a:rPr>
              <a:t>. </a:t>
            </a:r>
            <a:r>
              <a:rPr lang="es-AR" sz="2800" b="1" i="0" u="none" strike="noStrike" dirty="0">
                <a:effectLst/>
                <a:latin typeface="+mn-lt"/>
                <a:ea typeface="+mn-ea"/>
                <a:cs typeface="+mn-cs"/>
                <a:sym typeface="Arial"/>
              </a:rPr>
              <a:t>Esto es especialmente cierto en el caso de los</a:t>
            </a:r>
            <a:r>
              <a:rPr lang="ru-RU" sz="2800" b="1" i="0" u="none" strike="noStrike" dirty="0">
                <a:effectLst/>
                <a:latin typeface="+mn-lt"/>
                <a:ea typeface="+mn-ea"/>
                <a:cs typeface="+mn-cs"/>
                <a:sym typeface="Arial"/>
              </a:rPr>
              <a:t> </a:t>
            </a:r>
            <a:r>
              <a:rPr lang="es-AR" sz="2800" b="1" i="0" u="none" strike="noStrike" dirty="0">
                <a:effectLst/>
                <a:latin typeface="+mn-lt"/>
                <a:ea typeface="+mn-ea"/>
                <a:cs typeface="+mn-cs"/>
                <a:sym typeface="Arial"/>
              </a:rPr>
              <a:t>PUFA omega-3</a:t>
            </a:r>
            <a:r>
              <a:rPr lang="ru-RU" sz="2800" b="1" i="0" u="none" strike="noStrike" dirty="0">
                <a:effectLst/>
                <a:latin typeface="+mn-lt"/>
                <a:ea typeface="+mn-ea"/>
                <a:cs typeface="+mn-cs"/>
                <a:sym typeface="Arial"/>
              </a:rPr>
              <a:t> </a:t>
            </a:r>
            <a:r>
              <a:rPr lang="es-AR" sz="2800" b="1" i="0" u="none" strike="noStrike" dirty="0">
                <a:effectLst/>
                <a:latin typeface="+mn-lt"/>
                <a:ea typeface="+mn-ea"/>
                <a:cs typeface="+mn-cs"/>
                <a:sym typeface="Arial"/>
              </a:rPr>
              <a:t>y</a:t>
            </a:r>
            <a:r>
              <a:rPr lang="ru-RU" sz="2800" b="1" i="0" u="none" strike="noStrike" dirty="0">
                <a:effectLst/>
                <a:latin typeface="+mn-lt"/>
                <a:ea typeface="+mn-ea"/>
                <a:cs typeface="+mn-cs"/>
                <a:sym typeface="Arial"/>
              </a:rPr>
              <a:t> </a:t>
            </a:r>
            <a:r>
              <a:rPr lang="es-AR" sz="2800" b="1" i="0" u="none" strike="noStrike" dirty="0">
                <a:effectLst/>
                <a:latin typeface="+mn-lt"/>
                <a:ea typeface="+mn-ea"/>
                <a:cs typeface="+mn-cs"/>
                <a:sym typeface="Arial"/>
              </a:rPr>
              <a:t>omega</a:t>
            </a:r>
            <a:r>
              <a:rPr lang="ru-RU" sz="2800" b="1" i="0" u="none" strike="noStrike" dirty="0">
                <a:effectLst/>
                <a:latin typeface="+mn-lt"/>
                <a:ea typeface="+mn-ea"/>
                <a:cs typeface="+mn-cs"/>
                <a:sym typeface="Arial"/>
              </a:rPr>
              <a:t>-6.</a:t>
            </a:r>
            <a:endParaRPr lang="es-AR" sz="2800" b="1" i="0" u="none" strike="noStrike" dirty="0">
              <a:effectLst/>
              <a:latin typeface="+mn-lt"/>
              <a:ea typeface="+mn-ea"/>
              <a:cs typeface="+mn-cs"/>
              <a:sym typeface="Arial"/>
            </a:endParaRPr>
          </a:p>
          <a:p>
            <a:pPr rtl="0"/>
            <a:r>
              <a:rPr lang="es-AR" sz="1400" b="0" i="0" u="none" strike="noStrike" dirty="0">
                <a:effectLst/>
                <a:latin typeface="+mn-lt"/>
                <a:ea typeface="+mn-ea"/>
                <a:cs typeface="+mn-cs"/>
                <a:sym typeface="Arial"/>
              </a:rPr>
              <a:t>El cuerpo humano es prácticamente incapaz de sintetizar por su cuenta los </a:t>
            </a:r>
            <a:r>
              <a:rPr lang="es-AR" sz="2800" b="0" i="0" u="none" strike="noStrike" dirty="0">
                <a:effectLst/>
                <a:latin typeface="+mn-lt"/>
                <a:ea typeface="+mn-ea"/>
                <a:cs typeface="+mn-cs"/>
                <a:sym typeface="Arial"/>
              </a:rPr>
              <a:t>PUFA omega-3</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omega</a:t>
            </a:r>
            <a:r>
              <a:rPr lang="ru-RU" sz="2800" b="0" i="0" u="none" strike="noStrike" dirty="0">
                <a:effectLst/>
                <a:latin typeface="+mn-lt"/>
                <a:ea typeface="+mn-ea"/>
                <a:cs typeface="+mn-cs"/>
                <a:sym typeface="Arial"/>
              </a:rPr>
              <a:t>-6, </a:t>
            </a:r>
            <a:r>
              <a:rPr lang="es-AR" sz="2800" b="0" i="0" u="none" strike="noStrike" dirty="0">
                <a:effectLst/>
                <a:latin typeface="+mn-lt"/>
                <a:ea typeface="+mn-ea"/>
                <a:cs typeface="+mn-cs"/>
                <a:sym typeface="Arial"/>
              </a:rPr>
              <a:t>por lo que es necesario </a:t>
            </a:r>
            <a:r>
              <a:rPr lang="es-AR" sz="2800" b="0" i="0" u="sng" dirty="0">
                <a:effectLst/>
                <a:latin typeface="+mn-lt"/>
                <a:ea typeface="+mn-ea"/>
                <a:cs typeface="+mn-cs"/>
                <a:sym typeface="Arial"/>
              </a:rPr>
              <a:t>obtenerlos de la dieta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Sin embargo, las propiedades beneficiosas de estos ácidos grasos se manifiestan cuando existe una </a:t>
            </a:r>
            <a:r>
              <a:rPr lang="es-AR" sz="2800" b="0" i="0" u="sng" strike="noStrike" dirty="0">
                <a:effectLst/>
                <a:latin typeface="+mn-lt"/>
                <a:ea typeface="+mn-ea"/>
                <a:cs typeface="+mn-cs"/>
                <a:sym typeface="Arial"/>
              </a:rPr>
              <a:t>adecuada correlación entre ellos en nuestra dieta (equilibrio).</a:t>
            </a:r>
            <a:endParaRPr lang="ru-RU" dirty="0">
              <a:effectLst/>
            </a:endParaRPr>
          </a:p>
          <a:p>
            <a:pPr rtl="0"/>
            <a:r>
              <a:rPr lang="es-AR" sz="2800" b="0" i="0" u="none" strike="noStrike" dirty="0">
                <a:effectLst/>
                <a:latin typeface="+mn-lt"/>
                <a:ea typeface="+mn-ea"/>
                <a:cs typeface="+mn-cs"/>
                <a:sym typeface="Arial"/>
              </a:rPr>
              <a:t>La dieta de las sociedades modernas se basa principalmente en carnes en lugar de pescado</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por lo que frecuentemente se producen desequilibrios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La grasa animal se absorbe mucho peor, al tiempo que las condiciones en las que se cría el ganado no son óptimas, conduciendo a la formación de depósitos de grasa en los animales que acaban en nuestro plato</a:t>
            </a:r>
            <a:r>
              <a:rPr lang="ru-RU" sz="2800" b="0" i="0" u="none" strike="noStrike" dirty="0">
                <a:effectLst/>
                <a:latin typeface="+mn-lt"/>
                <a:ea typeface="+mn-ea"/>
                <a:cs typeface="+mn-cs"/>
                <a:sym typeface="Arial"/>
              </a:rPr>
              <a:t>.</a:t>
            </a:r>
            <a:endParaRPr lang="ru-RU" dirty="0">
              <a:effectLst/>
            </a:endParaRPr>
          </a:p>
          <a:p>
            <a:pPr rtl="0"/>
            <a:r>
              <a:rPr lang="es-AR" sz="2800" b="0" i="0" u="none" strike="noStrike" dirty="0">
                <a:effectLst/>
                <a:latin typeface="+mn-lt"/>
                <a:ea typeface="+mn-ea"/>
                <a:cs typeface="+mn-cs"/>
                <a:sym typeface="Arial"/>
              </a:rPr>
              <a:t>Los PUFA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omega-6</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son precursores de moléculas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que inician </a:t>
            </a:r>
            <a:r>
              <a:rPr lang="es-AR" sz="2800" b="0" i="0" u="sng" strike="noStrike" dirty="0">
                <a:effectLst/>
                <a:latin typeface="+mn-lt"/>
                <a:ea typeface="+mn-ea"/>
                <a:cs typeface="+mn-cs"/>
                <a:sym typeface="Arial"/>
              </a:rPr>
              <a:t>procesos inflamatorios y aumentan la presión arterial y la formación de trombos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Los PUFA omega-3 forman un contrapeso a estas moléculas, es decir, </a:t>
            </a:r>
            <a:r>
              <a:rPr lang="es-AR" sz="2800" b="0" i="0" u="sng" strike="noStrike" dirty="0">
                <a:effectLst/>
                <a:latin typeface="+mn-lt"/>
                <a:ea typeface="+mn-ea"/>
                <a:cs typeface="+mn-cs"/>
                <a:sym typeface="Arial"/>
              </a:rPr>
              <a:t>disminuyen la inflamación, la presión arterial y la trombosis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Se los puede comparar con la gasolina y el freno de un coche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para el organismo es de suma importancia tener acceso tanto al omega-3 como al omega-6, de esta manera puede “tirar de la cuerda” a tiempo y provocar la reacción necesaria.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es-AR" sz="2800" b="0" i="0" u="none" strike="noStrike" dirty="0">
                <a:effectLst/>
                <a:latin typeface="+mn-lt"/>
                <a:ea typeface="+mn-ea"/>
                <a:cs typeface="+mn-cs"/>
                <a:sym typeface="Arial"/>
              </a:rPr>
              <a:t>Estudios e Investigaciones que confirman las propiedades de EPA y DHA omega-3 </a:t>
            </a:r>
            <a:r>
              <a:rPr lang="ru-RU" sz="2800" b="0" i="0" u="none" strike="noStrike" dirty="0">
                <a:effectLst/>
                <a:latin typeface="+mn-lt"/>
                <a:ea typeface="+mn-ea"/>
                <a:cs typeface="+mn-cs"/>
                <a:sym typeface="Arial"/>
              </a:rPr>
              <a:t>:  </a:t>
            </a:r>
            <a:endParaRPr lang="ru-RU" dirty="0">
              <a:effectLst/>
            </a:endParaRPr>
          </a:p>
          <a:p>
            <a:pPr rtl="0" fontAlgn="base"/>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rtl="0"/>
            <a:r>
              <a:rPr lang="es-AR" sz="2800" b="1" i="0" u="none" strike="noStrike" dirty="0">
                <a:effectLst/>
                <a:latin typeface="+mn-lt"/>
                <a:ea typeface="+mn-ea"/>
                <a:cs typeface="+mn-cs"/>
                <a:sym typeface="Arial"/>
              </a:rPr>
              <a:t>Nota sobre el estudio</a:t>
            </a:r>
            <a:endParaRPr lang="ru-RU" dirty="0">
              <a:effectLst/>
            </a:endParaRPr>
          </a:p>
          <a:p>
            <a:pPr rtl="0"/>
            <a:r>
              <a:rPr lang="es-AR" sz="2800" b="0" i="0" u="none" strike="noStrike" dirty="0">
                <a:effectLst/>
                <a:latin typeface="+mn-lt"/>
                <a:ea typeface="+mn-ea"/>
                <a:cs typeface="+mn-cs"/>
                <a:sym typeface="Arial"/>
              </a:rPr>
              <a:t>En</a:t>
            </a:r>
            <a:r>
              <a:rPr lang="ru-RU" sz="2800" b="0" i="0" u="none" strike="noStrike" dirty="0">
                <a:effectLst/>
                <a:latin typeface="+mn-lt"/>
                <a:ea typeface="+mn-ea"/>
                <a:cs typeface="+mn-cs"/>
                <a:sym typeface="Arial"/>
              </a:rPr>
              <a:t> 2016 </a:t>
            </a:r>
            <a:r>
              <a:rPr lang="es-AR" sz="2800" b="0" i="0" u="none" strike="noStrike" dirty="0">
                <a:effectLst/>
                <a:latin typeface="+mn-lt"/>
                <a:ea typeface="+mn-ea"/>
                <a:cs typeface="+mn-cs"/>
                <a:sym typeface="Arial"/>
              </a:rPr>
              <a:t>se publicó por primera vez un sondeo de gran escala que indica que los adultos en la mayoría de las regiones del mundo tienen niveles “bajos” o “muy bajos” de PUFA omega-3, especialmente de </a:t>
            </a:r>
            <a:r>
              <a:rPr lang="es-419" sz="3600" b="0" i="0" dirty="0">
                <a:solidFill>
                  <a:srgbClr val="000000"/>
                </a:solidFill>
                <a:effectLst/>
                <a:latin typeface="Roboto" panose="02000000000000000000" pitchFamily="2" charset="0"/>
              </a:rPr>
              <a:t>ácido eicosapentaenoico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EPA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419" sz="3600" b="0" i="0" dirty="0">
                <a:solidFill>
                  <a:srgbClr val="000000"/>
                </a:solidFill>
                <a:effectLst/>
                <a:latin typeface="Roboto" panose="02000000000000000000" pitchFamily="2" charset="0"/>
              </a:rPr>
              <a:t>ácido docosahexaenoico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DHA</a:t>
            </a:r>
            <a:r>
              <a:rPr lang="ru-RU" sz="2800" b="0" i="0" u="none" strike="noStrike" dirty="0">
                <a:effectLst/>
                <a:latin typeface="+mn-lt"/>
                <a:ea typeface="+mn-ea"/>
                <a:cs typeface="+mn-cs"/>
                <a:sym typeface="Arial"/>
              </a:rPr>
              <a:t>). </a:t>
            </a:r>
            <a:endParaRPr lang="ru-RU" dirty="0">
              <a:effectLst/>
            </a:endParaRPr>
          </a:p>
          <a:p>
            <a:pPr rtl="0"/>
            <a:br>
              <a:rPr lang="ru-RU" dirty="0"/>
            </a:br>
            <a:r>
              <a:rPr lang="es-AR" sz="2800" b="0" i="0" u="none" strike="noStrike" dirty="0">
                <a:effectLst/>
                <a:latin typeface="+mn-lt"/>
                <a:ea typeface="+mn-ea"/>
                <a:cs typeface="+mn-cs"/>
                <a:sym typeface="Arial"/>
              </a:rPr>
              <a:t>Sobre la base de un análisis de </a:t>
            </a:r>
            <a:r>
              <a:rPr lang="ru-RU" sz="2800" b="0" i="0" u="none" strike="noStrike" dirty="0">
                <a:effectLst/>
                <a:latin typeface="+mn-lt"/>
                <a:ea typeface="+mn-ea"/>
                <a:cs typeface="+mn-cs"/>
                <a:sym typeface="Arial"/>
              </a:rPr>
              <a:t>298 </a:t>
            </a:r>
            <a:r>
              <a:rPr lang="es-AR" sz="2800" b="0" i="0" u="none" strike="noStrike" dirty="0">
                <a:effectLst/>
                <a:latin typeface="+mn-lt"/>
                <a:ea typeface="+mn-ea"/>
                <a:cs typeface="+mn-cs"/>
                <a:sym typeface="Arial"/>
              </a:rPr>
              <a:t>investigaciones, se creó un mapa que muestra el nivel de EPA y DHA en el torrente sanguíneo de adultos sanos de todo el mundo.</a:t>
            </a:r>
            <a:endParaRPr lang="ru-RU" dirty="0">
              <a:effectLst/>
            </a:endParaRPr>
          </a:p>
          <a:p>
            <a:pPr rtl="0"/>
            <a:br>
              <a:rPr lang="ru-RU" dirty="0"/>
            </a:br>
            <a:r>
              <a:rPr lang="es-AR" sz="2800" b="0" i="0" u="none" strike="noStrike" dirty="0">
                <a:effectLst/>
                <a:latin typeface="+mn-lt"/>
                <a:ea typeface="+mn-ea"/>
                <a:cs typeface="+mn-cs"/>
                <a:sym typeface="Arial"/>
              </a:rPr>
              <a:t>Las regiones con</a:t>
            </a:r>
            <a:r>
              <a:rPr lang="ru-RU" sz="2800" b="0" i="0" u="none" strike="noStrike" dirty="0">
                <a:effectLst/>
                <a:latin typeface="+mn-lt"/>
                <a:ea typeface="+mn-ea"/>
                <a:cs typeface="+mn-cs"/>
                <a:sym typeface="Arial"/>
              </a:rPr>
              <a:t> </a:t>
            </a:r>
            <a:r>
              <a:rPr lang="es-AR" sz="2800" b="0" i="0" u="sng" dirty="0">
                <a:effectLst/>
                <a:latin typeface="+mn-lt"/>
                <a:ea typeface="+mn-ea"/>
                <a:cs typeface="+mn-cs"/>
                <a:sym typeface="Arial"/>
              </a:rPr>
              <a:t>niveles altos de EPA y DHA</a:t>
            </a:r>
            <a:r>
              <a:rPr lang="es-AR" sz="2800" b="0" i="0" u="none" dirty="0">
                <a:effectLst/>
                <a:latin typeface="+mn-lt"/>
                <a:ea typeface="+mn-ea"/>
                <a:cs typeface="+mn-cs"/>
                <a:sym typeface="Arial"/>
              </a:rPr>
              <a:t> se encuentraron principalmente en países </a:t>
            </a:r>
            <a:r>
              <a:rPr lang="es-AR" sz="2800" b="0" i="0" u="none" strike="noStrike" dirty="0">
                <a:effectLst/>
                <a:latin typeface="+mn-lt"/>
                <a:ea typeface="+mn-ea"/>
                <a:cs typeface="+mn-cs"/>
                <a:sym typeface="Arial"/>
              </a:rPr>
              <a:t>cerca del mar de Japón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Japón</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Corea del Sur 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el krai ruso de Primorie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Escandinavia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Dinamarca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Noruega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Groenlandia</a:t>
            </a:r>
            <a:r>
              <a:rPr lang="ru-RU" sz="2800" b="0" i="0" u="none" strike="noStrike" dirty="0">
                <a:effectLst/>
                <a:latin typeface="+mn-lt"/>
                <a:ea typeface="+mn-ea"/>
                <a:cs typeface="+mn-cs"/>
                <a:sym typeface="Arial"/>
              </a:rPr>
              <a:t>).</a:t>
            </a:r>
            <a:endParaRPr lang="ru-RU" dirty="0">
              <a:effectLst/>
            </a:endParaRPr>
          </a:p>
          <a:p>
            <a:pPr rtl="0"/>
            <a:br>
              <a:rPr lang="ru-RU" dirty="0"/>
            </a:br>
            <a:r>
              <a:rPr lang="es-AR" sz="2800" b="0" i="0" u="sng" dirty="0">
                <a:effectLst/>
                <a:latin typeface="+mn-lt"/>
                <a:ea typeface="+mn-ea"/>
                <a:cs typeface="+mn-cs"/>
                <a:sym typeface="Arial"/>
              </a:rPr>
              <a:t>Niveles moderados de EPA y DHA</a:t>
            </a:r>
            <a:r>
              <a:rPr lang="es-AR" sz="2800" b="0" i="0" u="none" dirty="0">
                <a:effectLst/>
                <a:latin typeface="+mn-lt"/>
                <a:ea typeface="+mn-ea"/>
                <a:cs typeface="+mn-cs"/>
                <a:sym typeface="Arial"/>
              </a:rPr>
              <a:t> fueron observados en Canadá</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Chile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Islandia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Finlandia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Suecia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Túnez</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Hong-Kong</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Mongolia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 la Polinesia francesa.</a:t>
            </a:r>
            <a:r>
              <a:rPr lang="ru-RU" sz="2800" b="0" i="0" u="none" strike="noStrike" dirty="0">
                <a:effectLst/>
                <a:latin typeface="+mn-lt"/>
                <a:ea typeface="+mn-ea"/>
                <a:cs typeface="+mn-cs"/>
                <a:sym typeface="Arial"/>
              </a:rPr>
              <a:t> </a:t>
            </a:r>
            <a:endParaRPr lang="es-AR" sz="2800" b="0" i="0" u="none" strike="noStrike" dirty="0">
              <a:effectLst/>
              <a:latin typeface="+mn-lt"/>
              <a:ea typeface="+mn-ea"/>
              <a:cs typeface="+mn-cs"/>
              <a:sym typeface="Arial"/>
            </a:endParaRPr>
          </a:p>
          <a:p>
            <a:pPr rtl="0"/>
            <a:br>
              <a:rPr lang="ru-RU" dirty="0"/>
            </a:br>
            <a:r>
              <a:rPr lang="es-AR" dirty="0"/>
              <a:t>Se han encontrado </a:t>
            </a:r>
            <a:r>
              <a:rPr lang="es-AR" u="sng" dirty="0"/>
              <a:t>niveles bajos de EPA y DHA</a:t>
            </a:r>
            <a:r>
              <a:rPr lang="es-AR" u="none" dirty="0"/>
              <a:t> en</a:t>
            </a:r>
            <a:r>
              <a:rPr lang="ru-RU" sz="2800" b="0" i="0" u="none" strike="noStrike" dirty="0">
                <a:effectLst/>
                <a:latin typeface="+mn-lt"/>
                <a:ea typeface="+mn-ea"/>
                <a:cs typeface="+mn-cs"/>
                <a:sym typeface="Arial"/>
              </a:rPr>
              <a:t>: </a:t>
            </a:r>
            <a:endParaRPr lang="ru-RU" dirty="0">
              <a:effectLst/>
            </a:endParaRPr>
          </a:p>
          <a:p>
            <a:pPr rtl="0" fontAlgn="base"/>
            <a:r>
              <a:rPr lang="es-AR" sz="2800" b="0" i="0" u="none" strike="noStrike" dirty="0">
                <a:effectLst/>
                <a:latin typeface="+mn-lt"/>
                <a:ea typeface="+mn-ea"/>
                <a:cs typeface="+mn-cs"/>
                <a:sym typeface="Arial"/>
              </a:rPr>
              <a:t>Europa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Bélgica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República Checa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Francia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Alemania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Escocia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España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Países Bajos</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Países de Medio Oriente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Israel</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Asia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China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Rusia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Singapur</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Oceanía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Australia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 Nueva Zelanda</a:t>
            </a:r>
            <a:r>
              <a:rPr lang="ru-RU" sz="2800" b="0" i="0" u="none" strike="noStrike" dirty="0">
                <a:effectLst/>
                <a:latin typeface="+mn-lt"/>
                <a:ea typeface="+mn-ea"/>
                <a:cs typeface="+mn-cs"/>
                <a:sym typeface="Arial"/>
              </a:rPr>
              <a:t>),</a:t>
            </a:r>
          </a:p>
          <a:p>
            <a:pPr rtl="0" fontAlgn="base"/>
            <a:r>
              <a:rPr lang="es-AR" sz="2800" b="0" i="0" u="none" strike="noStrike" dirty="0">
                <a:effectLst/>
                <a:latin typeface="+mn-lt"/>
                <a:ea typeface="+mn-ea"/>
                <a:cs typeface="+mn-cs"/>
                <a:sym typeface="Arial"/>
              </a:rPr>
              <a:t>Africa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Sudáfrica y Tanzania</a:t>
            </a:r>
            <a:r>
              <a:rPr lang="ru-RU" sz="2800" b="0" i="0" u="none" strike="noStrike" dirty="0">
                <a:effectLst/>
                <a:latin typeface="+mn-lt"/>
                <a:ea typeface="+mn-ea"/>
                <a:cs typeface="+mn-cs"/>
                <a:sym typeface="Arial"/>
              </a:rPr>
              <a:t>).</a:t>
            </a:r>
          </a:p>
          <a:p>
            <a:pPr rtl="0"/>
            <a:br>
              <a:rPr lang="ru-RU" dirty="0"/>
            </a:br>
            <a:r>
              <a:rPr lang="es-AR" dirty="0"/>
              <a:t>En los habitantes de las siguientes regiones se detectaron </a:t>
            </a:r>
            <a:r>
              <a:rPr lang="es-AR" sz="2800" b="0" i="0" u="sng" dirty="0">
                <a:effectLst/>
                <a:latin typeface="+mn-lt"/>
                <a:ea typeface="+mn-ea"/>
                <a:cs typeface="+mn-cs"/>
                <a:sym typeface="Arial"/>
              </a:rPr>
              <a:t>niveles muy bajos de EPA y DHA</a:t>
            </a:r>
            <a:r>
              <a:rPr lang="ru-RU" sz="2800" b="0" i="0" u="sng" dirty="0">
                <a:effectLst/>
                <a:latin typeface="+mn-lt"/>
                <a:ea typeface="+mn-ea"/>
                <a:cs typeface="+mn-cs"/>
                <a:sym typeface="Arial"/>
              </a:rPr>
              <a:t> </a:t>
            </a:r>
            <a:r>
              <a:rPr lang="es-AR" sz="2800" b="0" i="0" u="sng" dirty="0">
                <a:effectLst/>
                <a:latin typeface="+mn-lt"/>
                <a:ea typeface="+mn-ea"/>
                <a:cs typeface="+mn-cs"/>
                <a:sym typeface="Arial"/>
              </a:rPr>
              <a:t>en la sangre</a:t>
            </a:r>
            <a:r>
              <a:rPr lang="ru-RU" sz="2800" b="0" i="0" u="none" strike="noStrike" dirty="0">
                <a:effectLst/>
                <a:latin typeface="+mn-lt"/>
                <a:ea typeface="+mn-ea"/>
                <a:cs typeface="+mn-cs"/>
                <a:sym typeface="Arial"/>
              </a:rPr>
              <a:t>: </a:t>
            </a:r>
            <a:endParaRPr lang="ru-RU" dirty="0">
              <a:effectLst/>
            </a:endParaRPr>
          </a:p>
          <a:p>
            <a:pPr rtl="0" fontAlgn="base"/>
            <a:r>
              <a:rPr lang="es-AR" sz="2800" b="0" i="0" u="none" strike="noStrike" dirty="0">
                <a:effectLst/>
                <a:latin typeface="+mn-lt"/>
                <a:ea typeface="+mn-ea"/>
                <a:cs typeface="+mn-cs"/>
                <a:sym typeface="Arial"/>
              </a:rPr>
              <a:t>Norteamérica</a:t>
            </a:r>
            <a:r>
              <a:rPr lang="ru-RU" sz="2800" b="0" i="0" u="none" strike="noStrike" dirty="0">
                <a:effectLst/>
                <a:latin typeface="+mn-lt"/>
                <a:ea typeface="+mn-ea"/>
                <a:cs typeface="+mn-cs"/>
                <a:sym typeface="Arial"/>
              </a:rPr>
              <a:t> (</a:t>
            </a:r>
            <a:r>
              <a:rPr lang="en-CA" sz="2800" b="0" i="0" u="none" strike="noStrike" dirty="0" err="1">
                <a:effectLst/>
                <a:latin typeface="+mn-lt"/>
                <a:ea typeface="+mn-ea"/>
                <a:cs typeface="+mn-cs"/>
                <a:sym typeface="Arial"/>
              </a:rPr>
              <a:t>partes</a:t>
            </a:r>
            <a:r>
              <a:rPr lang="en-CA" sz="2800" b="0" i="0" u="none" strike="noStrike" dirty="0">
                <a:effectLst/>
                <a:latin typeface="+mn-lt"/>
                <a:ea typeface="+mn-ea"/>
                <a:cs typeface="+mn-cs"/>
                <a:sym typeface="Arial"/>
              </a:rPr>
              <a:t> de </a:t>
            </a:r>
            <a:r>
              <a:rPr lang="es-AR" sz="2800" b="0" i="0" u="none" strike="noStrike" dirty="0">
                <a:effectLst/>
                <a:latin typeface="+mn-lt"/>
                <a:ea typeface="+mn-ea"/>
                <a:cs typeface="+mn-cs"/>
                <a:sym typeface="Arial"/>
              </a:rPr>
              <a:t>Canadá</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 USA</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Centroamérica y Sudamérica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Guatemala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 Brasil</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Europa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Irlanda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Gran Bretaña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Italia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Grecia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Serbia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Turquía</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Medio Oriente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Irán</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 Baréin</a:t>
            </a:r>
            <a:r>
              <a:rPr lang="ru-RU" sz="2800" b="0" i="0" u="none" strike="noStrike" dirty="0">
                <a:effectLst/>
                <a:latin typeface="+mn-lt"/>
                <a:ea typeface="+mn-ea"/>
                <a:cs typeface="+mn-cs"/>
                <a:sym typeface="Arial"/>
              </a:rPr>
              <a:t>), </a:t>
            </a:r>
          </a:p>
          <a:p>
            <a:pPr rtl="0" fontAlgn="base"/>
            <a:r>
              <a:rPr lang="es-AR" sz="2800" b="0" i="0" u="none" strike="noStrike" dirty="0">
                <a:effectLst/>
                <a:latin typeface="+mn-lt"/>
                <a:ea typeface="+mn-ea"/>
                <a:cs typeface="+mn-cs"/>
                <a:sym typeface="Arial"/>
              </a:rPr>
              <a:t>Sudeste asiático</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India</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a:t>
            </a:r>
            <a:endParaRPr lang="ru-RU" sz="2800" b="0" i="0" u="none" strike="noStrike" dirty="0">
              <a:effectLst/>
              <a:latin typeface="+mn-lt"/>
              <a:ea typeface="+mn-ea"/>
              <a:cs typeface="+mn-cs"/>
              <a:sym typeface="Arial"/>
            </a:endParaRPr>
          </a:p>
          <a:p>
            <a:pPr rtl="0" fontAlgn="base"/>
            <a:r>
              <a:rPr lang="es-AR" sz="2800" b="0" i="0" u="none" strike="noStrike" dirty="0">
                <a:effectLst/>
                <a:latin typeface="+mn-lt"/>
                <a:ea typeface="+mn-ea"/>
                <a:cs typeface="+mn-cs"/>
                <a:sym typeface="Arial"/>
              </a:rPr>
              <a:t>África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Kenia</a:t>
            </a:r>
            <a:r>
              <a:rPr lang="ru-RU" sz="2800" b="0" i="0" u="none" strike="noStrike" dirty="0">
                <a:effectLst/>
                <a:latin typeface="+mn-lt"/>
                <a:ea typeface="+mn-ea"/>
                <a:cs typeface="+mn-cs"/>
                <a:sym typeface="Arial"/>
              </a:rPr>
              <a:t>). </a:t>
            </a:r>
          </a:p>
          <a:p>
            <a:pPr rtl="0"/>
            <a:br>
              <a:rPr lang="ru-RU" dirty="0"/>
            </a:br>
            <a:r>
              <a:rPr lang="es-AR" sz="2800" b="0" i="0" u="none" strike="noStrike" dirty="0">
                <a:effectLst/>
                <a:latin typeface="+mn-lt"/>
                <a:ea typeface="+mn-ea"/>
                <a:cs typeface="+mn-cs"/>
                <a:sym typeface="Arial"/>
              </a:rPr>
              <a:t>No en todos los países se han realizado investigaciones que pudieran satisfacer los criterios de este análisis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Sin embargo, basándose en datos de los países vecinos, los investigadores sugieren que los niveles en sangre de EPA y DHA en las poblaciones de Europa del Este y Asia Central seguramente sean bajos o muy bajos.</a:t>
            </a:r>
            <a:endParaRPr lang="ru-RU" dirty="0">
              <a:effectLst/>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es-AR" sz="2800" b="0" i="0" u="none" strike="noStrike" dirty="0">
                <a:effectLst/>
                <a:latin typeface="+mn-lt"/>
                <a:ea typeface="+mn-ea"/>
                <a:cs typeface="+mn-cs"/>
                <a:sym typeface="Arial"/>
              </a:rPr>
              <a:t>EPA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DHA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son sintetizados por microalgas; de ellas se alimenta el zooplancton y, posteriormente, peces pequeños y grandes. Así es como EPA y DHA migran a través de la cadena alimenticia para encontrarse, finalmente, en la carne del atún</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la caballa, el salmón y cualquier otro pez marino de agua fría. </a:t>
            </a:r>
            <a:br>
              <a:rPr lang="ru-RU" dirty="0"/>
            </a:br>
            <a:r>
              <a:rPr lang="es-AR" sz="2800" b="0" i="0" u="none" strike="noStrike" dirty="0">
                <a:effectLst/>
                <a:latin typeface="+mn-lt"/>
                <a:ea typeface="+mn-ea"/>
                <a:cs typeface="+mn-cs"/>
                <a:sym typeface="Arial"/>
              </a:rPr>
              <a:t>El pescado que se ofrece en las tiendas proviene predominantemente de piscifactorías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El contenido de</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EPA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DHA que hallamos, por ejemplo, en un salmón criado artificalmente, dependerá casi en un </a:t>
            </a:r>
            <a:r>
              <a:rPr lang="ru-RU" sz="2800" b="0" i="0" u="none" strike="noStrike" dirty="0">
                <a:effectLst/>
                <a:latin typeface="+mn-lt"/>
                <a:ea typeface="+mn-ea"/>
                <a:cs typeface="+mn-cs"/>
                <a:sym typeface="Arial"/>
              </a:rPr>
              <a:t>100% </a:t>
            </a:r>
            <a:r>
              <a:rPr lang="es-AR" sz="2800" b="0" i="0" u="none" strike="noStrike" dirty="0">
                <a:effectLst/>
                <a:latin typeface="+mn-lt"/>
                <a:ea typeface="+mn-ea"/>
                <a:cs typeface="+mn-cs"/>
                <a:sym typeface="Arial"/>
              </a:rPr>
              <a:t>de la suplementación (o ausencia de ella) que haya recibido su alimento balanceado. </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es-AR" sz="2800" b="0" i="0" u="none" strike="noStrike" dirty="0">
                <a:effectLst/>
                <a:latin typeface="+mn-lt"/>
                <a:ea typeface="+mn-ea"/>
                <a:cs typeface="+mn-cs"/>
                <a:sym typeface="Arial"/>
              </a:rPr>
              <a:t>Para crear un complemento alimenticio con una alta concentración de omega-3, primero se separa el aceite del pescado. Luego, con ayuda de la </a:t>
            </a:r>
            <a:r>
              <a:rPr lang="es-AR" sz="2800" b="1" i="0" u="none" strike="noStrike" dirty="0">
                <a:effectLst/>
                <a:latin typeface="+mn-lt"/>
                <a:ea typeface="+mn-ea"/>
                <a:cs typeface="+mn-cs"/>
                <a:sym typeface="Arial"/>
              </a:rPr>
              <a:t>transesterificación</a:t>
            </a:r>
            <a:r>
              <a:rPr lang="es-AR" sz="2800" b="0" i="0" u="none" strike="noStrike" dirty="0">
                <a:effectLst/>
                <a:latin typeface="+mn-lt"/>
                <a:ea typeface="+mn-ea"/>
                <a:cs typeface="+mn-cs"/>
                <a:sym typeface="Arial"/>
              </a:rPr>
              <a:t>, se reorganizan los compuestos de los diversos ácidos grasos para separar el EPA y el DHA y conseguir así un producto enriquecido.</a:t>
            </a:r>
          </a:p>
          <a:p>
            <a:pPr rtl="0"/>
            <a:br>
              <a:rPr lang="ru-RU" dirty="0"/>
            </a:br>
            <a:r>
              <a:rPr lang="es-AR" sz="2800" b="1" i="0" u="none" strike="noStrike" dirty="0">
                <a:effectLst/>
                <a:latin typeface="+mn-lt"/>
                <a:ea typeface="+mn-ea"/>
                <a:cs typeface="+mn-cs"/>
                <a:sym typeface="Arial"/>
              </a:rPr>
              <a:t>¿Cómo se logra esto?</a:t>
            </a:r>
            <a:r>
              <a:rPr lang="ru-RU" sz="2800" b="1" i="0" u="none" strike="noStrike" dirty="0">
                <a:effectLst/>
                <a:latin typeface="+mn-lt"/>
                <a:ea typeface="+mn-ea"/>
                <a:cs typeface="+mn-cs"/>
                <a:sym typeface="Arial"/>
              </a:rPr>
              <a:t> </a:t>
            </a:r>
            <a:br>
              <a:rPr lang="ru-RU" sz="2800" b="1" i="0" u="none" strike="noStrike" dirty="0">
                <a:effectLst/>
                <a:latin typeface="+mn-lt"/>
                <a:ea typeface="+mn-ea"/>
                <a:cs typeface="+mn-cs"/>
                <a:sym typeface="Arial"/>
              </a:rPr>
            </a:br>
            <a:r>
              <a:rPr lang="es-AR" sz="2800" b="0" i="0" u="none" strike="noStrike" dirty="0">
                <a:effectLst/>
                <a:latin typeface="+mn-lt"/>
                <a:ea typeface="+mn-ea"/>
                <a:cs typeface="+mn-cs"/>
                <a:sym typeface="Arial"/>
              </a:rPr>
              <a:t>En condiciones específicas, al aceite de pescado se agrega alcohol monohídrico etanol. Este último se encuentra en un estado tal</a:t>
            </a:r>
            <a:r>
              <a:rPr lang="es-AR" sz="2800" b="0" i="0" u="none" strike="noStrike" baseline="0" dirty="0">
                <a:effectLst/>
                <a:latin typeface="+mn-lt"/>
                <a:ea typeface="+mn-ea"/>
                <a:cs typeface="+mn-cs"/>
                <a:sym typeface="Arial"/>
              </a:rPr>
              <a:t> que</a:t>
            </a:r>
            <a:r>
              <a:rPr lang="es-AR" sz="2800" b="0" i="0" u="none" strike="noStrike" dirty="0">
                <a:effectLst/>
                <a:latin typeface="+mn-lt"/>
                <a:ea typeface="+mn-ea"/>
                <a:cs typeface="+mn-cs"/>
                <a:sym typeface="Arial"/>
              </a:rPr>
              <a:t> puede recibir sólo 1 molécula de ácido graso. Como resultado de la reacción de intercambio de ácidos grasos entre el glicerol y el etanol, se forman 3 tipos de compuestos de etanol</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sólo con ácidos grasos poliinsaturados</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sólo con</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ácidos grasos monoinsaturados y sólo con ácidos grasos saturados. </a:t>
            </a:r>
          </a:p>
          <a:p>
            <a:pPr rtl="0"/>
            <a:r>
              <a:rPr lang="es-AR" sz="2800" b="0" i="0" u="none" strike="noStrike" dirty="0">
                <a:effectLst/>
                <a:latin typeface="+mn-lt"/>
                <a:ea typeface="+mn-ea"/>
                <a:cs typeface="+mn-cs"/>
                <a:sym typeface="Arial"/>
              </a:rPr>
              <a:t>La siguiente tarea es separar</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los compuestos con ácidos grasos poliinsaturados del resto</a:t>
            </a:r>
            <a:r>
              <a:rPr lang="ru-RU" sz="2800" b="0" i="0" u="none" strike="noStrike" dirty="0">
                <a:effectLst/>
                <a:latin typeface="+mn-lt"/>
                <a:ea typeface="+mn-ea"/>
                <a:cs typeface="+mn-cs"/>
                <a:sym typeface="Arial"/>
              </a:rPr>
              <a:t>. </a:t>
            </a:r>
            <a:r>
              <a:rPr lang="es-ES" sz="3600" b="0" i="0" dirty="0">
                <a:solidFill>
                  <a:srgbClr val="000000"/>
                </a:solidFill>
                <a:effectLst/>
                <a:latin typeface="Roboto" panose="02000000000000000000" pitchFamily="2" charset="0"/>
              </a:rPr>
              <a:t>Los compuestos de etanol con PUFA son los más ligeros, fluidos y móviles de todos, </a:t>
            </a:r>
            <a:r>
              <a:rPr lang="es-AR" sz="2800" b="0" i="0" u="none" strike="noStrike" dirty="0">
                <a:effectLst/>
                <a:latin typeface="+mn-lt"/>
                <a:ea typeface="+mn-ea"/>
                <a:cs typeface="+mn-cs"/>
                <a:sym typeface="Arial"/>
              </a:rPr>
              <a:t>por ello pueden ser separados mediante disminución de la temperatura y centrifugado</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De esta manera se obtienen los </a:t>
            </a:r>
            <a:r>
              <a:rPr lang="es-AR" sz="2800" b="1" i="0" u="none" strike="noStrike" dirty="0">
                <a:effectLst/>
                <a:latin typeface="+mn-lt"/>
                <a:ea typeface="+mn-ea"/>
                <a:cs typeface="+mn-cs"/>
                <a:sym typeface="Arial"/>
              </a:rPr>
              <a:t>PUFA omega-3 en forma de ésteres etílicos.</a:t>
            </a:r>
          </a:p>
          <a:p>
            <a:pPr rtl="0"/>
            <a:endParaRPr lang="ru-RU" dirty="0"/>
          </a:p>
          <a:p>
            <a:pPr rtl="0"/>
            <a:r>
              <a:rPr lang="es-AR" dirty="0"/>
              <a:t>Posteriormente, los investigadores pensaron formas de aumentar aún más la concentración de EPA y DHA. Así surgió la idea de volver a esterificar el EPA y DHA. </a:t>
            </a:r>
            <a:r>
              <a:rPr lang="es-AR" sz="2800" b="0" i="0" u="none" strike="noStrike" dirty="0">
                <a:effectLst/>
                <a:latin typeface="+mn-lt"/>
                <a:ea typeface="+mn-ea"/>
                <a:cs typeface="+mn-cs"/>
                <a:sym typeface="Arial"/>
              </a:rPr>
              <a:t>El proceso recibió el nombre de “</a:t>
            </a:r>
            <a:r>
              <a:rPr lang="es-AR" sz="2800" b="1" i="0" u="none" strike="noStrike" dirty="0">
                <a:effectLst/>
                <a:latin typeface="+mn-lt"/>
                <a:ea typeface="+mn-ea"/>
                <a:cs typeface="+mn-cs"/>
                <a:sym typeface="Arial"/>
              </a:rPr>
              <a:t>reesterificación</a:t>
            </a:r>
            <a:r>
              <a:rPr lang="es-AR" sz="2800" b="0" i="0" u="none" strike="noStrike" dirty="0">
                <a:effectLst/>
                <a:latin typeface="+mn-lt"/>
                <a:ea typeface="+mn-ea"/>
                <a:cs typeface="+mn-cs"/>
                <a:sym typeface="Arial"/>
              </a:rPr>
              <a:t>”,</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ya que esta acción reiterada procede de forma análoga,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pero se retira lo que solidifica antes y se quita</a:t>
            </a:r>
            <a:r>
              <a:rPr lang="ru-RU" sz="2800" b="0" i="0" u="none" strike="noStrike" dirty="0">
                <a:effectLst/>
                <a:latin typeface="+mn-lt"/>
                <a:ea typeface="+mn-ea"/>
                <a:cs typeface="+mn-cs"/>
                <a:sym typeface="Arial"/>
              </a:rPr>
              <a:t> </a:t>
            </a:r>
            <a:r>
              <a:rPr lang="es-AR" sz="2800" b="0" i="0" u="none" strike="noStrike" dirty="0">
                <a:effectLst/>
                <a:latin typeface="+mn-lt"/>
                <a:ea typeface="+mn-ea"/>
                <a:cs typeface="+mn-cs"/>
                <a:sym typeface="Arial"/>
              </a:rPr>
              <a:t>todo aquello que sea fluido </a:t>
            </a:r>
            <a:r>
              <a:rPr lang="ru-RU" sz="2800" b="0" i="0" u="none" strike="noStrike" dirty="0">
                <a:effectLst/>
                <a:latin typeface="+mn-lt"/>
                <a:ea typeface="+mn-ea"/>
                <a:cs typeface="+mn-cs"/>
                <a:sym typeface="Arial"/>
              </a:rPr>
              <a:t>(</a:t>
            </a:r>
            <a:r>
              <a:rPr lang="es-AR" sz="2800" b="0" i="0" u="none" strike="noStrike" dirty="0">
                <a:effectLst/>
                <a:latin typeface="+mn-lt"/>
                <a:ea typeface="+mn-ea"/>
                <a:cs typeface="+mn-cs"/>
                <a:sym typeface="Arial"/>
              </a:rPr>
              <a:t>compuestos de ésteres etílicos con PUFA). Como resultado, la concentración de ácidos omega-3 aumenta aún más y su forma pasa a ser la de triglicéridos naturales restaurados, similar a la que se encuentra en la naturaleza. </a:t>
            </a:r>
            <a:endParaRPr lang="ru-RU" dirty="0">
              <a:effectLst/>
            </a:endParaRPr>
          </a:p>
          <a:p>
            <a:pPr rtl="0"/>
            <a:endParaRPr lang="ru-RU" dirty="0">
              <a:effectLst/>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rtl="0"/>
            <a:r>
              <a:rPr lang="es-AR" sz="1800" dirty="0">
                <a:solidFill>
                  <a:srgbClr val="000000"/>
                </a:solidFill>
                <a:effectLst/>
                <a:latin typeface="Helvetica" panose="020B0604020202020204" pitchFamily="34" charset="0"/>
                <a:ea typeface="Calibri" panose="020F0502020204030204" pitchFamily="34" charset="0"/>
              </a:rPr>
              <a:t>Las grasas en la dieta humana se presentan con mayor frecuencia en forma de ésteres. Los ésteres son compuestos de ácidos grasos con alcoholes (glicerol / glicerina, etanol / alcohol etílico). </a:t>
            </a:r>
            <a:endParaRPr lang="es-AR" sz="2800" b="0" i="0" u="none" strike="noStrike" dirty="0">
              <a:effectLst/>
              <a:latin typeface="+mn-lt"/>
              <a:ea typeface="+mn-ea"/>
              <a:cs typeface="+mn-cs"/>
              <a:sym typeface="Arial"/>
            </a:endParaRPr>
          </a:p>
          <a:p>
            <a:pPr rtl="0"/>
            <a:br>
              <a:rPr lang="ru-RU" dirty="0"/>
            </a:br>
            <a:r>
              <a:rPr lang="es-AR"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En las grasas naturales predomina la </a:t>
            </a:r>
            <a:r>
              <a:rPr lang="es-AR" sz="1800" b="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forma de triglicéridos</a:t>
            </a:r>
            <a:r>
              <a:rPr lang="es-AR"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3 ácidos grasos se unen a una molécula de alcohol polihídrico glicerol. Puede tratarse de cualquier ácido graso: poliinsaturado, monoinsaturado y saturado.</a:t>
            </a:r>
            <a:r>
              <a:rPr lang="es-AR" sz="1800" dirty="0">
                <a:effectLst/>
                <a:latin typeface="Calibri" panose="020F0502020204030204" pitchFamily="34" charset="0"/>
                <a:ea typeface="Calibri" panose="020F0502020204030204" pitchFamily="34" charset="0"/>
                <a:cs typeface="Times New Roman" panose="02020603050405020304" pitchFamily="18" charset="0"/>
              </a:rPr>
              <a:t> </a:t>
            </a:r>
          </a:p>
          <a:p>
            <a:pPr rtl="0"/>
            <a:br>
              <a:rPr lang="ru-RU" dirty="0"/>
            </a:br>
            <a:r>
              <a:rPr lang="es-AR" sz="1800" dirty="0">
                <a:solidFill>
                  <a:srgbClr val="000000"/>
                </a:solidFill>
                <a:effectLst/>
                <a:latin typeface="Helvetica" panose="020B0604020202020204" pitchFamily="34" charset="0"/>
                <a:ea typeface="Calibri" panose="020F0502020204030204" pitchFamily="34" charset="0"/>
              </a:rPr>
              <a:t>En el aceite de pescado natural, el contenido de ácidos grasos poliinsaturados oscila en torno al 20 %. Por lo tanto, para crear complementos alimenticios con una mayor concentración de PUFA, es necesario separar los PUFA necesarios de otros ácidos grasos. </a:t>
            </a:r>
            <a:endParaRPr lang="ru-RU" dirty="0">
              <a:effectLst/>
            </a:endParaRPr>
          </a:p>
          <a:p>
            <a:pPr rtl="0"/>
            <a:br>
              <a:rPr lang="ru-RU" dirty="0"/>
            </a:br>
            <a:r>
              <a:rPr lang="es-AR" sz="1800" dirty="0">
                <a:solidFill>
                  <a:srgbClr val="000000"/>
                </a:solidFill>
                <a:effectLst/>
                <a:latin typeface="Helvetica" panose="020B0604020202020204" pitchFamily="34" charset="0"/>
                <a:ea typeface="Calibri" panose="020F0502020204030204" pitchFamily="34" charset="0"/>
              </a:rPr>
              <a:t>Para ello se utiliza el proceso de </a:t>
            </a:r>
            <a:r>
              <a:rPr lang="es-AR" sz="1800" b="1" dirty="0">
                <a:solidFill>
                  <a:srgbClr val="000000"/>
                </a:solidFill>
                <a:effectLst/>
                <a:latin typeface="Helvetica" panose="020B0604020202020204" pitchFamily="34" charset="0"/>
                <a:ea typeface="Calibri" panose="020F0502020204030204" pitchFamily="34" charset="0"/>
              </a:rPr>
              <a:t>transesterificación</a:t>
            </a:r>
            <a:r>
              <a:rPr lang="es-AR" sz="1800" dirty="0">
                <a:solidFill>
                  <a:srgbClr val="000000"/>
                </a:solidFill>
                <a:effectLst/>
                <a:latin typeface="Helvetica" panose="020B0604020202020204" pitchFamily="34" charset="0"/>
                <a:ea typeface="Calibri" panose="020F0502020204030204" pitchFamily="34" charset="0"/>
              </a:rPr>
              <a:t>. La forma que se obtiene como resultado de este proceso se denomina </a:t>
            </a:r>
            <a:r>
              <a:rPr lang="es-AR" sz="1800" b="1" dirty="0">
                <a:solidFill>
                  <a:srgbClr val="000000"/>
                </a:solidFill>
                <a:effectLst/>
                <a:latin typeface="Helvetica" panose="020B0604020202020204" pitchFamily="34" charset="0"/>
                <a:ea typeface="Calibri" panose="020F0502020204030204" pitchFamily="34" charset="0"/>
              </a:rPr>
              <a:t>éster etílico</a:t>
            </a:r>
            <a:r>
              <a:rPr lang="es-AR" sz="1800" dirty="0">
                <a:solidFill>
                  <a:srgbClr val="000000"/>
                </a:solidFill>
                <a:effectLst/>
                <a:latin typeface="Helvetica" panose="020B0604020202020204" pitchFamily="34" charset="0"/>
                <a:ea typeface="Calibri" panose="020F0502020204030204" pitchFamily="34" charset="0"/>
              </a:rPr>
              <a:t>. Después de la transesterificación, </a:t>
            </a:r>
            <a:r>
              <a:rPr lang="es-AR" sz="1800" b="1" dirty="0">
                <a:solidFill>
                  <a:srgbClr val="000000"/>
                </a:solidFill>
                <a:effectLst/>
                <a:latin typeface="Helvetica" panose="020B0604020202020204" pitchFamily="34" charset="0"/>
                <a:ea typeface="Calibri" panose="020F0502020204030204" pitchFamily="34" charset="0"/>
              </a:rPr>
              <a:t>la concentración de ácidos grasos poliinsaturados omega-3 en el producto terminado aumenta de 2 a 3 veces</a:t>
            </a:r>
            <a:r>
              <a:rPr lang="es-AR" sz="1800" dirty="0">
                <a:solidFill>
                  <a:srgbClr val="000000"/>
                </a:solidFill>
                <a:effectLst/>
                <a:latin typeface="Helvetica" panose="020B0604020202020204" pitchFamily="34" charset="0"/>
                <a:ea typeface="Calibri" panose="020F0502020204030204" pitchFamily="34" charset="0"/>
              </a:rPr>
              <a:t>. </a:t>
            </a:r>
          </a:p>
          <a:p>
            <a:pPr>
              <a:lnSpc>
                <a:spcPct val="107000"/>
              </a:lnSpc>
              <a:spcAft>
                <a:spcPts val="800"/>
              </a:spcAft>
            </a:pPr>
            <a:br>
              <a:rPr lang="ru-RU" dirty="0"/>
            </a:br>
            <a:r>
              <a:rPr lang="es-AR"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Para devolver los PUFA a su forma habitual de triglicéridos, se utiliza el proceso de </a:t>
            </a:r>
            <a:r>
              <a:rPr lang="es-AR" sz="1800" b="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reesterificación</a:t>
            </a:r>
            <a:r>
              <a:rPr lang="es-AR"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y la forma resultante se denomina triglicéridos naturales restaurados. </a:t>
            </a:r>
            <a:r>
              <a:rPr lang="es-AR" sz="1800" b="1"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La concentración de PUFA en el producto final aumenta así aún más</a:t>
            </a:r>
            <a:r>
              <a:rPr lang="es-AR" sz="18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defRPr sz="2700">
                <a:latin typeface="Times New Roman"/>
                <a:ea typeface="Times New Roman"/>
                <a:cs typeface="Times New Roman"/>
                <a:sym typeface="Times New Roman"/>
              </a:defRPr>
            </a:pPr>
            <a:endParaRPr lang="ru-RU" dirty="0"/>
          </a:p>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es-AR" dirty="0"/>
              <a:t>Al ritmo de la salud</a:t>
            </a:r>
            <a:endParaRPr dirty="0"/>
          </a:p>
        </p:txBody>
      </p:sp>
      <p:sp>
        <p:nvSpPr>
          <p:cNvPr id="112" name="O!Mega-3 TG"/>
          <p:cNvSpPr txBox="1"/>
          <p:nvPr/>
        </p:nvSpPr>
        <p:spPr>
          <a:xfrm>
            <a:off x="406399" y="1016000"/>
            <a:ext cx="3167534" cy="1191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dirty="0"/>
          </a:p>
          <a:p>
            <a:pPr>
              <a:lnSpc>
                <a:spcPct val="90000"/>
              </a:lnSpc>
              <a:defRPr sz="4300" b="1">
                <a:solidFill>
                  <a:srgbClr val="FFFFFF"/>
                </a:solidFill>
                <a:latin typeface="Gilroy Bold"/>
                <a:ea typeface="Gilroy Bold"/>
                <a:cs typeface="Gilroy Bold"/>
                <a:sym typeface="Gilroy Bold"/>
              </a:defRPr>
            </a:pPr>
            <a:r>
              <a:rPr dirty="0"/>
              <a:t>O!</a:t>
            </a:r>
            <a:r>
              <a:rPr lang="es-419" dirty="0"/>
              <a:t>Mega-3</a:t>
            </a:r>
            <a:r>
              <a:rPr dirty="0"/>
              <a:t>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6553076"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es-AR" dirty="0"/>
              <a:t>Diversas formas de compuestos</a:t>
            </a:r>
            <a:r>
              <a:rPr dirty="0"/>
              <a:t> </a:t>
            </a:r>
            <a:r>
              <a:rPr lang="es-AR" dirty="0"/>
              <a:t>de EPA y DHA</a:t>
            </a:r>
            <a:r>
              <a:rPr dirty="0"/>
              <a:t>:</a:t>
            </a:r>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es-AR" dirty="0"/>
                <a:t>Forma de triglicéridos </a:t>
              </a:r>
            </a:p>
            <a:p>
              <a:pPr>
                <a:defRPr sz="1300">
                  <a:solidFill>
                    <a:srgbClr val="FEE6AF"/>
                  </a:solidFill>
                  <a:latin typeface="Gilroy Bold"/>
                  <a:ea typeface="Gilroy Bold"/>
                  <a:cs typeface="Gilroy Bold"/>
                  <a:sym typeface="Gilroy Bold"/>
                </a:defRPr>
              </a:pPr>
              <a:r>
                <a:rPr lang="es-AR" dirty="0"/>
                <a:t>naturales restaurados</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Ganó popularidad en los</a:t>
              </a:r>
            </a:p>
            <a:p>
              <a:pPr>
                <a:defRPr sz="1100">
                  <a:solidFill>
                    <a:srgbClr val="FFFFFF"/>
                  </a:solidFill>
                  <a:latin typeface="Gilroy Regular"/>
                  <a:ea typeface="Gilroy Regular"/>
                  <a:cs typeface="Gilroy Regular"/>
                  <a:sym typeface="Gilroy Regular"/>
                </a:defRPr>
              </a:pPr>
              <a:r>
                <a:rPr lang="es-AR" dirty="0"/>
                <a:t>últimos años</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Compuesto con 3 moléculas de PUFA</a:t>
              </a:r>
              <a:r>
                <a:rPr dirty="0"/>
                <a:t>*</a:t>
              </a:r>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2" cy="3733800"/>
            <a:chOff x="0" y="0"/>
            <a:chExt cx="1841501"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es-AR" dirty="0"/>
                <a:t>Forma natural de</a:t>
              </a:r>
            </a:p>
            <a:p>
              <a:pPr>
                <a:defRPr sz="1300">
                  <a:solidFill>
                    <a:srgbClr val="FEE6AF"/>
                  </a:solidFill>
                  <a:latin typeface="Gilroy Bold"/>
                  <a:ea typeface="Gilroy Bold"/>
                  <a:cs typeface="Gilroy Bold"/>
                  <a:sym typeface="Gilroy Bold"/>
                </a:defRPr>
              </a:pPr>
              <a:r>
                <a:rPr lang="es-AR" dirty="0"/>
                <a:t>triglicéridos</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Presente en el aceite de pescado</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Compuesto con 3 moléculas de</a:t>
              </a:r>
            </a:p>
            <a:p>
              <a:pPr>
                <a:defRPr sz="1100">
                  <a:solidFill>
                    <a:srgbClr val="FFFFFF"/>
                  </a:solidFill>
                  <a:latin typeface="Gilroy Regular"/>
                  <a:ea typeface="Gilroy Regular"/>
                  <a:cs typeface="Gilroy Regular"/>
                  <a:sym typeface="Gilroy Regular"/>
                </a:defRPr>
              </a:pPr>
              <a:r>
                <a:rPr lang="es-AR" dirty="0"/>
                <a:t>diferentes ácidos grasos</a:t>
              </a:r>
              <a:endParaRPr dirty="0"/>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2066273" cy="2633078"/>
            <a:chOff x="-2" y="0"/>
            <a:chExt cx="2066272" cy="2633077"/>
          </a:xfrm>
        </p:grpSpPr>
        <p:sp>
          <p:nvSpPr>
            <p:cNvPr id="275" name="Синтезированная…"/>
            <p:cNvSpPr txBox="1"/>
            <p:nvPr/>
          </p:nvSpPr>
          <p:spPr>
            <a:xfrm>
              <a:off x="0" y="0"/>
              <a:ext cx="1697580" cy="200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es-AR" dirty="0"/>
                <a:t>Forma de ésteres etílicos</a:t>
              </a:r>
              <a:endParaRPr dirty="0"/>
            </a:p>
          </p:txBody>
        </p:sp>
        <p:sp>
          <p:nvSpPr>
            <p:cNvPr id="276" name="давно применяется  в диетических добавках"/>
            <p:cNvSpPr txBox="1"/>
            <p:nvPr/>
          </p:nvSpPr>
          <p:spPr>
            <a:xfrm>
              <a:off x="0" y="304800"/>
              <a:ext cx="2050240" cy="338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Se utiliza desde hace mucho tiempo</a:t>
              </a:r>
            </a:p>
            <a:p>
              <a:pPr>
                <a:defRPr sz="1100">
                  <a:solidFill>
                    <a:srgbClr val="FFFFFF"/>
                  </a:solidFill>
                  <a:latin typeface="Gilroy Regular"/>
                  <a:ea typeface="Gilroy Regular"/>
                  <a:cs typeface="Gilroy Regular"/>
                  <a:sym typeface="Gilroy Regular"/>
                </a:defRPr>
              </a:pPr>
              <a:r>
                <a:rPr lang="es-AR" dirty="0"/>
                <a:t>en los complementos alimenticios</a:t>
              </a:r>
              <a:endParaRPr dirty="0"/>
            </a:p>
          </p:txBody>
        </p:sp>
        <p:sp>
          <p:nvSpPr>
            <p:cNvPr id="277" name="Соединение с 1 молекулой ПНЖК"/>
            <p:cNvSpPr txBox="1"/>
            <p:nvPr/>
          </p:nvSpPr>
          <p:spPr>
            <a:xfrm>
              <a:off x="0" y="2463800"/>
              <a:ext cx="2066270"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es-AR" dirty="0"/>
                <a:t>Compuesto con</a:t>
              </a:r>
              <a:r>
                <a:rPr dirty="0"/>
                <a:t> 1 </a:t>
              </a:r>
              <a:r>
                <a:rPr lang="es-AR" dirty="0"/>
                <a:t>molécula de PUFA</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1150956" cy="12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dirty="0"/>
              <a:t>*</a:t>
            </a:r>
            <a:r>
              <a:rPr lang="es-AR" dirty="0"/>
              <a:t>predominantemente</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377543" y="4794708"/>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580704" y="4851400"/>
            <a:ext cx="1083630" cy="12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es-AR" dirty="0">
                <a:hlinkClick r:id="rId5"/>
              </a:rPr>
              <a:t>Leer la investigación</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es-AR" dirty="0"/>
              <a:t>Por ello resulta más</a:t>
            </a:r>
            <a:r>
              <a:rPr dirty="0"/>
              <a:t> </a:t>
            </a:r>
            <a:r>
              <a:rPr lang="es-AR" dirty="0"/>
              <a:t>familiar para nuestro organismo y las enzimas</a:t>
            </a:r>
          </a:p>
          <a:p>
            <a:pPr>
              <a:defRPr sz="1500">
                <a:solidFill>
                  <a:srgbClr val="091F63"/>
                </a:solidFill>
                <a:latin typeface="Gilroy Regular"/>
                <a:ea typeface="Gilroy Regular"/>
                <a:cs typeface="Gilroy Regular"/>
                <a:sym typeface="Gilroy Regular"/>
              </a:defRPr>
            </a:pPr>
            <a:r>
              <a:rPr lang="es-AR" dirty="0"/>
              <a:t>digestivas la procesan con mayor facilidad.</a:t>
            </a:r>
            <a:endParaRPr dirty="0"/>
          </a:p>
          <a:p>
            <a:pPr>
              <a:defRPr sz="1500">
                <a:solidFill>
                  <a:srgbClr val="091F63"/>
                </a:solidFill>
                <a:latin typeface="Gilroy Regular"/>
                <a:ea typeface="Gilroy Regular"/>
                <a:cs typeface="Gilroy Regular"/>
                <a:sym typeface="Gilroy Regular"/>
              </a:defRPr>
            </a:pPr>
            <a:endParaRPr dirty="0"/>
          </a:p>
          <a:p>
            <a:pPr>
              <a:defRPr sz="1500">
                <a:solidFill>
                  <a:srgbClr val="091F63"/>
                </a:solidFill>
                <a:latin typeface="Gilroy Regular"/>
                <a:ea typeface="Gilroy Regular"/>
                <a:cs typeface="Gilroy Regular"/>
                <a:sym typeface="Gilroy Regular"/>
              </a:defRPr>
            </a:pPr>
            <a:r>
              <a:rPr lang="es-AR" dirty="0"/>
              <a:t>Esto es especialmente importante para quienes recién</a:t>
            </a:r>
          </a:p>
          <a:p>
            <a:pPr>
              <a:defRPr sz="1500">
                <a:solidFill>
                  <a:srgbClr val="091F63"/>
                </a:solidFill>
                <a:latin typeface="Gilroy Regular"/>
                <a:ea typeface="Gilroy Regular"/>
                <a:cs typeface="Gilroy Regular"/>
                <a:sym typeface="Gilroy Regular"/>
              </a:defRPr>
            </a:pPr>
            <a:r>
              <a:rPr lang="es-AR" dirty="0"/>
              <a:t>comienzan a consumir complementos con PUFA omega-3.</a:t>
            </a:r>
            <a:endParaRPr dirty="0"/>
          </a:p>
        </p:txBody>
      </p:sp>
      <p:sp>
        <p:nvSpPr>
          <p:cNvPr id="289" name="Восстановленная триглицеридная форма —  лучший способ повысить концентрацию  ЭПК и ДГК"/>
          <p:cNvSpPr txBox="1"/>
          <p:nvPr/>
        </p:nvSpPr>
        <p:spPr>
          <a:xfrm>
            <a:off x="406399" y="414841"/>
            <a:ext cx="5312352"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lang="es-AR" dirty="0"/>
              <a:t>La estructura del omega-3 en forma </a:t>
            </a:r>
          </a:p>
          <a:p>
            <a:pPr>
              <a:lnSpc>
                <a:spcPct val="90000"/>
              </a:lnSpc>
              <a:defRPr sz="2700">
                <a:solidFill>
                  <a:srgbClr val="091F63"/>
                </a:solidFill>
                <a:latin typeface="Gilroy Bold"/>
                <a:ea typeface="Gilroy Bold"/>
                <a:cs typeface="Gilroy Bold"/>
                <a:sym typeface="Gilroy Bold"/>
              </a:defRPr>
            </a:pPr>
            <a:r>
              <a:rPr lang="es-AR" dirty="0"/>
              <a:t>de triglicéridos naturales es similar</a:t>
            </a:r>
          </a:p>
          <a:p>
            <a:pPr>
              <a:lnSpc>
                <a:spcPct val="90000"/>
              </a:lnSpc>
              <a:defRPr sz="2700">
                <a:solidFill>
                  <a:srgbClr val="091F63"/>
                </a:solidFill>
                <a:latin typeface="Gilroy Bold"/>
                <a:ea typeface="Gilroy Bold"/>
                <a:cs typeface="Gilroy Bold"/>
                <a:sym typeface="Gilroy Bold"/>
              </a:defRPr>
            </a:pPr>
            <a:r>
              <a:rPr lang="es-AR" dirty="0"/>
              <a:t>a la que se encuentra en la naturaleza</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5569566" y="2679216"/>
            <a:ext cx="6393442"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rPr dirty="0"/>
              <a:t>[</a:t>
            </a:r>
            <a:r>
              <a:rPr lang="ru-RU" dirty="0"/>
              <a:t>9</a:t>
            </a:r>
            <a:r>
              <a:rPr dirty="0"/>
              <a:t>,</a:t>
            </a:r>
            <a:r>
              <a:rPr lang="ru-RU" dirty="0"/>
              <a:t>10</a:t>
            </a:r>
            <a:r>
              <a:rPr dirty="0"/>
              <a:t>]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6"/>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06400" y="814629"/>
            <a:ext cx="4571236"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000">
                <a:solidFill>
                  <a:srgbClr val="001F67"/>
                </a:solidFill>
                <a:latin typeface="Gilroy Bold"/>
                <a:ea typeface="Gilroy Bold"/>
                <a:cs typeface="Gilroy Bold"/>
                <a:sym typeface="Gilroy Bold"/>
              </a:defRPr>
            </a:pPr>
            <a:r>
              <a:rPr lang="es-AR" dirty="0"/>
              <a:t>Uniendo las últimas tecnologías innovadoras con las mejores</a:t>
            </a:r>
          </a:p>
          <a:p>
            <a:pPr>
              <a:lnSpc>
                <a:spcPct val="90000"/>
              </a:lnSpc>
              <a:defRPr sz="2000">
                <a:solidFill>
                  <a:srgbClr val="001F67"/>
                </a:solidFill>
                <a:latin typeface="Gilroy Bold"/>
                <a:ea typeface="Gilroy Bold"/>
                <a:cs typeface="Gilroy Bold"/>
                <a:sym typeface="Gilroy Bold"/>
              </a:defRPr>
            </a:pPr>
            <a:r>
              <a:rPr lang="es-AR" dirty="0"/>
              <a:t>tradiciones del cuidado de la salud, hemos creado para usted </a:t>
            </a:r>
            <a:r>
              <a:rPr dirty="0"/>
              <a:t>O!Mega-3 TG</a:t>
            </a:r>
            <a:r>
              <a:rPr lang="es-AR" dirty="0"/>
              <a:t>,</a:t>
            </a:r>
            <a:r>
              <a:rPr dirty="0"/>
              <a:t> </a:t>
            </a:r>
            <a:br>
              <a:rPr dirty="0"/>
            </a:br>
            <a:r>
              <a:rPr lang="es-AR" dirty="0"/>
              <a:t>un producto para proteger de manera eficaz el corazón, los vasos sanguíneos y la vista</a:t>
            </a:r>
            <a:endParaRPr dirty="0"/>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62411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es-AR" dirty="0"/>
              <a:t>Ingredientes activos en 1 cápsula</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481627" y="3031616"/>
            <a:ext cx="123271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s-AR" dirty="0"/>
              <a:t>EPA</a:t>
            </a:r>
            <a:r>
              <a:rPr dirty="0"/>
              <a:t>  — 360 </a:t>
            </a:r>
            <a:r>
              <a:rPr lang="es-AR" dirty="0"/>
              <a:t>mg</a:t>
            </a:r>
            <a:r>
              <a:rPr dirty="0"/>
              <a:t> </a:t>
            </a:r>
          </a:p>
        </p:txBody>
      </p:sp>
      <p:sp>
        <p:nvSpPr>
          <p:cNvPr id="316" name="как в ~ 92 г лосося  свободного вылова на пару"/>
          <p:cNvSpPr txBox="1"/>
          <p:nvPr/>
        </p:nvSpPr>
        <p:spPr>
          <a:xfrm>
            <a:off x="4625358" y="2908299"/>
            <a:ext cx="204703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es-AR" dirty="0"/>
              <a:t>como</a:t>
            </a:r>
            <a:r>
              <a:rPr dirty="0"/>
              <a:t> </a:t>
            </a:r>
            <a:r>
              <a:rPr lang="es-AR" dirty="0"/>
              <a:t>en</a:t>
            </a:r>
            <a:r>
              <a:rPr dirty="0"/>
              <a:t> ~ 92 </a:t>
            </a:r>
            <a:r>
              <a:rPr lang="es-AR" dirty="0"/>
              <a:t>g de salmón</a:t>
            </a:r>
            <a:br>
              <a:rPr dirty="0"/>
            </a:br>
            <a:r>
              <a:rPr lang="es-AR" dirty="0"/>
              <a:t>natural al vapor</a:t>
            </a:r>
            <a:endParaRPr dirty="0"/>
          </a:p>
        </p:txBody>
      </p:sp>
      <p:sp>
        <p:nvSpPr>
          <p:cNvPr id="317" name="как в ~ 201 г лосося  свободного вылова на пару"/>
          <p:cNvSpPr txBox="1"/>
          <p:nvPr/>
        </p:nvSpPr>
        <p:spPr>
          <a:xfrm>
            <a:off x="4660982" y="3721098"/>
            <a:ext cx="213199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es-AR" dirty="0"/>
              <a:t>como</a:t>
            </a:r>
            <a:r>
              <a:rPr dirty="0"/>
              <a:t> </a:t>
            </a:r>
            <a:r>
              <a:rPr lang="es-AR" dirty="0"/>
              <a:t>en</a:t>
            </a:r>
            <a:r>
              <a:rPr dirty="0"/>
              <a:t> ~ 201 </a:t>
            </a:r>
            <a:r>
              <a:rPr lang="es-AR" dirty="0"/>
              <a:t>g</a:t>
            </a:r>
            <a:r>
              <a:rPr dirty="0"/>
              <a:t> </a:t>
            </a:r>
            <a:r>
              <a:rPr lang="es-AR" dirty="0"/>
              <a:t>de salmón</a:t>
            </a:r>
          </a:p>
          <a:p>
            <a:pPr>
              <a:defRPr sz="1500" i="1">
                <a:solidFill>
                  <a:srgbClr val="FFFFFF"/>
                </a:solidFill>
                <a:latin typeface="Gilroy Regular"/>
                <a:ea typeface="Gilroy Regular"/>
                <a:cs typeface="Gilroy Regular"/>
                <a:sym typeface="Gilroy Regular"/>
              </a:defRPr>
            </a:pPr>
            <a:r>
              <a:rPr lang="es-AR" dirty="0"/>
              <a:t>natural al vapor</a:t>
            </a:r>
            <a:r>
              <a:rPr dirty="0"/>
              <a:t> </a:t>
            </a:r>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480825" y="3851959"/>
            <a:ext cx="123431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s-AR" dirty="0"/>
              <a:t>DHA</a:t>
            </a:r>
            <a:r>
              <a:rPr dirty="0"/>
              <a:t> — 240 </a:t>
            </a:r>
            <a:r>
              <a:rPr lang="es-AR" dirty="0"/>
              <a:t>mg</a:t>
            </a:r>
            <a:r>
              <a:rPr dirty="0"/>
              <a:t> </a:t>
            </a:r>
          </a:p>
        </p:txBody>
      </p:sp>
      <p:pic>
        <p:nvPicPr>
          <p:cNvPr id="320" name="Безымянный-1-12.png" descr="Безымянный-1-12.png"/>
          <p:cNvPicPr>
            <a:picLocks noChangeAspect="1"/>
          </p:cNvPicPr>
          <p:nvPr/>
        </p:nvPicPr>
        <p:blipFill>
          <a:blip r:embed="rId7"/>
          <a:srcRect t="715" b="715"/>
          <a:stretch>
            <a:fillRect/>
          </a:stretch>
        </p:blipFill>
        <p:spPr>
          <a:xfrm>
            <a:off x="1361455" y="3797297"/>
            <a:ext cx="1523851" cy="342902"/>
          </a:xfrm>
          <a:prstGeom prst="rect">
            <a:avLst/>
          </a:prstGeom>
          <a:ln w="12700">
            <a:miter lim="400000"/>
          </a:ln>
        </p:spPr>
      </p:pic>
      <p:grpSp>
        <p:nvGrpSpPr>
          <p:cNvPr id="324" name="Группа"/>
          <p:cNvGrpSpPr/>
          <p:nvPr/>
        </p:nvGrpSpPr>
        <p:grpSpPr>
          <a:xfrm>
            <a:off x="660400" y="1708952"/>
            <a:ext cx="3246750" cy="879061"/>
            <a:chOff x="0" y="0"/>
            <a:chExt cx="3246749" cy="879060"/>
          </a:xfrm>
        </p:grpSpPr>
        <p:sp>
          <p:nvSpPr>
            <p:cNvPr id="321" name="Рыбный жир — 1000 мг"/>
            <p:cNvSpPr txBox="1"/>
            <p:nvPr/>
          </p:nvSpPr>
          <p:spPr>
            <a:xfrm>
              <a:off x="396257" y="30947"/>
              <a:ext cx="2364429"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es-AR" dirty="0"/>
                <a:t>Aceite de pescado</a:t>
              </a:r>
              <a:r>
                <a:rPr dirty="0"/>
                <a:t> — 1000 </a:t>
              </a:r>
              <a:r>
                <a:rPr lang="es-AR" dirty="0"/>
                <a:t>mg</a:t>
              </a:r>
              <a:endParaRPr dirty="0"/>
            </a:p>
          </p:txBody>
        </p:sp>
        <p:sp>
          <p:nvSpPr>
            <p:cNvPr id="322" name="Омега-3 — 650 мг, в том числе:"/>
            <p:cNvSpPr txBox="1"/>
            <p:nvPr/>
          </p:nvSpPr>
          <p:spPr>
            <a:xfrm>
              <a:off x="688357" y="640547"/>
              <a:ext cx="2558392"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es-AR" dirty="0"/>
                <a:t>Omega-3</a:t>
              </a:r>
              <a:r>
                <a:rPr dirty="0"/>
                <a:t> — 650 </a:t>
              </a:r>
              <a:r>
                <a:rPr lang="es-AR" dirty="0"/>
                <a:t>mg</a:t>
              </a:r>
              <a:r>
                <a:rPr dirty="0"/>
                <a:t>, </a:t>
              </a:r>
              <a:r>
                <a:rPr lang="es-AR" dirty="0"/>
                <a:t>incluyendo</a:t>
              </a:r>
              <a:r>
                <a:rPr dirty="0"/>
                <a:t>:</a:t>
              </a:r>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1905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1311541" y="800795"/>
            <a:ext cx="6896119"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a:t>
            </a:r>
            <a:r>
              <a:rPr lang="es-AR" dirty="0"/>
              <a:t> en forma de triglicéridos naturales</a:t>
            </a:r>
            <a:endParaRPr dirty="0"/>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8"/>
            <a:ext cx="6156471" cy="2129255"/>
            <a:chOff x="0" y="-1"/>
            <a:chExt cx="6156470" cy="2129254"/>
          </a:xfrm>
        </p:grpSpPr>
        <p:grpSp>
          <p:nvGrpSpPr>
            <p:cNvPr id="338" name="Группа"/>
            <p:cNvGrpSpPr/>
            <p:nvPr/>
          </p:nvGrpSpPr>
          <p:grpSpPr>
            <a:xfrm>
              <a:off x="3368995" y="-1"/>
              <a:ext cx="2787475" cy="2129253"/>
              <a:chOff x="0" y="0"/>
              <a:chExt cx="2787474" cy="2129251"/>
            </a:xfrm>
          </p:grpSpPr>
          <p:sp>
            <p:nvSpPr>
              <p:cNvPr id="336" name="Форма, близкая к природной"/>
              <p:cNvSpPr txBox="1"/>
              <p:nvPr/>
            </p:nvSpPr>
            <p:spPr>
              <a:xfrm>
                <a:off x="0" y="1667587"/>
                <a:ext cx="2787474"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rPr lang="es-AR" dirty="0"/>
                  <a:t>Forma similar a la encontrada en la natuarleza</a:t>
                </a:r>
                <a:endParaRPr dirty="0"/>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7" cy="2129252"/>
              <a:chOff x="0" y="0"/>
              <a:chExt cx="2648596" cy="2129251"/>
            </a:xfrm>
          </p:grpSpPr>
          <p:sp>
            <p:nvSpPr>
              <p:cNvPr id="339" name="Повышенная концентрация  ЭПК и ДГК в продукте"/>
              <p:cNvSpPr txBox="1"/>
              <p:nvPr/>
            </p:nvSpPr>
            <p:spPr>
              <a:xfrm>
                <a:off x="0" y="1667586"/>
                <a:ext cx="2648596" cy="461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rPr lang="es-AR" dirty="0"/>
                  <a:t>Una concentración mayor de EPA y DHA</a:t>
                </a:r>
                <a:endParaRPr dirty="0"/>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grpSp>
        <p:nvGrpSpPr>
          <p:cNvPr id="350" name="ZZZZ"/>
          <p:cNvGrpSpPr/>
          <p:nvPr/>
        </p:nvGrpSpPr>
        <p:grpSpPr>
          <a:xfrm>
            <a:off x="-273050" y="-215900"/>
            <a:ext cx="9690100" cy="5651500"/>
            <a:chOff x="0" y="0"/>
            <a:chExt cx="9690100" cy="5651500"/>
          </a:xfrm>
        </p:grpSpPr>
        <p:sp>
          <p:nvSpPr>
            <p:cNvPr id="348" name="Прямоугольник"/>
            <p:cNvSpPr/>
            <p:nvPr/>
          </p:nvSpPr>
          <p:spPr>
            <a:xfrm>
              <a:off x="0" y="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49"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4321696"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es-AR" dirty="0"/>
              <a:t>la riqueza de los</a:t>
            </a:r>
          </a:p>
          <a:p>
            <a:pPr>
              <a:lnSpc>
                <a:spcPct val="90000"/>
              </a:lnSpc>
              <a:defRPr sz="2700">
                <a:solidFill>
                  <a:srgbClr val="FFFFFF"/>
                </a:solidFill>
                <a:latin typeface="Gilroy Bold"/>
                <a:ea typeface="Gilroy Bold"/>
                <a:cs typeface="Gilroy Bold"/>
                <a:sym typeface="Gilroy Bold"/>
              </a:defRPr>
            </a:pPr>
            <a:r>
              <a:rPr lang="es-AR" dirty="0"/>
              <a:t>océanos Pacífico y Atlántico</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80900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es-AR" dirty="0"/>
              <a:t>El aceite de pescado empleado en la producción del producto</a:t>
            </a:r>
          </a:p>
          <a:p>
            <a:pPr>
              <a:defRPr sz="1500">
                <a:solidFill>
                  <a:srgbClr val="FFFFFF"/>
                </a:solidFill>
                <a:latin typeface="Gilroy Regular"/>
                <a:ea typeface="Gilroy Regular"/>
                <a:cs typeface="Gilroy Regular"/>
                <a:sym typeface="Gilroy Regular"/>
              </a:defRPr>
            </a:pPr>
            <a:r>
              <a:rPr lang="es-AR" dirty="0"/>
              <a:t>proviene de pescados marinos de agua fría</a:t>
            </a:r>
            <a:endParaRPr dirty="0"/>
          </a:p>
        </p:txBody>
      </p:sp>
      <p:sp>
        <p:nvSpPr>
          <p:cNvPr id="355" name="анчоусов…"/>
          <p:cNvSpPr txBox="1"/>
          <p:nvPr/>
        </p:nvSpPr>
        <p:spPr>
          <a:xfrm>
            <a:off x="406399" y="2159000"/>
            <a:ext cx="84766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es-AR" dirty="0"/>
              <a:t>anchoas</a:t>
            </a:r>
            <a:r>
              <a:rPr dirty="0"/>
              <a:t> </a:t>
            </a:r>
          </a:p>
          <a:p>
            <a:pPr marL="150394" indent="-150394">
              <a:buSzPct val="100000"/>
              <a:buChar char="•"/>
              <a:defRPr sz="1500">
                <a:solidFill>
                  <a:srgbClr val="FFFFFF"/>
                </a:solidFill>
                <a:latin typeface="Gilroy Regular"/>
                <a:ea typeface="Gilroy Regular"/>
                <a:cs typeface="Gilroy Regular"/>
                <a:sym typeface="Gilroy Regular"/>
              </a:defRPr>
            </a:pPr>
            <a:r>
              <a:rPr lang="es-AR" dirty="0"/>
              <a:t>sardinas</a:t>
            </a:r>
            <a:endParaRPr dirty="0"/>
          </a:p>
          <a:p>
            <a:pPr marL="150394" indent="-150394">
              <a:buSzPct val="100000"/>
              <a:buChar char="•"/>
              <a:defRPr sz="1500">
                <a:solidFill>
                  <a:srgbClr val="FFFFFF"/>
                </a:solidFill>
                <a:latin typeface="Gilroy Regular"/>
                <a:ea typeface="Gilroy Regular"/>
                <a:cs typeface="Gilroy Regular"/>
                <a:sym typeface="Gilroy Regular"/>
              </a:defRPr>
            </a:pPr>
            <a:r>
              <a:rPr lang="es-AR" dirty="0"/>
              <a:t>caballa</a:t>
            </a:r>
            <a:endParaRPr dirty="0"/>
          </a:p>
          <a:p>
            <a:pPr marL="150394" indent="-150394">
              <a:buSzPct val="100000"/>
              <a:buChar char="•"/>
              <a:defRPr sz="1500">
                <a:solidFill>
                  <a:srgbClr val="FFFFFF"/>
                </a:solidFill>
                <a:latin typeface="Gilroy Regular"/>
                <a:ea typeface="Gilroy Regular"/>
                <a:cs typeface="Gilroy Regular"/>
                <a:sym typeface="Gilroy Regular"/>
              </a:defRPr>
            </a:pPr>
            <a:r>
              <a:rPr lang="es-AR" dirty="0"/>
              <a:t>atún</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47650" y="-254000"/>
            <a:ext cx="9690100" cy="5651500"/>
            <a:chOff x="0" y="0"/>
            <a:chExt cx="96901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1073988" y="353287"/>
            <a:ext cx="7046823"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es-AR" dirty="0"/>
              <a:t>producido en España</a:t>
            </a:r>
            <a:r>
              <a:rPr dirty="0"/>
              <a:t>:</a:t>
            </a:r>
            <a:endParaRPr lang="es-AR" dirty="0"/>
          </a:p>
          <a:p>
            <a:pPr>
              <a:lnSpc>
                <a:spcPct val="90000"/>
              </a:lnSpc>
              <a:defRPr sz="2700">
                <a:solidFill>
                  <a:srgbClr val="FFFFFF"/>
                </a:solidFill>
                <a:latin typeface="Gilroy Bold"/>
                <a:ea typeface="Gilroy Bold"/>
                <a:cs typeface="Gilroy Bold"/>
                <a:sym typeface="Gilroy Bold"/>
              </a:defRPr>
            </a:pPr>
            <a:r>
              <a:rPr lang="es-AR" dirty="0"/>
              <a:t>calidad y cuidado</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pic>
        <p:nvPicPr>
          <p:cNvPr id="367" name="Безымянный-1 (1)-13.png" descr="Безымянный-1 (1)-13.png"/>
          <p:cNvPicPr>
            <a:picLocks noChangeAspect="1"/>
          </p:cNvPicPr>
          <p:nvPr/>
        </p:nvPicPr>
        <p:blipFill>
          <a:blip r:embed="rId6"/>
          <a:stretch>
            <a:fillRect/>
          </a:stretch>
        </p:blipFill>
        <p:spPr>
          <a:xfrm>
            <a:off x="1206500" y="-1006326"/>
            <a:ext cx="2146300" cy="798982"/>
          </a:xfrm>
          <a:prstGeom prst="rect">
            <a:avLst/>
          </a:prstGeom>
          <a:ln w="12700">
            <a:miter lim="400000"/>
          </a:ln>
        </p:spPr>
      </p:pic>
      <p:grpSp>
        <p:nvGrpSpPr>
          <p:cNvPr id="376" name="Группа"/>
          <p:cNvGrpSpPr/>
          <p:nvPr/>
        </p:nvGrpSpPr>
        <p:grpSpPr>
          <a:xfrm>
            <a:off x="1134672" y="1435100"/>
            <a:ext cx="6193229" cy="3060703"/>
            <a:chOff x="-1" y="0"/>
            <a:chExt cx="6193227" cy="3060702"/>
          </a:xfrm>
        </p:grpSpPr>
        <p:grpSp>
          <p:nvGrpSpPr>
            <p:cNvPr id="371" name="Группа"/>
            <p:cNvGrpSpPr/>
            <p:nvPr/>
          </p:nvGrpSpPr>
          <p:grpSpPr>
            <a:xfrm>
              <a:off x="3727845" y="0"/>
              <a:ext cx="2465381" cy="2659523"/>
              <a:chOff x="0" y="0"/>
              <a:chExt cx="2465380"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899"/>
                <a:ext cx="2465380" cy="738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FFFFF"/>
                    </a:solidFill>
                    <a:latin typeface="Gilroy Bold"/>
                    <a:ea typeface="Gilroy Bold"/>
                    <a:cs typeface="Gilroy Bold"/>
                    <a:sym typeface="Gilroy Bold"/>
                  </a:defRPr>
                </a:pPr>
                <a:r>
                  <a:rPr lang="es-AR" dirty="0"/>
                  <a:t>La materia prima se procesa con tecnología</a:t>
                </a:r>
                <a:r>
                  <a:rPr dirty="0"/>
                  <a:t> </a:t>
                </a:r>
                <a:r>
                  <a:rPr dirty="0" err="1"/>
                  <a:t>Flutex</a:t>
                </a:r>
                <a:r>
                  <a:rPr lang="en-CA" dirty="0"/>
                  <a:t>™</a:t>
                </a:r>
                <a:r>
                  <a:rPr lang="es-AR" dirty="0"/>
                  <a:t>, sin utilizar disolventes orgánicos ni altas temperaturas</a:t>
                </a:r>
                <a:endParaRPr dirty="0"/>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7"/>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2293897" cy="3060702"/>
              <a:chOff x="0" y="0"/>
              <a:chExt cx="2293895" cy="3060700"/>
            </a:xfrm>
          </p:grpSpPr>
          <p:sp>
            <p:nvSpPr>
              <p:cNvPr id="372" name="Продукт выпускается на производстве,  которое соответствует международному стандарту GMP."/>
              <p:cNvSpPr txBox="1"/>
              <p:nvPr/>
            </p:nvSpPr>
            <p:spPr>
              <a:xfrm>
                <a:off x="0" y="977900"/>
                <a:ext cx="2293895"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es-AR" dirty="0"/>
                  <a:t>El producto se elabora en una planta</a:t>
                </a:r>
              </a:p>
              <a:p>
                <a:pPr>
                  <a:defRPr sz="1200">
                    <a:solidFill>
                      <a:srgbClr val="FFFFFF"/>
                    </a:solidFill>
                    <a:latin typeface="Gilroy Bold"/>
                    <a:ea typeface="Gilroy Bold"/>
                    <a:cs typeface="Gilroy Bold"/>
                    <a:sym typeface="Gilroy Bold"/>
                  </a:defRPr>
                </a:pPr>
                <a:r>
                  <a:rPr lang="es-AR" dirty="0"/>
                  <a:t>que cumple con los estándares</a:t>
                </a:r>
              </a:p>
              <a:p>
                <a:pPr>
                  <a:defRPr sz="1200">
                    <a:solidFill>
                      <a:srgbClr val="FFFFFF"/>
                    </a:solidFill>
                    <a:latin typeface="Gilroy Bold"/>
                    <a:ea typeface="Gilroy Bold"/>
                    <a:cs typeface="Gilroy Bold"/>
                    <a:sym typeface="Gilroy Bold"/>
                  </a:defRPr>
                </a:pPr>
                <a:r>
                  <a:rPr lang="es-AR" dirty="0"/>
                  <a:t>internacionales</a:t>
                </a:r>
                <a:r>
                  <a:rPr dirty="0"/>
                  <a:t> </a:t>
                </a:r>
                <a:r>
                  <a:rPr lang="es-AR" dirty="0"/>
                  <a:t>GMP</a:t>
                </a:r>
                <a:endParaRPr dirty="0"/>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8"/>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314509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dirty="0"/>
              <a:t>1 </a:t>
            </a:r>
            <a:r>
              <a:rPr lang="es-AR" dirty="0"/>
              <a:t>cápsula de</a:t>
            </a:r>
            <a:r>
              <a:rPr dirty="0"/>
              <a:t> O!Mega-3 TG</a:t>
            </a:r>
          </a:p>
          <a:p>
            <a:pPr>
              <a:lnSpc>
                <a:spcPct val="90000"/>
              </a:lnSpc>
              <a:defRPr sz="2000">
                <a:solidFill>
                  <a:srgbClr val="FFFFFF"/>
                </a:solidFill>
                <a:latin typeface="Gilroy Regular"/>
                <a:ea typeface="Gilroy Regular"/>
                <a:cs typeface="Gilroy Regular"/>
                <a:sym typeface="Gilroy Regular"/>
              </a:defRPr>
            </a:pPr>
            <a:r>
              <a:rPr dirty="0"/>
              <a:t>3 </a:t>
            </a:r>
            <a:r>
              <a:rPr lang="es-AR" dirty="0"/>
              <a:t>veces al día con las comidas</a:t>
            </a:r>
            <a:r>
              <a:rPr dirty="0"/>
              <a:t> </a:t>
            </a:r>
            <a:endParaRPr dirty="0">
              <a:solidFill>
                <a:schemeClr val="bg1"/>
              </a:solidFill>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6781800" cy="623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r>
              <a:rPr lang="es-AR" dirty="0"/>
              <a:t>¡y tu cuerpo cogerá fácilmente</a:t>
            </a:r>
          </a:p>
          <a:p>
            <a:pPr>
              <a:lnSpc>
                <a:spcPct val="80000"/>
              </a:lnSpc>
              <a:defRPr sz="2500">
                <a:solidFill>
                  <a:srgbClr val="FFFFFF"/>
                </a:solidFill>
                <a:latin typeface="Gilroy Bold"/>
                <a:ea typeface="Gilroy Bold"/>
                <a:cs typeface="Gilroy Bold"/>
                <a:sym typeface="Gilroy Bold"/>
              </a:defRPr>
            </a:pPr>
            <a:r>
              <a:rPr lang="es-AR" dirty="0"/>
              <a:t>el ritmo de la salud!</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5267863" cy="2111809"/>
            <a:chOff x="-2" y="-1"/>
            <a:chExt cx="5267860"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5267860" cy="2015224"/>
              <a:chOff x="-1" y="0"/>
              <a:chExt cx="5267857" cy="2015222"/>
            </a:xfrm>
          </p:grpSpPr>
          <p:grpSp>
            <p:nvGrpSpPr>
              <p:cNvPr id="398" name="Группа"/>
              <p:cNvGrpSpPr/>
              <p:nvPr/>
            </p:nvGrpSpPr>
            <p:grpSpPr>
              <a:xfrm>
                <a:off x="0" y="0"/>
                <a:ext cx="5267856" cy="444339"/>
                <a:chOff x="0" y="0"/>
                <a:chExt cx="5267854" cy="44433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03736" y="125047"/>
                  <a:ext cx="4764118"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Mantiene la salud del corazón, los vasos sanguíneos y la vista</a:t>
                  </a:r>
                  <a:endParaRPr dirty="0"/>
                </a:p>
              </p:txBody>
            </p:sp>
          </p:grpSp>
          <p:grpSp>
            <p:nvGrpSpPr>
              <p:cNvPr id="401" name="Группа"/>
              <p:cNvGrpSpPr/>
              <p:nvPr/>
            </p:nvGrpSpPr>
            <p:grpSpPr>
              <a:xfrm>
                <a:off x="-1" y="555225"/>
                <a:ext cx="4189123" cy="445559"/>
                <a:chOff x="0" y="0"/>
                <a:chExt cx="4189121"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3670871"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Fortalece los sistemas inmunológico y nervioso</a:t>
                  </a:r>
                  <a:endParaRPr dirty="0"/>
                </a:p>
              </p:txBody>
            </p:sp>
          </p:grpSp>
          <p:grpSp>
            <p:nvGrpSpPr>
              <p:cNvPr id="404" name="Группа"/>
              <p:cNvGrpSpPr/>
              <p:nvPr/>
            </p:nvGrpSpPr>
            <p:grpSpPr>
              <a:xfrm>
                <a:off x="-1" y="1111719"/>
                <a:ext cx="3706779" cy="444241"/>
                <a:chOff x="0" y="0"/>
                <a:chExt cx="3706777" cy="444239"/>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3188527"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Ayuda a mejorar el estado de la piel</a:t>
                  </a:r>
                  <a:endParaRPr dirty="0"/>
                </a:p>
              </p:txBody>
            </p:sp>
          </p:grpSp>
          <p:sp>
            <p:nvSpPr>
              <p:cNvPr id="405" name="продлевает активное долголетие"/>
              <p:cNvSpPr txBox="1"/>
              <p:nvPr/>
            </p:nvSpPr>
            <p:spPr>
              <a:xfrm>
                <a:off x="518250" y="1784390"/>
                <a:ext cx="1793759"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Prolonga la vida activa</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6577122" cy="353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dirty="0"/>
              <a:t>O!Mega-3 TG </a:t>
            </a:r>
            <a:r>
              <a:rPr lang="es-AR" dirty="0"/>
              <a:t>es ideal para quienes desean:</a:t>
            </a:r>
            <a:r>
              <a:rPr dirty="0"/>
              <a:t>  </a:t>
            </a:r>
          </a:p>
        </p:txBody>
      </p:sp>
      <p:grpSp>
        <p:nvGrpSpPr>
          <p:cNvPr id="416" name="Группа"/>
          <p:cNvGrpSpPr/>
          <p:nvPr/>
        </p:nvGrpSpPr>
        <p:grpSpPr>
          <a:xfrm>
            <a:off x="406400" y="1168400"/>
            <a:ext cx="2344071" cy="470599"/>
            <a:chOff x="0" y="0"/>
            <a:chExt cx="2344070" cy="470598"/>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50" y="8934"/>
              <a:ext cx="1825820"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Mejorar la resistencia</a:t>
              </a:r>
              <a:r>
                <a:rPr dirty="0"/>
                <a:t> </a:t>
              </a:r>
              <a:r>
                <a:rPr lang="es-AR" dirty="0"/>
                <a:t>y</a:t>
              </a:r>
            </a:p>
            <a:p>
              <a:pPr>
                <a:defRPr sz="1500">
                  <a:solidFill>
                    <a:srgbClr val="001445"/>
                  </a:solidFill>
                  <a:latin typeface="Gilroy Regular"/>
                  <a:ea typeface="Gilroy Regular"/>
                  <a:cs typeface="Gilroy Regular"/>
                  <a:sym typeface="Gilroy Regular"/>
                </a:defRPr>
              </a:pPr>
              <a:r>
                <a:rPr lang="es-AR" dirty="0"/>
                <a:t>el rendimiento</a:t>
              </a:r>
              <a:r>
                <a:rPr dirty="0"/>
                <a:t> </a:t>
              </a:r>
            </a:p>
          </p:txBody>
        </p:sp>
      </p:grpSp>
      <p:grpSp>
        <p:nvGrpSpPr>
          <p:cNvPr id="419" name="Группа"/>
          <p:cNvGrpSpPr/>
          <p:nvPr/>
        </p:nvGrpSpPr>
        <p:grpSpPr>
          <a:xfrm>
            <a:off x="406400" y="1724104"/>
            <a:ext cx="2562079" cy="471209"/>
            <a:chOff x="0" y="0"/>
            <a:chExt cx="2562078" cy="471208"/>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50" y="9544"/>
              <a:ext cx="2043828"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Enfrentar altas exigencias</a:t>
              </a:r>
            </a:p>
            <a:p>
              <a:pPr>
                <a:defRPr sz="1500">
                  <a:solidFill>
                    <a:srgbClr val="001445"/>
                  </a:solidFill>
                  <a:latin typeface="Gilroy Regular"/>
                  <a:ea typeface="Gilroy Regular"/>
                  <a:cs typeface="Gilroy Regular"/>
                  <a:sym typeface="Gilroy Regular"/>
                </a:defRPr>
              </a:pPr>
              <a:r>
                <a:rPr lang="es-AR" dirty="0"/>
                <a:t>intelectuales</a:t>
              </a:r>
              <a:endParaRPr dirty="0"/>
            </a:p>
          </p:txBody>
        </p:sp>
      </p:grpSp>
      <p:grpSp>
        <p:nvGrpSpPr>
          <p:cNvPr id="422" name="Группа"/>
          <p:cNvGrpSpPr/>
          <p:nvPr/>
        </p:nvGrpSpPr>
        <p:grpSpPr>
          <a:xfrm>
            <a:off x="406400" y="2281078"/>
            <a:ext cx="2884282" cy="470550"/>
            <a:chOff x="0" y="0"/>
            <a:chExt cx="2884281" cy="47054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18250" y="8885"/>
              <a:ext cx="2366031"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Mantener la salud del corazón</a:t>
              </a:r>
            </a:p>
            <a:p>
              <a:pPr>
                <a:defRPr sz="1500">
                  <a:solidFill>
                    <a:srgbClr val="001445"/>
                  </a:solidFill>
                  <a:latin typeface="Gilroy Regular"/>
                  <a:ea typeface="Gilroy Regular"/>
                  <a:cs typeface="Gilroy Regular"/>
                  <a:sym typeface="Gilroy Regular"/>
                </a:defRPr>
              </a:pPr>
              <a:r>
                <a:rPr lang="es-AR" dirty="0"/>
                <a:t>y los vasos sanguíneos</a:t>
              </a:r>
              <a:endParaRPr dirty="0"/>
            </a:p>
          </p:txBody>
        </p:sp>
      </p:grpSp>
      <p:grpSp>
        <p:nvGrpSpPr>
          <p:cNvPr id="425" name="Группа"/>
          <p:cNvGrpSpPr/>
          <p:nvPr/>
        </p:nvGrpSpPr>
        <p:grpSpPr>
          <a:xfrm>
            <a:off x="406399" y="2837377"/>
            <a:ext cx="2663068" cy="444268"/>
            <a:chOff x="0" y="0"/>
            <a:chExt cx="2663067"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214481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Conservar la agudeza visual</a:t>
              </a:r>
              <a:endParaRPr dirty="0"/>
            </a:p>
          </p:txBody>
        </p:sp>
      </p:grpSp>
      <p:grpSp>
        <p:nvGrpSpPr>
          <p:cNvPr id="428" name="Группа"/>
          <p:cNvGrpSpPr/>
          <p:nvPr/>
        </p:nvGrpSpPr>
        <p:grpSpPr>
          <a:xfrm>
            <a:off x="406399" y="3393691"/>
            <a:ext cx="2715968" cy="444268"/>
            <a:chOff x="0" y="-1"/>
            <a:chExt cx="2715967"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19771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Cuidar del sistema nervioso</a:t>
              </a:r>
              <a:endParaRPr dirty="0"/>
            </a:p>
          </p:txBody>
        </p:sp>
      </p:grpSp>
      <p:grpSp>
        <p:nvGrpSpPr>
          <p:cNvPr id="431" name="Группа"/>
          <p:cNvGrpSpPr/>
          <p:nvPr/>
        </p:nvGrpSpPr>
        <p:grpSpPr>
          <a:xfrm>
            <a:off x="406400" y="3950006"/>
            <a:ext cx="2283157" cy="470564"/>
            <a:chOff x="0" y="0"/>
            <a:chExt cx="2283156" cy="470562"/>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50" y="8899"/>
              <a:ext cx="1764906"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Prevenir resfriados en </a:t>
              </a:r>
            </a:p>
            <a:p>
              <a:pPr>
                <a:defRPr sz="1500">
                  <a:solidFill>
                    <a:srgbClr val="001445"/>
                  </a:solidFill>
                  <a:latin typeface="Gilroy Regular"/>
                  <a:ea typeface="Gilroy Regular"/>
                  <a:cs typeface="Gilroy Regular"/>
                  <a:sym typeface="Gilroy Regular"/>
                </a:defRPr>
              </a:pPr>
              <a:r>
                <a:rPr lang="es-AR" dirty="0"/>
                <a:t>temporada de SARS</a:t>
              </a:r>
              <a:endParaRPr dirty="0"/>
            </a:p>
          </p:txBody>
        </p:sp>
      </p:grpSp>
      <p:grpSp>
        <p:nvGrpSpPr>
          <p:cNvPr id="434" name="Группа"/>
          <p:cNvGrpSpPr/>
          <p:nvPr/>
        </p:nvGrpSpPr>
        <p:grpSpPr>
          <a:xfrm>
            <a:off x="406399" y="4795520"/>
            <a:ext cx="8407401" cy="158275"/>
            <a:chOff x="0" y="0"/>
            <a:chExt cx="8407400" cy="158274"/>
          </a:xfrm>
        </p:grpSpPr>
        <p:sp>
          <p:nvSpPr>
            <p:cNvPr id="432"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95166E9-BD3C-B6BC-2171-AAE7015F1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55211" cy="5206056"/>
          </a:xfrm>
          <a:prstGeom prst="rect">
            <a:avLst/>
          </a:prstGeom>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0" y="0"/>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193800"/>
            <a:ext cx="225997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FFFFFF"/>
                </a:solidFill>
                <a:latin typeface="Gilroy Regular"/>
                <a:ea typeface="Gilroy Regular"/>
                <a:cs typeface="Gilroy Regular"/>
                <a:sym typeface="Gilroy Regular"/>
              </a:defRPr>
            </a:pPr>
            <a:r>
              <a:rPr lang="es-AR" dirty="0"/>
              <a:t>Para la salud del corazón, los vasos sanguíneos y la vista</a:t>
            </a:r>
            <a:r>
              <a:rPr dirty="0"/>
              <a:t> </a:t>
            </a:r>
          </a:p>
        </p:txBody>
      </p:sp>
      <p:sp>
        <p:nvSpPr>
          <p:cNvPr id="443" name="Высокая концентрация ПНЖК  омега-3 в каждой капсуле"/>
          <p:cNvSpPr txBox="1"/>
          <p:nvPr/>
        </p:nvSpPr>
        <p:spPr>
          <a:xfrm>
            <a:off x="787400" y="1797050"/>
            <a:ext cx="221695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es-AR" dirty="0"/>
              <a:t>Alta concentración de PUFA </a:t>
            </a:r>
          </a:p>
          <a:p>
            <a:pPr>
              <a:defRPr sz="1500">
                <a:solidFill>
                  <a:srgbClr val="FFFFFF"/>
                </a:solidFill>
                <a:latin typeface="Gilroy Regular"/>
                <a:ea typeface="Gilroy Regular"/>
                <a:cs typeface="Gilroy Regular"/>
                <a:sym typeface="Gilroy Regular"/>
              </a:defRPr>
            </a:pPr>
            <a:r>
              <a:rPr lang="es-AR" dirty="0"/>
              <a:t>omega-3</a:t>
            </a:r>
            <a:r>
              <a:rPr dirty="0"/>
              <a:t> </a:t>
            </a:r>
            <a:r>
              <a:rPr lang="es-AR" dirty="0"/>
              <a:t>en cada cápsula</a:t>
            </a:r>
            <a:r>
              <a:rPr dirty="0"/>
              <a:t> </a:t>
            </a:r>
          </a:p>
        </p:txBody>
      </p:sp>
      <p:sp>
        <p:nvSpPr>
          <p:cNvPr id="444" name="Подходит для детей с 14 лет  и взрослых"/>
          <p:cNvSpPr txBox="1"/>
          <p:nvPr/>
        </p:nvSpPr>
        <p:spPr>
          <a:xfrm>
            <a:off x="787399" y="2400300"/>
            <a:ext cx="209191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es-AR" dirty="0"/>
              <a:t>Apto para niños a partir de</a:t>
            </a:r>
          </a:p>
          <a:p>
            <a:pPr>
              <a:defRPr sz="1500">
                <a:solidFill>
                  <a:srgbClr val="FFFFFF"/>
                </a:solidFill>
                <a:latin typeface="Gilroy Regular"/>
                <a:ea typeface="Gilroy Regular"/>
                <a:cs typeface="Gilroy Regular"/>
                <a:sym typeface="Gilroy Regular"/>
              </a:defRPr>
            </a:pPr>
            <a:r>
              <a:rPr lang="es-AR" dirty="0"/>
              <a:t>14 años y adultos</a:t>
            </a: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1</a:t>
              </a:r>
            </a:p>
          </p:txBody>
        </p:sp>
      </p:grpSp>
      <p:sp>
        <p:nvSpPr>
          <p:cNvPr id="449" name="Линия"/>
          <p:cNvSpPr/>
          <p:nvPr/>
        </p:nvSpPr>
        <p:spPr>
          <a:xfrm flipH="1" flipV="1">
            <a:off x="544099" y="2146317"/>
            <a:ext cx="4730" cy="330168"/>
          </a:xfrm>
          <a:prstGeom prst="line">
            <a:avLst/>
          </a:prstGeom>
          <a:ln w="12700">
            <a:solidFill>
              <a:srgbClr val="FFFFFF"/>
            </a:solidFill>
          </a:ln>
        </p:spPr>
        <p:txBody>
          <a:bodyPr lIns="45718" tIns="45718" rIns="45718" bIns="45718"/>
          <a:lstStyle/>
          <a:p>
            <a:endParaRPr/>
          </a:p>
        </p:txBody>
      </p:sp>
      <p:grpSp>
        <p:nvGrpSpPr>
          <p:cNvPr id="452" name="Группа"/>
          <p:cNvGrpSpPr/>
          <p:nvPr/>
        </p:nvGrpSpPr>
        <p:grpSpPr>
          <a:xfrm>
            <a:off x="406400" y="2473831"/>
            <a:ext cx="279400" cy="279403"/>
            <a:chOff x="0" y="0"/>
            <a:chExt cx="279400" cy="279402"/>
          </a:xfrm>
        </p:grpSpPr>
        <p:sp>
          <p:nvSpPr>
            <p:cNvPr id="450"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1" name="3"/>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3</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4113211"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(30 </a:t>
            </a:r>
            <a:r>
              <a:rPr lang="es-AR" dirty="0"/>
              <a:t>cápsulas</a:t>
            </a:r>
            <a:r>
              <a:rPr dirty="0"/>
              <a:t>)</a:t>
            </a:r>
          </a:p>
        </p:txBody>
      </p:sp>
      <p:sp>
        <p:nvSpPr>
          <p:cNvPr id="461" name="CustomShape 2"/>
          <p:cNvSpPr txBox="1"/>
          <p:nvPr/>
        </p:nvSpPr>
        <p:spPr>
          <a:xfrm>
            <a:off x="406400" y="1634220"/>
            <a:ext cx="2628830" cy="2019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es-AR" dirty="0"/>
              <a:t>PUNTOS DE BONIFICACIÓN</a:t>
            </a:r>
            <a:r>
              <a:rPr dirty="0"/>
              <a:t> </a:t>
            </a:r>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es-AR" dirty="0"/>
              <a:t>PRECIO DE</a:t>
            </a:r>
            <a:r>
              <a:rPr lang="en-US" dirty="0"/>
              <a:t>L</a:t>
            </a:r>
            <a:r>
              <a:rPr lang="es-AR" dirty="0"/>
              <a:t> CLUB</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es-AR" dirty="0"/>
              <a:t>PRECIO AL POR MENOR</a:t>
            </a:r>
          </a:p>
          <a:p>
            <a:pPr>
              <a:defRPr sz="1500">
                <a:solidFill>
                  <a:srgbClr val="FFFFFF"/>
                </a:solidFill>
                <a:latin typeface="Gilroy Bold"/>
                <a:ea typeface="Gilroy Bold"/>
                <a:cs typeface="Gilroy Bold"/>
                <a:sym typeface="Gilroy Bold"/>
              </a:defRPr>
            </a:pPr>
            <a:endParaRPr dirty="0"/>
          </a:p>
        </p:txBody>
      </p:sp>
      <p:sp>
        <p:nvSpPr>
          <p:cNvPr id="462" name="CustomShape 4"/>
          <p:cNvSpPr txBox="1"/>
          <p:nvPr/>
        </p:nvSpPr>
        <p:spPr>
          <a:xfrm>
            <a:off x="2888422" y="2955020"/>
            <a:ext cx="1040254"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15,00 </a:t>
            </a:r>
            <a:r>
              <a:rPr lang="es-AR" dirty="0"/>
              <a:t>U</a:t>
            </a:r>
            <a:r>
              <a:rPr dirty="0"/>
              <a:t>.</a:t>
            </a:r>
            <a:r>
              <a:rPr lang="en-US" dirty="0"/>
              <a:t>C</a:t>
            </a:r>
            <a:r>
              <a:rPr dirty="0"/>
              <a:t>.</a:t>
            </a:r>
          </a:p>
        </p:txBody>
      </p:sp>
      <p:sp>
        <p:nvSpPr>
          <p:cNvPr id="463" name="CustomShape 5"/>
          <p:cNvSpPr txBox="1"/>
          <p:nvPr/>
        </p:nvSpPr>
        <p:spPr>
          <a:xfrm>
            <a:off x="2888422" y="2294408"/>
            <a:ext cx="1037048"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 </a:t>
            </a:r>
            <a:r>
              <a:rPr lang="es-AR" dirty="0"/>
              <a:t>U</a:t>
            </a:r>
            <a:r>
              <a:rPr dirty="0"/>
              <a:t>.</a:t>
            </a:r>
            <a:r>
              <a:rPr lang="en-US" dirty="0"/>
              <a:t>C</a:t>
            </a:r>
            <a:r>
              <a:rPr dirty="0"/>
              <a:t>.</a:t>
            </a:r>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4113211"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(90 </a:t>
            </a:r>
            <a:r>
              <a:rPr lang="es-AR" dirty="0"/>
              <a:t>cápsulas</a:t>
            </a:r>
            <a:r>
              <a:rPr dirty="0"/>
              <a:t>)</a:t>
            </a:r>
          </a:p>
        </p:txBody>
      </p:sp>
      <p:sp>
        <p:nvSpPr>
          <p:cNvPr id="475" name="CustomShape 2"/>
          <p:cNvSpPr txBox="1"/>
          <p:nvPr/>
        </p:nvSpPr>
        <p:spPr>
          <a:xfrm>
            <a:off x="406400" y="1634220"/>
            <a:ext cx="2580740"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es-AR" dirty="0"/>
              <a:t>PUNTOS DE BONIFICACIÓN</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es-AR" dirty="0"/>
              <a:t>PRECIO DEL CLUB</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es-AR" dirty="0"/>
              <a:t>PRECIO AL POR MENOR</a:t>
            </a:r>
            <a:endParaRPr dirty="0"/>
          </a:p>
        </p:txBody>
      </p:sp>
      <p:sp>
        <p:nvSpPr>
          <p:cNvPr id="476" name="CustomShape 4"/>
          <p:cNvSpPr txBox="1"/>
          <p:nvPr/>
        </p:nvSpPr>
        <p:spPr>
          <a:xfrm>
            <a:off x="2888422" y="2955020"/>
            <a:ext cx="934456"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37,50 </a:t>
            </a:r>
            <a:r>
              <a:rPr lang="es-AR" dirty="0"/>
              <a:t>u</a:t>
            </a:r>
            <a:r>
              <a:rPr dirty="0"/>
              <a:t>.</a:t>
            </a:r>
            <a:r>
              <a:rPr lang="es-AR" dirty="0"/>
              <a:t>c</a:t>
            </a:r>
            <a:r>
              <a:rPr dirty="0"/>
              <a:t>.</a:t>
            </a:r>
          </a:p>
        </p:txBody>
      </p:sp>
      <p:sp>
        <p:nvSpPr>
          <p:cNvPr id="477" name="CustomShape 5"/>
          <p:cNvSpPr txBox="1"/>
          <p:nvPr/>
        </p:nvSpPr>
        <p:spPr>
          <a:xfrm>
            <a:off x="2888422" y="2294408"/>
            <a:ext cx="934456"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30,00 </a:t>
            </a:r>
            <a:r>
              <a:rPr lang="es-AR" dirty="0"/>
              <a:t>u</a:t>
            </a:r>
            <a:r>
              <a:rPr dirty="0"/>
              <a:t>.</a:t>
            </a:r>
            <a:r>
              <a:rPr lang="es-AR" dirty="0"/>
              <a:t>c</a:t>
            </a:r>
            <a:r>
              <a:rPr dirty="0"/>
              <a:t>.</a:t>
            </a:r>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825782" y="359125"/>
            <a:ext cx="8098371"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es-AR" dirty="0"/>
              <a:t>en vez de</a:t>
            </a:r>
            <a:r>
              <a:rPr dirty="0"/>
              <a:t> Omega 3/60: </a:t>
            </a:r>
            <a:r>
              <a:rPr lang="es-AR" dirty="0"/>
              <a:t>¿qué cambió</a:t>
            </a:r>
            <a:r>
              <a:rPr dirty="0"/>
              <a:t>?</a:t>
            </a:r>
          </a:p>
        </p:txBody>
      </p:sp>
      <p:graphicFrame>
        <p:nvGraphicFramePr>
          <p:cNvPr id="111" name="Таблица"/>
          <p:cNvGraphicFramePr/>
          <p:nvPr/>
        </p:nvGraphicFramePr>
        <p:xfrm>
          <a:off x="411941" y="1092200"/>
          <a:ext cx="8409519" cy="3572828"/>
        </p:xfrm>
        <a:graphic>
          <a:graphicData uri="http://schemas.openxmlformats.org/drawingml/2006/table">
            <a:tbl>
              <a:tblPr firstRow="1" firstCol="1" bandRow="1">
                <a:tableStyleId>{2708684C-4D16-4618-839F-0558EEFCDFE6}</a:tableStyleId>
              </a:tblPr>
              <a:tblGrid>
                <a:gridCol w="2803173">
                  <a:extLst>
                    <a:ext uri="{9D8B030D-6E8A-4147-A177-3AD203B41FA5}">
                      <a16:colId xmlns:a16="http://schemas.microsoft.com/office/drawing/2014/main" val="20000"/>
                    </a:ext>
                  </a:extLst>
                </a:gridCol>
                <a:gridCol w="2803173">
                  <a:extLst>
                    <a:ext uri="{9D8B030D-6E8A-4147-A177-3AD203B41FA5}">
                      <a16:colId xmlns:a16="http://schemas.microsoft.com/office/drawing/2014/main" val="20001"/>
                    </a:ext>
                  </a:extLst>
                </a:gridCol>
                <a:gridCol w="2803173">
                  <a:extLst>
                    <a:ext uri="{9D8B030D-6E8A-4147-A177-3AD203B41FA5}">
                      <a16:colId xmlns:a16="http://schemas.microsoft.com/office/drawing/2014/main"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14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lang="es-AR" dirty="0"/>
                        <a:t>Contenido de PUFA omega-3</a:t>
                      </a:r>
                      <a:endParaRPr dirty="0"/>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es-AR" dirty="0"/>
                        <a:t>PUFA omega-3 totales                  </a:t>
                      </a:r>
                      <a:r>
                        <a:rPr dirty="0">
                          <a:latin typeface="Gilroy Bold"/>
                          <a:ea typeface="Gilroy Bold"/>
                          <a:cs typeface="Gilroy Bold"/>
                          <a:sym typeface="Gilroy Bold"/>
                        </a:rPr>
                        <a:t>650 </a:t>
                      </a:r>
                      <a:r>
                        <a:rPr lang="es-AR" dirty="0">
                          <a:latin typeface="Gilroy Bold"/>
                          <a:ea typeface="Gilroy Bold"/>
                          <a:cs typeface="Gilroy Bold"/>
                          <a:sym typeface="Gilroy Bold"/>
                        </a:rPr>
                        <a:t>mg</a:t>
                      </a:r>
                      <a:r>
                        <a:rPr dirty="0">
                          <a:latin typeface="Gilroy Bold"/>
                          <a:ea typeface="Gilroy Bold"/>
                          <a:cs typeface="Gilroy Bold"/>
                          <a:sym typeface="Gilroy Bold"/>
                        </a:rPr>
                        <a:t> </a:t>
                      </a:r>
                      <a:r>
                        <a:rPr lang="es-AR" dirty="0"/>
                        <a:t>de los cuales</a:t>
                      </a:r>
                      <a:r>
                        <a:rPr dirty="0"/>
                        <a:t>:</a:t>
                      </a:r>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s-AR" dirty="0"/>
                        <a:t>EPA</a:t>
                      </a:r>
                      <a:r>
                        <a:rPr dirty="0"/>
                        <a:t> (</a:t>
                      </a:r>
                      <a:r>
                        <a:rPr lang="es-419" dirty="0"/>
                        <a:t>ácido eicosapentaenoico</a:t>
                      </a:r>
                      <a:r>
                        <a:rPr dirty="0"/>
                        <a:t>) 360 </a:t>
                      </a:r>
                      <a:r>
                        <a:rPr lang="es-AR" dirty="0"/>
                        <a:t>mg</a:t>
                      </a:r>
                      <a:endParaRPr dirty="0"/>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s-AR" dirty="0"/>
                        <a:t>DHA</a:t>
                      </a:r>
                      <a:r>
                        <a:rPr dirty="0"/>
                        <a:t> (</a:t>
                      </a:r>
                      <a:r>
                        <a:rPr lang="es-419" dirty="0"/>
                        <a:t>ácido docosahexaenoico</a:t>
                      </a:r>
                      <a:r>
                        <a:rPr dirty="0"/>
                        <a:t>) 240 </a:t>
                      </a:r>
                      <a:r>
                        <a:rPr lang="es-AR" dirty="0"/>
                        <a:t>mg</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es-AR" dirty="0"/>
                        <a:t>PUFA</a:t>
                      </a:r>
                      <a:r>
                        <a:rPr dirty="0"/>
                        <a:t> </a:t>
                      </a:r>
                      <a:r>
                        <a:rPr lang="es-AR" dirty="0"/>
                        <a:t>omega-3 totales</a:t>
                      </a:r>
                      <a:r>
                        <a:rPr dirty="0"/>
                        <a:t>                 </a:t>
                      </a:r>
                      <a:r>
                        <a:rPr dirty="0">
                          <a:latin typeface="Gilroy Bold"/>
                          <a:ea typeface="Gilroy Bold"/>
                          <a:cs typeface="Gilroy Bold"/>
                          <a:sym typeface="Gilroy Bold"/>
                        </a:rPr>
                        <a:t>600 </a:t>
                      </a:r>
                      <a:r>
                        <a:rPr lang="es-AR" dirty="0">
                          <a:latin typeface="Gilroy Bold"/>
                          <a:ea typeface="Gilroy Bold"/>
                          <a:cs typeface="Gilroy Bold"/>
                          <a:sym typeface="Gilroy Bold"/>
                        </a:rPr>
                        <a:t>mg. De los cuales</a:t>
                      </a:r>
                      <a:r>
                        <a:rPr dirty="0"/>
                        <a:t>:</a:t>
                      </a:r>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s-AR" dirty="0"/>
                        <a:t>EPA</a:t>
                      </a:r>
                      <a:r>
                        <a:rPr dirty="0"/>
                        <a:t> (</a:t>
                      </a:r>
                      <a:r>
                        <a:rPr lang="es-419" dirty="0"/>
                        <a:t>ácido eicosapentaenoico</a:t>
                      </a:r>
                      <a:r>
                        <a:rPr dirty="0"/>
                        <a:t>) 300 </a:t>
                      </a:r>
                      <a:r>
                        <a:rPr lang="es-AR" dirty="0"/>
                        <a:t>mg</a:t>
                      </a:r>
                      <a:endParaRPr dirty="0"/>
                    </a:p>
                    <a:p>
                      <a:pPr marL="130342" indent="-130342" algn="l" defTabSz="449580">
                        <a:lnSpc>
                          <a:spcPct val="115000"/>
                        </a:lnSpc>
                        <a:buSzPct val="100000"/>
                        <a:buChar char="•"/>
                        <a:defRPr sz="1200">
                          <a:solidFill>
                            <a:srgbClr val="FFFFFF"/>
                          </a:solidFill>
                          <a:uFill>
                            <a:solidFill>
                              <a:srgbClr val="000000"/>
                            </a:solidFill>
                          </a:uFill>
                          <a:latin typeface="Gilroy Regular"/>
                          <a:ea typeface="Gilroy Regular"/>
                          <a:cs typeface="Gilroy Regular"/>
                          <a:sym typeface="Gilroy Regular"/>
                        </a:defRPr>
                      </a:pPr>
                      <a:r>
                        <a:rPr lang="es-AR" dirty="0"/>
                        <a:t>DHA</a:t>
                      </a:r>
                      <a:r>
                        <a:rPr dirty="0"/>
                        <a:t> (</a:t>
                      </a:r>
                      <a:r>
                        <a:rPr lang="es-419" dirty="0"/>
                        <a:t>ácido docosahexaenoico</a:t>
                      </a:r>
                      <a:r>
                        <a:rPr dirty="0"/>
                        <a:t>) 200 </a:t>
                      </a:r>
                      <a:r>
                        <a:rPr lang="es-AR" dirty="0"/>
                        <a:t>mg</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1"/>
                  </a:ext>
                </a:extLst>
              </a:tr>
              <a:tr h="633983">
                <a:tc>
                  <a:txBody>
                    <a:bodyPr/>
                    <a:lstStyle/>
                    <a:p>
                      <a:pPr algn="l" defTabSz="449580">
                        <a:lnSpc>
                          <a:spcPct val="115000"/>
                        </a:lnSpc>
                        <a:defRPr sz="1300">
                          <a:solidFill>
                            <a:srgbClr val="FEE6AF"/>
                          </a:solidFill>
                          <a:uFill>
                            <a:solidFill>
                              <a:srgbClr val="000000"/>
                            </a:solidFill>
                          </a:uFill>
                        </a:defRPr>
                      </a:pPr>
                      <a:r>
                        <a:rPr lang="es-AR" dirty="0">
                          <a:latin typeface="☞GILROY-REGULAR" pitchFamily="2" charset="0"/>
                        </a:rPr>
                        <a:t>Forma</a:t>
                      </a:r>
                      <a:r>
                        <a:rPr dirty="0">
                          <a:latin typeface="☞GILROY-REGULAR" pitchFamily="2" charset="0"/>
                        </a:rPr>
                        <a:t> </a:t>
                      </a:r>
                      <a:r>
                        <a:rPr lang="es-AR" dirty="0">
                          <a:latin typeface="☞GILROY-REGULAR" pitchFamily="2" charset="0"/>
                        </a:rPr>
                        <a:t>de presentación</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es-AR" dirty="0"/>
                        <a:t>Triglicéridos naturales</a:t>
                      </a:r>
                      <a:endParaRPr dirty="0"/>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es-AR" dirty="0"/>
                        <a:t>Ésteres etílicos</a:t>
                      </a:r>
                      <a:r>
                        <a:rPr dirty="0"/>
                        <a:t> (ЕЕ)</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2"/>
                  </a:ext>
                </a:extLst>
              </a:tr>
              <a:tr h="612913">
                <a:tc>
                  <a:txBody>
                    <a:bodyPr/>
                    <a:lstStyle/>
                    <a:p>
                      <a:pPr algn="l" defTabSz="449580">
                        <a:lnSpc>
                          <a:spcPct val="115000"/>
                        </a:lnSpc>
                        <a:defRPr sz="1300">
                          <a:solidFill>
                            <a:srgbClr val="FEE6AF"/>
                          </a:solidFill>
                          <a:uFill>
                            <a:solidFill>
                              <a:srgbClr val="000000"/>
                            </a:solidFill>
                          </a:uFill>
                        </a:defRPr>
                      </a:pPr>
                      <a:r>
                        <a:rPr lang="es-AR" dirty="0">
                          <a:latin typeface="☞GILROY-REGULAR" pitchFamily="2" charset="0"/>
                        </a:rPr>
                        <a:t>Tecnología de producción patentada</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3"/>
                  </a:ext>
                </a:extLst>
              </a:tr>
              <a:tr h="397823">
                <a:tc>
                  <a:txBody>
                    <a:bodyPr/>
                    <a:lstStyle/>
                    <a:p>
                      <a:pPr algn="l" defTabSz="449580">
                        <a:lnSpc>
                          <a:spcPct val="115000"/>
                        </a:lnSpc>
                        <a:defRPr sz="1300">
                          <a:solidFill>
                            <a:srgbClr val="FEE6AF"/>
                          </a:solidFill>
                          <a:uFill>
                            <a:solidFill>
                              <a:srgbClr val="000000"/>
                            </a:solidFill>
                          </a:uFill>
                        </a:defRPr>
                      </a:pPr>
                      <a:r>
                        <a:rPr lang="es-AR" dirty="0">
                          <a:latin typeface="☞GILROY-REGULAR" pitchFamily="2" charset="0"/>
                        </a:rPr>
                        <a:t>Fabricante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Rioja Nature Pharma, S.L (</a:t>
                      </a:r>
                      <a:r>
                        <a:rPr lang="es-AR" dirty="0"/>
                        <a:t>España</a:t>
                      </a:r>
                      <a:r>
                        <a:rPr dirty="0"/>
                        <a:t>)</a:t>
                      </a:r>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United Pharma LLC (</a:t>
                      </a:r>
                      <a:r>
                        <a:rPr lang="es-AR" dirty="0"/>
                        <a:t>USA</a:t>
                      </a:r>
                      <a:r>
                        <a:rPr dirty="0"/>
                        <a:t>)</a:t>
                      </a:r>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a:alphaModFix amt="51540"/>
          </a:blip>
          <a:srcRect t="4" b="4"/>
          <a:stretch>
            <a:fillRect/>
          </a:stretch>
        </p:blipFill>
        <p:spPr>
          <a:xfrm>
            <a:off x="0" y="0"/>
            <a:ext cx="9144000" cy="5143502"/>
          </a:xfrm>
          <a:prstGeom prst="rect">
            <a:avLst/>
          </a:prstGeom>
          <a:ln w="12700">
            <a:miter lim="400000"/>
          </a:ln>
        </p:spPr>
      </p:pic>
      <p:sp>
        <p:nvSpPr>
          <p:cNvPr id="115" name="O!Mega-3 TG"/>
          <p:cNvSpPr txBox="1"/>
          <p:nvPr/>
        </p:nvSpPr>
        <p:spPr>
          <a:xfrm>
            <a:off x="406398" y="406400"/>
            <a:ext cx="2169200"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O!Mega-3 TG</a:t>
            </a:r>
          </a:p>
        </p:txBody>
      </p:sp>
      <p:sp>
        <p:nvSpPr>
          <p:cNvPr id="116" name="Для здоровья сердца,  сосудов и зрения"/>
          <p:cNvSpPr txBox="1"/>
          <p:nvPr/>
        </p:nvSpPr>
        <p:spPr>
          <a:xfrm>
            <a:off x="787398" y="1193800"/>
            <a:ext cx="2825046" cy="106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a:t>
            </a:r>
            <a:r>
              <a:rPr lang="ru-RU" dirty="0"/>
              <a:t>– </a:t>
            </a:r>
            <a:r>
              <a:rPr lang="en-CA" dirty="0" err="1">
                <a:latin typeface="Gilroy Bold"/>
                <a:ea typeface="Gilroy Bold"/>
                <a:cs typeface="Gilroy Bold"/>
                <a:sym typeface="Gilroy Bold"/>
              </a:rPr>
              <a:t>tiene</a:t>
            </a:r>
            <a:r>
              <a:rPr lang="en-CA" dirty="0">
                <a:latin typeface="Gilroy Bold"/>
                <a:ea typeface="Gilroy Bold"/>
                <a:cs typeface="Gilroy Bold"/>
                <a:sym typeface="Gilroy Bold"/>
              </a:rPr>
              <a:t> </a:t>
            </a:r>
            <a:r>
              <a:rPr lang="en-CA" dirty="0" err="1">
                <a:latin typeface="Gilroy Bold"/>
                <a:ea typeface="Gilroy Bold"/>
                <a:cs typeface="Gilroy Bold"/>
                <a:sym typeface="Gilroy Bold"/>
              </a:rPr>
              <a:t>una</a:t>
            </a:r>
            <a:r>
              <a:rPr lang="en-CA" dirty="0">
                <a:latin typeface="Gilroy Bold"/>
                <a:ea typeface="Gilroy Bold"/>
                <a:cs typeface="Gilroy Bold"/>
                <a:sym typeface="Gilroy Bold"/>
              </a:rPr>
              <a:t> mayor </a:t>
            </a:r>
            <a:r>
              <a:rPr lang="es-AR" dirty="0"/>
              <a:t>concentración de PUFA omega-3</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es-AR" dirty="0"/>
              <a:t>(</a:t>
            </a:r>
            <a:r>
              <a:rPr dirty="0">
                <a:latin typeface="Gilroy Bold"/>
                <a:ea typeface="Gilroy Bold"/>
                <a:cs typeface="Gilroy Bold"/>
                <a:sym typeface="Gilroy Bold"/>
              </a:rPr>
              <a:t>+ 8,3%</a:t>
            </a:r>
            <a:r>
              <a:rPr lang="es-AR" dirty="0">
                <a:latin typeface="Gilroy Bold"/>
                <a:ea typeface="Gilroy Bold"/>
                <a:cs typeface="Gilroy Bold"/>
                <a:sym typeface="Gilroy Bold"/>
              </a:rPr>
              <a:t>)</a:t>
            </a:r>
            <a:endParaRPr dirty="0">
              <a:latin typeface="Gilroy Bold"/>
              <a:ea typeface="Gilroy Bold"/>
              <a:cs typeface="Gilroy Bold"/>
              <a:sym typeface="Gilroy Bold"/>
            </a:endParaRP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406675" y="3035300"/>
            <a:ext cx="16507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dirty="0">
                  <a:latin typeface="☞GILROY-REGULAR" pitchFamily="2" charset="0"/>
                  <a:sym typeface="Arial"/>
                </a:rPr>
                <a:t>O!Mega-3 TG </a:t>
              </a:r>
              <a:r>
                <a:rPr lang="ru-RU" dirty="0"/>
                <a:t>– </a:t>
              </a:r>
              <a:r>
                <a:rPr lang="es-AR" dirty="0"/>
                <a:t>una forma</a:t>
              </a:r>
              <a:r>
                <a:rPr lang="ru-RU" dirty="0"/>
                <a:t> </a:t>
              </a:r>
              <a:endParaRPr lang="es-AR" dirty="0"/>
            </a:p>
            <a:p>
              <a:pPr>
                <a:defRPr sz="1500">
                  <a:solidFill>
                    <a:srgbClr val="FFFFFF"/>
                  </a:solidFill>
                  <a:latin typeface="Gilroy Regular"/>
                  <a:ea typeface="Gilroy Regular"/>
                  <a:cs typeface="Gilroy Regular"/>
                  <a:sym typeface="Gilroy Regular"/>
                </a:defRPr>
              </a:pPr>
              <a:r>
                <a:rPr lang="es-AR" dirty="0">
                  <a:latin typeface="☞GILROY-REGULAR" pitchFamily="2" charset="0"/>
                  <a:sym typeface="Arial"/>
                </a:rPr>
                <a:t>más completa</a:t>
              </a:r>
              <a:r>
                <a:rPr lang="es-AR" dirty="0">
                  <a:latin typeface="☞GILROY-REGULAR" pitchFamily="2" charset="0"/>
                </a:rPr>
                <a:t> </a:t>
              </a:r>
              <a:r>
                <a:rPr lang="es-AR" dirty="0"/>
                <a:t>de PUFA omega</a:t>
              </a:r>
              <a:r>
                <a:rPr dirty="0"/>
                <a:t>-3, </a:t>
              </a:r>
              <a:endParaRPr lang="es-AR" dirty="0"/>
            </a:p>
            <a:p>
              <a:pPr>
                <a:defRPr sz="1500">
                  <a:solidFill>
                    <a:srgbClr val="FFFFFF"/>
                  </a:solidFill>
                  <a:latin typeface="Gilroy Regular"/>
                  <a:ea typeface="Gilroy Regular"/>
                  <a:cs typeface="Gilroy Regular"/>
                  <a:sym typeface="Gilroy Regular"/>
                </a:defRPr>
              </a:pPr>
              <a:r>
                <a:rPr lang="es-AR" dirty="0"/>
                <a:t>con una </a:t>
              </a:r>
              <a:r>
                <a:rPr lang="es-AR"/>
                <a:t>estructura similar</a:t>
              </a:r>
              <a:endParaRPr lang="es-AR" dirty="0"/>
            </a:p>
            <a:p>
              <a:pPr>
                <a:defRPr sz="1500">
                  <a:solidFill>
                    <a:srgbClr val="FFFFFF"/>
                  </a:solidFill>
                  <a:latin typeface="Gilroy Regular"/>
                  <a:ea typeface="Gilroy Regular"/>
                  <a:cs typeface="Gilroy Regular"/>
                  <a:sym typeface="Gilroy Regular"/>
                </a:defRPr>
              </a:pPr>
              <a:r>
                <a:rPr lang="es-AR" dirty="0"/>
                <a:t>a la encontrada en la naturaleza</a:t>
              </a:r>
              <a:endParaRPr dirty="0"/>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724675" y="1193800"/>
            <a:ext cx="4114525" cy="1327286"/>
            <a:chOff x="0" y="0"/>
            <a:chExt cx="4114524" cy="1327285"/>
          </a:xfrm>
        </p:grpSpPr>
        <p:sp>
          <p:nvSpPr>
            <p:cNvPr id="125" name="Подходит для детей с 14 лет  и взрослых"/>
            <p:cNvSpPr txBox="1"/>
            <p:nvPr/>
          </p:nvSpPr>
          <p:spPr>
            <a:xfrm>
              <a:off x="380723" y="0"/>
              <a:ext cx="3733801" cy="13272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a:t>
              </a:r>
              <a:r>
                <a:rPr dirty="0"/>
                <a:t>– </a:t>
              </a:r>
              <a:r>
                <a:rPr lang="es-AR" dirty="0"/>
                <a:t>la tecnología </a:t>
              </a:r>
              <a:r>
                <a:rPr lang="es-419" dirty="0" err="1">
                  <a:latin typeface="Gilroy Bold"/>
                  <a:ea typeface="Gilroy Bold"/>
                  <a:cs typeface="Gilroy Bold"/>
                  <a:sym typeface="Gilroy Bold"/>
                </a:rPr>
                <a:t>Flutex</a:t>
              </a:r>
              <a:r>
                <a:rPr lang="es-419" dirty="0">
                  <a:latin typeface="Gilroy Bold"/>
                  <a:ea typeface="Gilroy Bold"/>
                  <a:cs typeface="Gilroy Bold"/>
                  <a:sym typeface="Gilroy Bold"/>
                </a:rPr>
                <a:t>™ permite</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es-419" dirty="0">
                  <a:latin typeface="Gilroy Bold"/>
                  <a:sym typeface="Gilroy Bold"/>
                </a:rPr>
                <a:t>extraer el aceite de pescado de una manera</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es-419" dirty="0">
                  <a:latin typeface="Gilroy Bold"/>
                  <a:sym typeface="Gilroy Bold"/>
                </a:rPr>
                <a:t>eficaz y segura,</a:t>
              </a:r>
              <a:r>
                <a:rPr dirty="0"/>
                <a:t> </a:t>
              </a:r>
              <a:r>
                <a:rPr lang="es-ES" dirty="0"/>
                <a:t>sin usar disolventes orgánicos tóxicos ni altas temperaturas.</a:t>
              </a:r>
              <a:endParaRPr dirty="0"/>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724675" y="3035299"/>
            <a:ext cx="3851225" cy="1046248"/>
            <a:chOff x="0" y="0"/>
            <a:chExt cx="3851224" cy="1046245"/>
          </a:xfrm>
        </p:grpSpPr>
        <p:sp>
          <p:nvSpPr>
            <p:cNvPr id="130" name="Подходит для детей с 14 лет  и взрослых"/>
            <p:cNvSpPr txBox="1"/>
            <p:nvPr/>
          </p:nvSpPr>
          <p:spPr>
            <a:xfrm>
              <a:off x="380723" y="0"/>
              <a:ext cx="3470501" cy="10462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O!Mega-3 TG – </a:t>
              </a:r>
              <a:r>
                <a:rPr lang="es-AR" dirty="0">
                  <a:latin typeface="Gilroy Bold"/>
                  <a:ea typeface="Gilroy Bold"/>
                  <a:cs typeface="Gilroy Bold"/>
                  <a:sym typeface="Gilroy Bold"/>
                </a:rPr>
                <a:t>s</a:t>
              </a:r>
              <a:r>
                <a:rPr lang="es-AR" dirty="0"/>
                <a:t>e elabora en España</a:t>
              </a:r>
              <a:r>
                <a:rPr dirty="0"/>
                <a:t> </a:t>
              </a:r>
              <a:br>
                <a:rPr dirty="0"/>
              </a:br>
              <a:r>
                <a:rPr lang="es-AR" dirty="0"/>
                <a:t>con tecnología de última generación</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es-AR" dirty="0"/>
                <a:t>de acuerdo a los estándares internacionales </a:t>
              </a: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es-AR" dirty="0"/>
                <a:t>GMP (Good Manufacturing Practice).</a:t>
              </a:r>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5669822" cy="353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es-AR" dirty="0"/>
              <a:t>Salud para toda la familia con</a:t>
            </a:r>
            <a:r>
              <a:rPr dirty="0"/>
              <a:t> о</a:t>
            </a:r>
            <a:r>
              <a:rPr lang="es-AR" dirty="0"/>
              <a:t>mega</a:t>
            </a:r>
            <a:r>
              <a:rPr dirty="0"/>
              <a:t>-3</a:t>
            </a:r>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4962897"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es-AR" dirty="0"/>
              <a:t>Para favorecer también el </a:t>
            </a:r>
            <a:r>
              <a:rPr lang="es-AR"/>
              <a:t>desarrollo integral </a:t>
            </a:r>
            <a:r>
              <a:rPr lang="es-AR" dirty="0"/>
              <a:t>del niño,</a:t>
            </a:r>
          </a:p>
          <a:p>
            <a:pPr>
              <a:defRPr sz="1500">
                <a:solidFill>
                  <a:srgbClr val="FFFFFF"/>
                </a:solidFill>
                <a:latin typeface="Gilroy Regular"/>
                <a:ea typeface="Gilroy Regular"/>
                <a:cs typeface="Gilroy Regular"/>
                <a:sym typeface="Gilroy Regular"/>
              </a:defRPr>
            </a:pPr>
            <a:r>
              <a:rPr lang="es-AR" dirty="0"/>
              <a:t>complemente su dieta con los comprimidos masticables</a:t>
            </a:r>
            <a:br>
              <a:rPr dirty="0"/>
            </a:br>
            <a:r>
              <a:rPr dirty="0"/>
              <a:t>DHA+D3 Smart Chews:  </a:t>
            </a:r>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3571971" cy="1558203"/>
            <a:chOff x="0" y="0"/>
            <a:chExt cx="3571970" cy="1558202"/>
          </a:xfrm>
        </p:grpSpPr>
        <p:grpSp>
          <p:nvGrpSpPr>
            <p:cNvPr id="493" name="Группа"/>
            <p:cNvGrpSpPr/>
            <p:nvPr/>
          </p:nvGrpSpPr>
          <p:grpSpPr>
            <a:xfrm>
              <a:off x="0" y="0"/>
              <a:ext cx="3571970" cy="471209"/>
              <a:chOff x="0" y="0"/>
              <a:chExt cx="3571969" cy="471208"/>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3053719"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es-AR" dirty="0"/>
                  <a:t>En</a:t>
                </a:r>
                <a:r>
                  <a:rPr dirty="0"/>
                  <a:t> 1 </a:t>
                </a:r>
                <a:r>
                  <a:rPr lang="es-AR" dirty="0"/>
                  <a:t>delicioso comprimido hay</a:t>
                </a:r>
                <a:r>
                  <a:rPr dirty="0"/>
                  <a:t> 360 </a:t>
                </a:r>
                <a:r>
                  <a:rPr lang="es-AR" dirty="0"/>
                  <a:t>mg</a:t>
                </a:r>
                <a:r>
                  <a:rPr dirty="0"/>
                  <a:t> </a:t>
                </a:r>
                <a:br>
                  <a:rPr dirty="0"/>
                </a:br>
                <a:r>
                  <a:rPr lang="es-AR" dirty="0"/>
                  <a:t>de DHA y</a:t>
                </a:r>
                <a:r>
                  <a:rPr dirty="0"/>
                  <a:t> 12 </a:t>
                </a:r>
                <a:r>
                  <a:rPr lang="es-AR" dirty="0"/>
                  <a:t>mg de</a:t>
                </a:r>
                <a:r>
                  <a:rPr dirty="0"/>
                  <a:t> </a:t>
                </a:r>
                <a:r>
                  <a:rPr lang="es-AR" dirty="0"/>
                  <a:t>vitamina</a:t>
                </a:r>
                <a:r>
                  <a:rPr dirty="0"/>
                  <a:t> D3</a:t>
                </a:r>
              </a:p>
            </p:txBody>
          </p:sp>
        </p:grpSp>
        <p:grpSp>
          <p:nvGrpSpPr>
            <p:cNvPr id="496" name="Группа"/>
            <p:cNvGrpSpPr/>
            <p:nvPr/>
          </p:nvGrpSpPr>
          <p:grpSpPr>
            <a:xfrm>
              <a:off x="0" y="1113934"/>
              <a:ext cx="3557543" cy="444268"/>
              <a:chOff x="0" y="0"/>
              <a:chExt cx="3557542" cy="444266"/>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3039292"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es-AR" dirty="0"/>
                  <a:t>Apto para niños a partir de los 4 años</a:t>
                </a:r>
                <a:r>
                  <a:rPr dirty="0"/>
                  <a:t>   </a:t>
                </a:r>
              </a:p>
            </p:txBody>
          </p:sp>
        </p:grpSp>
        <p:grpSp>
          <p:nvGrpSpPr>
            <p:cNvPr id="499" name="Группа"/>
            <p:cNvGrpSpPr/>
            <p:nvPr/>
          </p:nvGrpSpPr>
          <p:grpSpPr>
            <a:xfrm>
              <a:off x="0" y="557646"/>
              <a:ext cx="3230530" cy="470550"/>
              <a:chOff x="0" y="0"/>
              <a:chExt cx="3230529" cy="470549"/>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2712279"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es-AR" dirty="0"/>
                  <a:t>Tecnología</a:t>
                </a:r>
                <a:r>
                  <a:rPr dirty="0"/>
                  <a:t> </a:t>
                </a:r>
                <a:r>
                  <a:rPr dirty="0" err="1"/>
                  <a:t>ConCordix</a:t>
                </a:r>
                <a:r>
                  <a:rPr dirty="0"/>
                  <a:t> </a:t>
                </a:r>
                <a:br>
                  <a:rPr dirty="0"/>
                </a:br>
                <a:r>
                  <a:rPr lang="es-AR" dirty="0"/>
                  <a:t>para una máxima biodisponibilidad</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es-AR" dirty="0"/>
              <a:t>Al ritmo de la salud</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4129336"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es-AR" dirty="0"/>
              <a:t>Investigaciones y bibliografía</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8212083"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es-AR" dirty="0"/>
              <a:t>Omega</a:t>
            </a:r>
            <a:r>
              <a:rPr lang="ru-RU" dirty="0"/>
              <a:t>-3 </a:t>
            </a:r>
            <a:r>
              <a:rPr lang="es-AR" dirty="0"/>
              <a:t>es el nombre colectivo de un grupo de ácidos grasos poliinsaturados (PUFA)</a:t>
            </a:r>
            <a:endParaRPr dirty="0"/>
          </a:p>
        </p:txBody>
      </p:sp>
      <p:sp>
        <p:nvSpPr>
          <p:cNvPr id="121" name="Что мы о них знаем?"/>
          <p:cNvSpPr txBox="1"/>
          <p:nvPr/>
        </p:nvSpPr>
        <p:spPr>
          <a:xfrm>
            <a:off x="406400" y="1219200"/>
            <a:ext cx="206306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es-AR" dirty="0"/>
              <a:t>¿Qué sabemos de ellos</a:t>
            </a:r>
            <a:r>
              <a:rPr dirty="0"/>
              <a:t>?   </a:t>
            </a:r>
          </a:p>
        </p:txBody>
      </p:sp>
      <p:sp>
        <p:nvSpPr>
          <p:cNvPr id="122" name="O!Mega-3 TG"/>
          <p:cNvSpPr txBox="1"/>
          <p:nvPr/>
        </p:nvSpPr>
        <p:spPr>
          <a:xfrm>
            <a:off x="406400" y="4795520"/>
            <a:ext cx="849592" cy="151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rPr dirty="0"/>
              <a:t>O!</a:t>
            </a:r>
            <a:r>
              <a:rPr lang="es-AR" dirty="0"/>
              <a:t>Mega</a:t>
            </a:r>
            <a:r>
              <a:rPr dirty="0"/>
              <a:t>-3 TG</a:t>
            </a:r>
          </a:p>
        </p:txBody>
      </p:sp>
      <p:grpSp>
        <p:nvGrpSpPr>
          <p:cNvPr id="132" name="Группа"/>
          <p:cNvGrpSpPr/>
          <p:nvPr/>
        </p:nvGrpSpPr>
        <p:grpSpPr>
          <a:xfrm>
            <a:off x="393699" y="2287198"/>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s-AR" dirty="0"/>
                <a:t>Ingresan al organismo </a:t>
              </a:r>
            </a:p>
            <a:p>
              <a:pPr>
                <a:defRPr sz="1200">
                  <a:solidFill>
                    <a:srgbClr val="001F67"/>
                  </a:solidFill>
                  <a:latin typeface="Gilroy Bold"/>
                  <a:ea typeface="Gilroy Bold"/>
                  <a:cs typeface="Gilroy Bold"/>
                  <a:sym typeface="Gilroy Bold"/>
                </a:defRPr>
              </a:pPr>
              <a:r>
                <a:rPr lang="es-AR" dirty="0"/>
                <a:t>fundamentalmente</a:t>
              </a:r>
              <a:r>
                <a:rPr dirty="0"/>
                <a:t> </a:t>
              </a:r>
              <a:r>
                <a:rPr lang="es-AR" dirty="0"/>
                <a:t>a través</a:t>
              </a:r>
              <a:br>
                <a:rPr dirty="0"/>
              </a:br>
              <a:r>
                <a:rPr lang="es-AR" dirty="0"/>
                <a:t>de la comida. Fuentes clave:</a:t>
              </a:r>
              <a:r>
                <a:rPr dirty="0"/>
                <a:t> </a:t>
              </a: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a:p>
              <a:pPr>
                <a:defRPr sz="1200">
                  <a:solidFill>
                    <a:srgbClr val="001F67"/>
                  </a:solidFill>
                  <a:latin typeface="Gilroy Bold"/>
                  <a:ea typeface="Gilroy Bold"/>
                  <a:cs typeface="Gilroy Bold"/>
                  <a:sym typeface="Gilroy Bold"/>
                </a:defRPr>
              </a:pPr>
              <a:endParaRPr lang="es-AR" dirty="0"/>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s-AR" dirty="0"/>
                <a:t>Aceite de pescado marino</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Algunos aceites vegetales</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es-AR" dirty="0"/>
                <a:t>Cordero y carne de res</a:t>
              </a:r>
              <a:endParaRPr dirty="0"/>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s-AR" dirty="0"/>
                <a:t>Son los ácidos grasos más valiosos,</a:t>
              </a:r>
            </a:p>
            <a:p>
              <a:pPr>
                <a:defRPr sz="1200">
                  <a:solidFill>
                    <a:srgbClr val="001F67"/>
                  </a:solidFill>
                  <a:latin typeface="Gilroy Bold"/>
                  <a:ea typeface="Gilroy Bold"/>
                  <a:cs typeface="Gilroy Bold"/>
                  <a:sym typeface="Gilroy Bold"/>
                </a:defRPr>
              </a:pPr>
              <a:r>
                <a:rPr lang="es-AR" dirty="0"/>
                <a:t>especialmente</a:t>
              </a:r>
              <a:r>
                <a:rPr dirty="0"/>
                <a:t>: </a:t>
              </a:r>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es-AR" dirty="0">
                  <a:latin typeface="Gilroy Regular"/>
                  <a:ea typeface="Gilroy Regular"/>
                  <a:cs typeface="Gilroy Regular"/>
                  <a:sym typeface="Gilroy Regular"/>
                </a:rPr>
                <a:t>El ácido eicosapentaenoico </a:t>
              </a:r>
              <a:r>
                <a:rPr dirty="0">
                  <a:latin typeface="Gilroy Regular"/>
                  <a:ea typeface="Gilroy Regular"/>
                  <a:cs typeface="Gilroy Regular"/>
                  <a:sym typeface="Gilroy Regular"/>
                </a:rPr>
                <a:t>(</a:t>
              </a:r>
              <a:r>
                <a:rPr lang="es-AR" dirty="0">
                  <a:latin typeface="Gilroy Regular"/>
                  <a:ea typeface="Gilroy Regular"/>
                  <a:cs typeface="Gilroy Regular"/>
                  <a:sym typeface="Gilroy Regular"/>
                </a:rPr>
                <a:t>EPA</a:t>
              </a:r>
              <a:r>
                <a:rPr dirty="0">
                  <a:latin typeface="Gilroy Regular"/>
                  <a:ea typeface="Gilroy Regular"/>
                  <a:cs typeface="Gilroy Regular"/>
                  <a:sym typeface="Gilroy Regular"/>
                </a:rPr>
                <a:t>) </a:t>
              </a:r>
            </a:p>
            <a:p>
              <a:pPr marL="110289" indent="-110289">
                <a:buSzPct val="100000"/>
                <a:buChar char="•"/>
                <a:defRPr sz="1100">
                  <a:solidFill>
                    <a:srgbClr val="001F67"/>
                  </a:solidFill>
                  <a:latin typeface="Gilroy Regular"/>
                  <a:ea typeface="Gilroy Regular"/>
                  <a:cs typeface="Gilroy Regular"/>
                  <a:sym typeface="Gilroy Regular"/>
                </a:defRPr>
              </a:pPr>
              <a:r>
                <a:rPr lang="es-419" dirty="0"/>
                <a:t>El ácido docosahexaenoico </a:t>
              </a:r>
              <a:r>
                <a:rPr lang="ru-RU" dirty="0"/>
                <a:t>(</a:t>
              </a:r>
              <a:r>
                <a:rPr lang="es-419" dirty="0"/>
                <a:t>DHA)</a:t>
              </a:r>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s-AR" dirty="0"/>
                <a:t>Influyen en el estado</a:t>
              </a:r>
              <a:br>
                <a:rPr dirty="0"/>
              </a:br>
              <a:r>
                <a:rPr lang="es-AR" dirty="0"/>
                <a:t>y la sinergia de los</a:t>
              </a:r>
            </a:p>
            <a:p>
              <a:pPr>
                <a:defRPr sz="1200">
                  <a:solidFill>
                    <a:srgbClr val="001F67"/>
                  </a:solidFill>
                  <a:latin typeface="Gilroy Bold"/>
                  <a:ea typeface="Gilroy Bold"/>
                  <a:cs typeface="Gilroy Bold"/>
                  <a:sym typeface="Gilroy Bold"/>
                </a:defRPr>
              </a:pPr>
              <a:r>
                <a:rPr lang="es-AR" dirty="0"/>
                <a:t>órganos y sistemas</a:t>
              </a:r>
              <a:r>
                <a:rPr dirty="0"/>
                <a:t>: </a:t>
              </a:r>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s-AR" dirty="0"/>
                <a:t>Cardiovascular</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es-AR" dirty="0"/>
                <a:t>Inmunológico</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es-AR" dirty="0"/>
                <a:t>Nervioso</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Músculoesquelético</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es-AR" dirty="0"/>
                <a:t>La piel</a:t>
              </a:r>
              <a:r>
                <a:rPr dirty="0"/>
                <a:t>  </a:t>
              </a:r>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13448" y="0"/>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2890215"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es-AR" dirty="0"/>
              <a:t>EPA</a:t>
            </a:r>
            <a:r>
              <a:rPr dirty="0"/>
              <a:t> </a:t>
            </a:r>
            <a:r>
              <a:rPr lang="es-AR" dirty="0"/>
              <a:t>y</a:t>
            </a:r>
            <a:r>
              <a:rPr dirty="0"/>
              <a:t> </a:t>
            </a:r>
            <a:r>
              <a:rPr lang="es-AR" dirty="0"/>
              <a:t>DHA</a:t>
            </a:r>
            <a:r>
              <a:rPr dirty="0"/>
              <a:t> </a:t>
            </a:r>
            <a:r>
              <a:rPr lang="es-AR" dirty="0"/>
              <a:t>omega-3</a:t>
            </a:r>
            <a:r>
              <a:rPr dirty="0"/>
              <a:t> </a:t>
            </a:r>
            <a:br>
              <a:rPr dirty="0"/>
            </a:br>
            <a:r>
              <a:rPr lang="es-AR" dirty="0"/>
              <a:t>favorecen</a:t>
            </a:r>
            <a:r>
              <a:rPr dirty="0"/>
              <a:t>:    </a:t>
            </a:r>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237196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Una óptima presión arterial</a:t>
            </a:r>
            <a:r>
              <a:rPr dirty="0"/>
              <a:t> </a:t>
            </a:r>
          </a:p>
        </p:txBody>
      </p:sp>
      <p:sp>
        <p:nvSpPr>
          <p:cNvPr id="142" name="[1,2]"/>
          <p:cNvSpPr txBox="1"/>
          <p:nvPr/>
        </p:nvSpPr>
        <p:spPr>
          <a:xfrm>
            <a:off x="3231569" y="1468585"/>
            <a:ext cx="255017"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0" y="1987556"/>
            <a:ext cx="441385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Un funcionamiento normal de los órganos de la visión</a:t>
            </a:r>
            <a:endParaRPr dirty="0"/>
          </a:p>
        </p:txBody>
      </p:sp>
      <p:sp>
        <p:nvSpPr>
          <p:cNvPr id="145" name="[3]"/>
          <p:cNvSpPr txBox="1"/>
          <p:nvPr/>
        </p:nvSpPr>
        <p:spPr>
          <a:xfrm>
            <a:off x="5185065" y="2003487"/>
            <a:ext cx="255017"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000">
                <a:solidFill>
                  <a:srgbClr val="001445"/>
                </a:solidFill>
                <a:latin typeface="Helvetica Neue"/>
                <a:ea typeface="Helvetica Neue"/>
                <a:cs typeface="Helvetica Neue"/>
                <a:sym typeface="Helvetica Neue"/>
              </a:defRPr>
            </a:lvl1pPr>
          </a:lstStyle>
          <a:p>
            <a:r>
              <a:rPr dirty="0"/>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El desarrollo cognitivo</a:t>
            </a:r>
            <a:endParaRPr dirty="0"/>
          </a:p>
        </p:txBody>
      </p:sp>
      <p:sp>
        <p:nvSpPr>
          <p:cNvPr id="148" name="[4]"/>
          <p:cNvSpPr txBox="1"/>
          <p:nvPr/>
        </p:nvSpPr>
        <p:spPr>
          <a:xfrm>
            <a:off x="2887862" y="2591255"/>
            <a:ext cx="444500"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650" y="3099392"/>
            <a:ext cx="36925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La estabilidad emocional</a:t>
            </a:r>
            <a:endParaRPr dirty="0"/>
          </a:p>
        </p:txBody>
      </p:sp>
      <p:sp>
        <p:nvSpPr>
          <p:cNvPr id="151" name="[4]"/>
          <p:cNvSpPr txBox="1"/>
          <p:nvPr/>
        </p:nvSpPr>
        <p:spPr>
          <a:xfrm>
            <a:off x="3194155" y="3127149"/>
            <a:ext cx="247074"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000">
                <a:solidFill>
                  <a:srgbClr val="001445"/>
                </a:solidFill>
                <a:latin typeface="Helvetica Neue"/>
                <a:ea typeface="Helvetica Neue"/>
                <a:cs typeface="Helvetica Neue"/>
                <a:sym typeface="Helvetica Neue"/>
              </a:defRPr>
            </a:lvl1pPr>
          </a:lstStyle>
          <a:p>
            <a:r>
              <a:rPr dirty="0"/>
              <a:t>[</a:t>
            </a:r>
            <a:r>
              <a:rPr lang="ru-RU" dirty="0"/>
              <a:t>5</a:t>
            </a:r>
            <a:r>
              <a:rPr dirty="0"/>
              <a:t>]</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Una inmunidad fuerte</a:t>
            </a:r>
            <a:endParaRPr dirty="0"/>
          </a:p>
        </p:txBody>
      </p:sp>
      <p:sp>
        <p:nvSpPr>
          <p:cNvPr id="154" name="[5]"/>
          <p:cNvSpPr txBox="1"/>
          <p:nvPr/>
        </p:nvSpPr>
        <p:spPr>
          <a:xfrm>
            <a:off x="2901986" y="3687352"/>
            <a:ext cx="243609"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000">
                <a:solidFill>
                  <a:srgbClr val="001445"/>
                </a:solidFill>
                <a:latin typeface="Helvetica Neue"/>
                <a:ea typeface="Helvetica Neue"/>
                <a:cs typeface="Helvetica Neue"/>
                <a:sym typeface="Helvetica Neue"/>
              </a:defRPr>
            </a:lvl1pPr>
          </a:lstStyle>
          <a:p>
            <a:r>
              <a:rPr dirty="0"/>
              <a:t>[</a:t>
            </a:r>
            <a:r>
              <a:rPr lang="ru-RU" dirty="0"/>
              <a:t>6</a:t>
            </a:r>
            <a:r>
              <a:rPr dirty="0"/>
              <a:t>]</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s-AR" dirty="0"/>
              <a:t>Una piel</a:t>
            </a:r>
            <a:r>
              <a:rPr lang="ru-RU" dirty="0"/>
              <a:t> </a:t>
            </a:r>
            <a:r>
              <a:rPr lang="en" dirty="0" err="1"/>
              <a:t>sana</a:t>
            </a:r>
            <a:endParaRPr lang="en" dirty="0"/>
          </a:p>
          <a:p>
            <a:endParaRPr dirty="0"/>
          </a:p>
        </p:txBody>
      </p:sp>
      <p:sp>
        <p:nvSpPr>
          <p:cNvPr id="157" name="[6]"/>
          <p:cNvSpPr txBox="1"/>
          <p:nvPr/>
        </p:nvSpPr>
        <p:spPr>
          <a:xfrm>
            <a:off x="2411848" y="4248729"/>
            <a:ext cx="275936"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000">
                <a:solidFill>
                  <a:srgbClr val="001445"/>
                </a:solidFill>
                <a:latin typeface="Helvetica Neue"/>
                <a:ea typeface="Helvetica Neue"/>
                <a:cs typeface="Helvetica Neue"/>
                <a:sym typeface="Helvetica Neue"/>
              </a:defRPr>
            </a:lvl1pPr>
          </a:lstStyle>
          <a:p>
            <a:r>
              <a:rPr dirty="0"/>
              <a:t>[</a:t>
            </a:r>
            <a:r>
              <a:rPr lang="ru-RU" dirty="0"/>
              <a:t>7</a:t>
            </a:r>
            <a:r>
              <a:rPr dirty="0"/>
              <a:t>]</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1977"/>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0" y="406400"/>
            <a:ext cx="8157029"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es-AR" dirty="0"/>
              <a:t>En la mayoría de los países del mundo, las personas no consumen suficiente EPA y DHA</a:t>
            </a:r>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274613"/>
            <a:ext cx="466335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es-AR" dirty="0"/>
              <a:t>Su insuficiencia puede producir</a:t>
            </a:r>
            <a:r>
              <a:rPr dirty="0"/>
              <a:t>:</a:t>
            </a:r>
          </a:p>
        </p:txBody>
      </p:sp>
      <p:grpSp>
        <p:nvGrpSpPr>
          <p:cNvPr id="168" name="Группа"/>
          <p:cNvGrpSpPr/>
          <p:nvPr/>
        </p:nvGrpSpPr>
        <p:grpSpPr>
          <a:xfrm>
            <a:off x="406398" y="2145038"/>
            <a:ext cx="3477355" cy="461665"/>
            <a:chOff x="0" y="0"/>
            <a:chExt cx="3477353" cy="461664"/>
          </a:xfrm>
        </p:grpSpPr>
        <p:sp>
          <p:nvSpPr>
            <p:cNvPr id="166" name="снижению зрения и появлению сухости глаз"/>
            <p:cNvSpPr txBox="1"/>
            <p:nvPr/>
          </p:nvSpPr>
          <p:spPr>
            <a:xfrm>
              <a:off x="518250" y="0"/>
              <a:ext cx="2959103"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Disminución de la visión y sequedad ocular</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734560"/>
            <a:ext cx="2961231" cy="461665"/>
            <a:chOff x="0" y="0"/>
            <a:chExt cx="2961230" cy="461663"/>
          </a:xfrm>
        </p:grpSpPr>
        <p:sp>
          <p:nvSpPr>
            <p:cNvPr id="169" name="нарушению памяти  и концентрации внимания"/>
            <p:cNvSpPr txBox="1"/>
            <p:nvPr/>
          </p:nvSpPr>
          <p:spPr>
            <a:xfrm>
              <a:off x="518250" y="0"/>
              <a:ext cx="2442980"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Alteraciones en la memoria, la concentración y la atención</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292711"/>
            <a:ext cx="2988478" cy="471209"/>
            <a:chOff x="0" y="0"/>
            <a:chExt cx="2988477" cy="471208"/>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8250" y="9544"/>
              <a:ext cx="2470227"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s-AR" dirty="0"/>
                <a:t>Debilitamiento de la inmunidad</a:t>
              </a:r>
            </a:p>
            <a:p>
              <a:pPr>
                <a:defRPr sz="1500">
                  <a:solidFill>
                    <a:srgbClr val="001445"/>
                  </a:solidFill>
                  <a:latin typeface="Gilroy Regular"/>
                  <a:ea typeface="Gilroy Regular"/>
                  <a:cs typeface="Gilroy Regular"/>
                  <a:sym typeface="Gilroy Regular"/>
                </a:defRPr>
              </a:pPr>
              <a:r>
                <a:rPr lang="es-AR" dirty="0"/>
                <a:t>y disminución de la vitalidad</a:t>
              </a:r>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4441372" y="1245617"/>
            <a:ext cx="391886" cy="20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rPr dirty="0"/>
              <a:t>[</a:t>
            </a:r>
            <a:r>
              <a:rPr lang="ru-RU" dirty="0"/>
              <a:t>8</a:t>
            </a:r>
            <a:r>
              <a:rPr dirty="0"/>
              <a:t>]</a:t>
            </a:r>
          </a:p>
        </p:txBody>
      </p:sp>
      <p:sp>
        <p:nvSpPr>
          <p:cNvPr id="177"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748113" y="4802378"/>
            <a:ext cx="1293496"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es-AR" dirty="0">
                <a:hlinkClick r:id="rId8"/>
              </a:rPr>
              <a:t>Leer investigación</a:t>
            </a:r>
            <a:endParaRPr dirty="0">
              <a:hlinkClick r:id="rId8"/>
            </a:endParaRPr>
          </a:p>
        </p:txBody>
      </p:sp>
      <p:grpSp>
        <p:nvGrpSpPr>
          <p:cNvPr id="181" name="Группа"/>
          <p:cNvGrpSpPr/>
          <p:nvPr/>
        </p:nvGrpSpPr>
        <p:grpSpPr>
          <a:xfrm>
            <a:off x="420913" y="3824824"/>
            <a:ext cx="1704242" cy="444268"/>
            <a:chOff x="0" y="0"/>
            <a:chExt cx="1704241" cy="444266"/>
          </a:xfrm>
        </p:grpSpPr>
        <p:pic>
          <p:nvPicPr>
            <p:cNvPr id="179" name="Безымянный-1 (1)-51.png" descr="Безымянный-1 (1)-51.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185991"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Piel reseca</a:t>
              </a:r>
              <a:endParaRPr dirty="0"/>
            </a:p>
          </p:txBody>
        </p:sp>
      </p:grpSp>
      <p:grpSp>
        <p:nvGrpSpPr>
          <p:cNvPr id="184" name="Группа"/>
          <p:cNvGrpSpPr/>
          <p:nvPr/>
        </p:nvGrpSpPr>
        <p:grpSpPr>
          <a:xfrm>
            <a:off x="416731" y="1689752"/>
            <a:ext cx="2679988" cy="430583"/>
            <a:chOff x="0" y="0"/>
            <a:chExt cx="2679988" cy="430582"/>
          </a:xfrm>
        </p:grpSpPr>
        <p:pic>
          <p:nvPicPr>
            <p:cNvPr id="182" name="Безымянный-1-18.png" descr="Безымянный-1-18.png"/>
            <p:cNvPicPr>
              <a:picLocks noChangeAspect="1"/>
            </p:cNvPicPr>
            <p:nvPr/>
          </p:nvPicPr>
          <p:blipFill>
            <a:blip r:embed="rId10"/>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2172069"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s-AR" dirty="0"/>
                <a:t>Problemas cardiovasculares</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399" y="406400"/>
            <a:ext cx="8318501"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es-AR" dirty="0"/>
              <a:t>Dieta occidental contemporánea </a:t>
            </a:r>
            <a:r>
              <a:rPr dirty="0">
                <a:solidFill>
                  <a:srgbClr val="0091CE"/>
                </a:solidFill>
              </a:rPr>
              <a:t>≠</a:t>
            </a:r>
            <a:r>
              <a:rPr dirty="0"/>
              <a:t> </a:t>
            </a:r>
            <a:r>
              <a:rPr lang="es-AR" dirty="0"/>
              <a:t>fuente de</a:t>
            </a:r>
            <a:r>
              <a:rPr dirty="0"/>
              <a:t> </a:t>
            </a:r>
            <a:r>
              <a:rPr lang="es-AR" dirty="0"/>
              <a:t>EPA y DHA</a:t>
            </a:r>
            <a:r>
              <a:rPr dirty="0"/>
              <a:t> </a:t>
            </a:r>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5248735" y="3721100"/>
            <a:ext cx="83516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es-AR" dirty="0"/>
              <a:t>Productos </a:t>
            </a:r>
          </a:p>
          <a:p>
            <a:pPr algn="ctr">
              <a:defRPr sz="1500">
                <a:solidFill>
                  <a:srgbClr val="001F67"/>
                </a:solidFill>
                <a:latin typeface="Gilroy Regular"/>
                <a:ea typeface="Gilroy Regular"/>
                <a:cs typeface="Gilroy Regular"/>
                <a:sym typeface="Gilroy Regular"/>
              </a:defRPr>
            </a:pPr>
            <a:r>
              <a:rPr lang="es-AR" dirty="0"/>
              <a:t>refinados</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614186" y="3721100"/>
            <a:ext cx="134972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es-AR" dirty="0"/>
              <a:t>Exceso de </a:t>
            </a:r>
            <a:r>
              <a:rPr dirty="0"/>
              <a:t> </a:t>
            </a:r>
            <a:r>
              <a:rPr lang="es-AR" dirty="0"/>
              <a:t>grasas</a:t>
            </a:r>
          </a:p>
          <a:p>
            <a:pPr algn="ctr">
              <a:defRPr sz="1500">
                <a:solidFill>
                  <a:srgbClr val="001F67"/>
                </a:solidFill>
                <a:latin typeface="Gilroy Regular"/>
                <a:ea typeface="Gilroy Regular"/>
                <a:cs typeface="Gilroy Regular"/>
                <a:sym typeface="Gilroy Regular"/>
              </a:defRPr>
            </a:pPr>
            <a:r>
              <a:rPr lang="es-AR" dirty="0"/>
              <a:t>animales sólidas</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824459" y="3721100"/>
            <a:ext cx="130644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es-AR" dirty="0"/>
              <a:t>Exceso de grasas</a:t>
            </a:r>
          </a:p>
          <a:p>
            <a:pPr algn="ctr">
              <a:defRPr sz="1500">
                <a:solidFill>
                  <a:srgbClr val="001F67"/>
                </a:solidFill>
                <a:latin typeface="Gilroy Regular"/>
                <a:ea typeface="Gilroy Regular"/>
                <a:cs typeface="Gilroy Regular"/>
                <a:sym typeface="Gilroy Regular"/>
              </a:defRPr>
            </a:pPr>
            <a:r>
              <a:rPr lang="es-AR" dirty="0"/>
              <a:t>trans</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551138" y="3721100"/>
            <a:ext cx="60763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es-AR" dirty="0"/>
              <a:t>Azúcar</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368142" y="492996"/>
            <a:ext cx="5078508"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es-AR" dirty="0"/>
              <a:t>Incluso quienes comen pescado</a:t>
            </a:r>
          </a:p>
          <a:p>
            <a:pPr>
              <a:lnSpc>
                <a:spcPct val="90000"/>
              </a:lnSpc>
              <a:defRPr sz="2700">
                <a:solidFill>
                  <a:srgbClr val="001F67"/>
                </a:solidFill>
                <a:latin typeface="Gilroy Bold"/>
                <a:ea typeface="Gilroy Bold"/>
                <a:cs typeface="Gilroy Bold"/>
                <a:sym typeface="Gilroy Bold"/>
              </a:defRPr>
            </a:pPr>
            <a:r>
              <a:rPr lang="es-AR" dirty="0"/>
              <a:t>regularmente</a:t>
            </a:r>
            <a:r>
              <a:rPr dirty="0"/>
              <a:t> </a:t>
            </a:r>
            <a:r>
              <a:rPr lang="es-AR" dirty="0"/>
              <a:t>pueden experimentar insuficiencias de EPA y DHA</a:t>
            </a:r>
            <a:endParaRPr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43249" y="2095499"/>
            <a:ext cx="2268250" cy="1818165"/>
            <a:chOff x="0" y="0"/>
            <a:chExt cx="2268249" cy="1818163"/>
          </a:xfrm>
        </p:grpSpPr>
        <p:sp>
          <p:nvSpPr>
            <p:cNvPr id="210" name="Искусственно выращенная  рыба обычно содержит  мало ЭПК и ДГК  из-за промышленных  кормов, бедных омега-3"/>
            <p:cNvSpPr txBox="1"/>
            <p:nvPr/>
          </p:nvSpPr>
          <p:spPr>
            <a:xfrm>
              <a:off x="0" y="1079500"/>
              <a:ext cx="2268249" cy="738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s-AR" dirty="0"/>
                <a:t>Los peces de piscifactorías</a:t>
              </a:r>
            </a:p>
            <a:p>
              <a:pPr>
                <a:defRPr sz="1200">
                  <a:solidFill>
                    <a:srgbClr val="001F67"/>
                  </a:solidFill>
                  <a:latin typeface="Gilroy Bold"/>
                  <a:ea typeface="Gilroy Bold"/>
                  <a:cs typeface="Gilroy Bold"/>
                  <a:sym typeface="Gilroy Bold"/>
                </a:defRPr>
              </a:pPr>
              <a:r>
                <a:rPr lang="es-AR" dirty="0"/>
                <a:t>generalmente contienen poco</a:t>
              </a:r>
            </a:p>
            <a:p>
              <a:pPr>
                <a:defRPr sz="1200">
                  <a:solidFill>
                    <a:srgbClr val="001F67"/>
                  </a:solidFill>
                  <a:latin typeface="Gilroy Bold"/>
                  <a:ea typeface="Gilroy Bold"/>
                  <a:cs typeface="Gilroy Bold"/>
                  <a:sym typeface="Gilroy Bold"/>
                </a:defRPr>
              </a:pPr>
              <a:r>
                <a:rPr lang="es-AR" dirty="0"/>
                <a:t>EPA y DHA debido a su alimentación</a:t>
              </a:r>
            </a:p>
            <a:p>
              <a:pPr>
                <a:defRPr sz="1200">
                  <a:solidFill>
                    <a:srgbClr val="001F67"/>
                  </a:solidFill>
                  <a:latin typeface="Gilroy Bold"/>
                  <a:ea typeface="Gilroy Bold"/>
                  <a:cs typeface="Gilroy Bold"/>
                  <a:sym typeface="Gilroy Bold"/>
                </a:defRPr>
              </a:pPr>
              <a:r>
                <a:rPr lang="es-AR" dirty="0"/>
                <a:t>industrial, pobre en omega-3</a:t>
              </a:r>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1949252" cy="2251909"/>
            <a:chOff x="0" y="0"/>
            <a:chExt cx="1949250" cy="2251907"/>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1949250"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s-AR" dirty="0"/>
                <a:t>EPA</a:t>
              </a:r>
              <a:r>
                <a:rPr dirty="0"/>
                <a:t> </a:t>
              </a:r>
              <a:r>
                <a:rPr lang="es-AR" dirty="0"/>
                <a:t>y</a:t>
              </a:r>
              <a:r>
                <a:rPr dirty="0"/>
                <a:t> </a:t>
              </a:r>
              <a:r>
                <a:rPr lang="es-AR" dirty="0"/>
                <a:t>DHA</a:t>
              </a:r>
              <a:r>
                <a:rPr dirty="0"/>
                <a:t> </a:t>
              </a:r>
              <a:r>
                <a:rPr lang="es-AR" dirty="0"/>
                <a:t>abundan sólo en los</a:t>
              </a:r>
              <a:br>
                <a:rPr dirty="0"/>
              </a:br>
              <a:r>
                <a:rPr lang="es-AR" dirty="0"/>
                <a:t>pescados marinos de agua fría</a:t>
              </a:r>
              <a:endParaRPr dirty="0"/>
            </a:p>
          </p:txBody>
        </p:sp>
        <p:sp>
          <p:nvSpPr>
            <p:cNvPr id="215" name="сельдь…"/>
            <p:cNvSpPr txBox="1"/>
            <p:nvPr/>
          </p:nvSpPr>
          <p:spPr>
            <a:xfrm>
              <a:off x="0" y="1574800"/>
              <a:ext cx="590866" cy="677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s-AR" dirty="0"/>
                <a:t>arenque</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salmón</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bacalao</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caballa</a:t>
              </a:r>
              <a:endParaRPr dirty="0"/>
            </a:p>
          </p:txBody>
        </p:sp>
        <p:sp>
          <p:nvSpPr>
            <p:cNvPr id="216" name="тунец…"/>
            <p:cNvSpPr txBox="1"/>
            <p:nvPr/>
          </p:nvSpPr>
          <p:spPr>
            <a:xfrm>
              <a:off x="952500" y="1574800"/>
              <a:ext cx="611705"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s-AR" dirty="0"/>
                <a:t>atún</a:t>
              </a:r>
              <a:endParaRPr dirty="0"/>
            </a:p>
            <a:p>
              <a:pPr marL="110289" indent="-110289">
                <a:buSzPct val="100000"/>
                <a:buChar char="•"/>
                <a:defRPr sz="1100">
                  <a:solidFill>
                    <a:srgbClr val="001F67"/>
                  </a:solidFill>
                  <a:latin typeface="Gilroy Regular"/>
                  <a:ea typeface="Gilroy Regular"/>
                  <a:cs typeface="Gilroy Regular"/>
                  <a:sym typeface="Gilroy Regular"/>
                </a:defRPr>
              </a:pPr>
              <a:r>
                <a:rPr lang="es-AR" dirty="0"/>
                <a:t>sardinas</a:t>
              </a:r>
              <a:r>
                <a:rPr dirty="0"/>
                <a:t> </a:t>
              </a:r>
            </a:p>
            <a:p>
              <a:pPr marL="110289" indent="-110289">
                <a:buSzPct val="100000"/>
                <a:buChar char="•"/>
                <a:defRPr sz="1100">
                  <a:solidFill>
                    <a:srgbClr val="001F67"/>
                  </a:solidFill>
                  <a:latin typeface="Gilroy Regular"/>
                  <a:ea typeface="Gilroy Regular"/>
                  <a:cs typeface="Gilroy Regular"/>
                  <a:sym typeface="Gilroy Regular"/>
                </a:defRPr>
              </a:pPr>
              <a:r>
                <a:rPr lang="es-AR" dirty="0"/>
                <a:t>anchoas</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7171835" cy="340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es-AR" dirty="0"/>
              <a:t>Sumergiéndonos en las profundidades del omega</a:t>
            </a:r>
            <a:r>
              <a:rPr dirty="0"/>
              <a:t>…</a:t>
            </a:r>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7171834" cy="1538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2500">
                <a:solidFill>
                  <a:srgbClr val="FFFFFF"/>
                </a:solidFill>
                <a:latin typeface="Gilroy Bold"/>
                <a:ea typeface="Gilroy Bold"/>
                <a:cs typeface="Gilroy Bold"/>
                <a:sym typeface="Gilroy Bold"/>
              </a:defRPr>
            </a:pPr>
            <a:r>
              <a:rPr lang="es-AR" dirty="0"/>
              <a:t>Para que</a:t>
            </a:r>
            <a:r>
              <a:rPr dirty="0"/>
              <a:t> </a:t>
            </a:r>
            <a:r>
              <a:rPr lang="es-AR" dirty="0"/>
              <a:t>EPA</a:t>
            </a:r>
            <a:r>
              <a:rPr dirty="0"/>
              <a:t> </a:t>
            </a:r>
            <a:r>
              <a:rPr lang="es-AR" dirty="0"/>
              <a:t>y</a:t>
            </a:r>
            <a:r>
              <a:rPr dirty="0"/>
              <a:t> </a:t>
            </a:r>
            <a:r>
              <a:rPr lang="es-AR" dirty="0"/>
              <a:t>DHA</a:t>
            </a:r>
            <a:r>
              <a:rPr dirty="0"/>
              <a:t> </a:t>
            </a:r>
            <a:r>
              <a:rPr lang="es-AR" dirty="0"/>
              <a:t>traigan el mayor beneficio</a:t>
            </a:r>
          </a:p>
          <a:p>
            <a:pPr>
              <a:defRPr sz="2500">
                <a:solidFill>
                  <a:srgbClr val="FFFFFF"/>
                </a:solidFill>
                <a:latin typeface="Gilroy Bold"/>
                <a:ea typeface="Gilroy Bold"/>
                <a:cs typeface="Gilroy Bold"/>
                <a:sym typeface="Gilroy Bold"/>
              </a:defRPr>
            </a:pPr>
            <a:r>
              <a:rPr lang="es-AR" dirty="0"/>
              <a:t>posible al organismo,</a:t>
            </a:r>
            <a:r>
              <a:rPr dirty="0"/>
              <a:t> </a:t>
            </a:r>
            <a:r>
              <a:rPr lang="es-AR" dirty="0"/>
              <a:t>los científicos han desarrollado métodos que aumentan la CONCENTRACIÓN DE PUFA OMEGA-3.</a:t>
            </a:r>
            <a:endParaRPr dirty="0"/>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7777770"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es-AR" dirty="0"/>
              <a:t>¿Cómo alcanzar</a:t>
            </a:r>
            <a:r>
              <a:rPr dirty="0"/>
              <a:t> </a:t>
            </a:r>
            <a:r>
              <a:rPr lang="es-AR" dirty="0"/>
              <a:t>altas concentraciones</a:t>
            </a:r>
            <a:r>
              <a:rPr dirty="0"/>
              <a:t> </a:t>
            </a:r>
            <a:r>
              <a:rPr lang="es-AR" dirty="0"/>
              <a:t>de EPA y DHA</a:t>
            </a:r>
            <a:r>
              <a:rPr dirty="0"/>
              <a:t>?</a:t>
            </a:r>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9" name="Группа"/>
          <p:cNvGrpSpPr/>
          <p:nvPr/>
        </p:nvGrpSpPr>
        <p:grpSpPr>
          <a:xfrm>
            <a:off x="406399" y="1079014"/>
            <a:ext cx="8229605" cy="3033909"/>
            <a:chOff x="0" y="0"/>
            <a:chExt cx="8229604" cy="3033908"/>
          </a:xfrm>
        </p:grpSpPr>
        <p:grpSp>
          <p:nvGrpSpPr>
            <p:cNvPr id="234" name="Группа"/>
            <p:cNvGrpSpPr/>
            <p:nvPr/>
          </p:nvGrpSpPr>
          <p:grpSpPr>
            <a:xfrm>
              <a:off x="2294890" y="1917699"/>
              <a:ext cx="2159000" cy="877401"/>
              <a:chOff x="-80010" y="0"/>
              <a:chExt cx="2159000" cy="877400"/>
            </a:xfrm>
          </p:grpSpPr>
          <p:sp>
            <p:nvSpPr>
              <p:cNvPr id="232" name="Процесс переэтерификации"/>
              <p:cNvSpPr txBox="1"/>
              <p:nvPr/>
            </p:nvSpPr>
            <p:spPr>
              <a:xfrm>
                <a:off x="-80010" y="0"/>
                <a:ext cx="2006600"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es-AR" dirty="0"/>
                  <a:t>Proceso de transesterificación</a:t>
                </a:r>
                <a:endParaRPr dirty="0"/>
              </a:p>
            </p:txBody>
          </p:sp>
          <p:sp>
            <p:nvSpPr>
              <p:cNvPr id="233" name="Помогает отделить ЭПК  и ДГК от других жирных  кислот и увеличивает  их концентрацию в продукте."/>
              <p:cNvSpPr txBox="1"/>
              <p:nvPr/>
            </p:nvSpPr>
            <p:spPr>
              <a:xfrm>
                <a:off x="-80010" y="369570"/>
                <a:ext cx="2159000" cy="507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Ayuda a separar el EPA y el DHA de otros ácidos grasos y </a:t>
                </a:r>
                <a:r>
                  <a:rPr lang="es-AR" u="sng" dirty="0"/>
                  <a:t>aumenta su concentración en el producto</a:t>
                </a:r>
                <a:r>
                  <a:rPr lang="es-AR" dirty="0"/>
                  <a:t>.</a:t>
                </a:r>
                <a:endParaRPr dirty="0">
                  <a:latin typeface="Gilroy Bold"/>
                  <a:ea typeface="Gilroy Bold"/>
                  <a:cs typeface="Gilroy Bold"/>
                  <a:sym typeface="Gilroy Bold"/>
                </a:endParaRPr>
              </a:p>
            </p:txBody>
          </p:sp>
        </p:grpSp>
        <p:grpSp>
          <p:nvGrpSpPr>
            <p:cNvPr id="237" name="Группа"/>
            <p:cNvGrpSpPr/>
            <p:nvPr/>
          </p:nvGrpSpPr>
          <p:grpSpPr>
            <a:xfrm>
              <a:off x="5067300" y="1917699"/>
              <a:ext cx="2146300" cy="877402"/>
              <a:chOff x="0" y="0"/>
              <a:chExt cx="2146300" cy="877401"/>
            </a:xfrm>
          </p:grpSpPr>
          <p:sp>
            <p:nvSpPr>
              <p:cNvPr id="235" name="NEW! Процесс  ре-переэтерификации"/>
              <p:cNvSpPr txBox="1"/>
              <p:nvPr/>
            </p:nvSpPr>
            <p:spPr>
              <a:xfrm>
                <a:off x="0" y="0"/>
                <a:ext cx="1742465"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es-AR" dirty="0"/>
                  <a:t>Proceso de reesterificación</a:t>
                </a:r>
                <a:endParaRPr dirty="0"/>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369570"/>
                <a:ext cx="2146300"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es-AR" dirty="0"/>
                  <a:t>Restaura la forma de EPA y DHA cercana a la natural y aumenta aún más su concentración en el producto.</a:t>
                </a:r>
                <a:r>
                  <a:rPr lang="ru-RU" u="sng" dirty="0">
                    <a:latin typeface="Gilroy Bold"/>
                    <a:ea typeface="Gilroy Bold"/>
                    <a:cs typeface="Gilroy Bold"/>
                    <a:sym typeface="Gilroy Bold"/>
                  </a:rPr>
                  <a:t> </a:t>
                </a:r>
                <a:endParaRPr u="sng" dirty="0">
                  <a:latin typeface="Gilroy Bold"/>
                  <a:ea typeface="Gilroy Bold"/>
                  <a:cs typeface="Gilroy Bold"/>
                  <a:sym typeface="Gilroy Bold"/>
                </a:endParaRPr>
              </a:p>
            </p:txBody>
          </p:sp>
        </p:grpSp>
        <p:grpSp>
          <p:nvGrpSpPr>
            <p:cNvPr id="248" name="Группа"/>
            <p:cNvGrpSpPr/>
            <p:nvPr/>
          </p:nvGrpSpPr>
          <p:grpSpPr>
            <a:xfrm>
              <a:off x="0" y="0"/>
              <a:ext cx="8229604" cy="3033908"/>
              <a:chOff x="0" y="0"/>
              <a:chExt cx="8229603" cy="3033907"/>
            </a:xfrm>
          </p:grpSpPr>
          <p:grpSp>
            <p:nvGrpSpPr>
              <p:cNvPr id="246" name="Группа"/>
              <p:cNvGrpSpPr/>
              <p:nvPr/>
            </p:nvGrpSpPr>
            <p:grpSpPr>
              <a:xfrm>
                <a:off x="0" y="0"/>
                <a:ext cx="8229603" cy="1588533"/>
                <a:chOff x="0" y="0"/>
                <a:chExt cx="8229602" cy="1588532"/>
              </a:xfrm>
            </p:grpSpPr>
            <p:sp>
              <p:nvSpPr>
                <p:cNvPr id="238" name="Сырье  из рыбной массы"/>
                <p:cNvSpPr txBox="1"/>
                <p:nvPr/>
              </p:nvSpPr>
              <p:spPr>
                <a:xfrm>
                  <a:off x="0" y="1219200"/>
                  <a:ext cx="931345"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es-AR" dirty="0"/>
                    <a:t>Materia prima</a:t>
                  </a:r>
                  <a:r>
                    <a:rPr dirty="0"/>
                    <a:t> </a:t>
                  </a:r>
                  <a:br>
                    <a:rPr dirty="0"/>
                  </a:br>
                  <a:r>
                    <a:rPr lang="es-AR" dirty="0"/>
                    <a:t>de pescado</a:t>
                  </a:r>
                  <a:endParaRPr dirty="0"/>
                </a:p>
              </p:txBody>
            </p:sp>
            <p:grpSp>
              <p:nvGrpSpPr>
                <p:cNvPr id="245" name="Группа"/>
                <p:cNvGrpSpPr/>
                <p:nvPr/>
              </p:nvGrpSpPr>
              <p:grpSpPr>
                <a:xfrm>
                  <a:off x="1522869" y="0"/>
                  <a:ext cx="6706733" cy="1567740"/>
                  <a:chOff x="-1" y="0"/>
                  <a:chExt cx="6706731" cy="1567739"/>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1" y="91440"/>
                    <a:ext cx="2219819"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EE6AF"/>
                        </a:solidFill>
                        <a:latin typeface="Gilroy Bold"/>
                        <a:ea typeface="Gilroy Bold"/>
                        <a:cs typeface="Gilroy Bold"/>
                        <a:sym typeface="Gilroy Bold"/>
                      </a:defRPr>
                    </a:pPr>
                    <a:r>
                      <a:rPr lang="es-AR" dirty="0"/>
                      <a:t>Aceite de pescado </a:t>
                    </a:r>
                    <a:r>
                      <a:rPr dirty="0"/>
                      <a:t>(</a:t>
                    </a:r>
                    <a:r>
                      <a:rPr lang="es-AR" dirty="0"/>
                      <a:t>contiene</a:t>
                    </a:r>
                    <a:r>
                      <a:rPr dirty="0"/>
                      <a:t> </a:t>
                    </a:r>
                    <a:br>
                      <a:rPr dirty="0"/>
                    </a:br>
                    <a:r>
                      <a:rPr lang="es-AR" dirty="0"/>
                      <a:t>EPA</a:t>
                    </a:r>
                    <a:r>
                      <a:rPr dirty="0"/>
                      <a:t> </a:t>
                    </a:r>
                    <a:r>
                      <a:rPr lang="es-AR" dirty="0"/>
                      <a:t>y</a:t>
                    </a:r>
                    <a:r>
                      <a:rPr dirty="0"/>
                      <a:t> </a:t>
                    </a:r>
                    <a:r>
                      <a:rPr lang="es-AR" dirty="0"/>
                      <a:t>DHA</a:t>
                    </a:r>
                    <a:r>
                      <a:rPr dirty="0"/>
                      <a:t> </a:t>
                    </a:r>
                    <a:r>
                      <a:rPr lang="es-AR" dirty="0"/>
                      <a:t>en forma de </a:t>
                    </a:r>
                  </a:p>
                  <a:p>
                    <a:pPr>
                      <a:defRPr sz="1200">
                        <a:solidFill>
                          <a:srgbClr val="FEE6AF"/>
                        </a:solidFill>
                        <a:latin typeface="Gilroy Bold"/>
                        <a:ea typeface="Gilroy Bold"/>
                        <a:cs typeface="Gilroy Bold"/>
                        <a:sym typeface="Gilroy Bold"/>
                      </a:defRPr>
                    </a:pPr>
                    <a:r>
                      <a:rPr lang="es-AR" dirty="0"/>
                      <a:t>triglicéridos naturales</a:t>
                    </a:r>
                    <a:r>
                      <a:rPr dirty="0"/>
                      <a:t>)</a:t>
                    </a:r>
                  </a:p>
                </p:txBody>
              </p:sp>
              <p:sp>
                <p:nvSpPr>
                  <p:cNvPr id="242" name="ЭПК и ДГК…"/>
                  <p:cNvSpPr txBox="1"/>
                  <p:nvPr/>
                </p:nvSpPr>
                <p:spPr>
                  <a:xfrm>
                    <a:off x="2448219" y="190500"/>
                    <a:ext cx="1938030"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es-AR" dirty="0"/>
                      <a:t>EPA</a:t>
                    </a:r>
                    <a:r>
                      <a:rPr dirty="0"/>
                      <a:t> </a:t>
                    </a:r>
                    <a:r>
                      <a:rPr lang="es-AR" dirty="0"/>
                      <a:t>y</a:t>
                    </a:r>
                    <a:r>
                      <a:rPr dirty="0"/>
                      <a:t> </a:t>
                    </a:r>
                    <a:r>
                      <a:rPr lang="es-AR" dirty="0"/>
                      <a:t>DHA</a:t>
                    </a:r>
                  </a:p>
                  <a:p>
                    <a:pPr>
                      <a:defRPr sz="1200">
                        <a:solidFill>
                          <a:srgbClr val="FEE6AF"/>
                        </a:solidFill>
                        <a:latin typeface="Gilroy Bold"/>
                        <a:ea typeface="Gilroy Bold"/>
                        <a:cs typeface="Gilroy Bold"/>
                        <a:sym typeface="Gilroy Bold"/>
                      </a:defRPr>
                    </a:pPr>
                    <a:r>
                      <a:rPr lang="es-AR" dirty="0"/>
                      <a:t>en forma de ésteres etílicos</a:t>
                    </a:r>
                    <a:endParaRPr dirty="0"/>
                  </a:p>
                </p:txBody>
              </p:sp>
              <p:sp>
                <p:nvSpPr>
                  <p:cNvPr id="243" name="ЭПК и ДГК…"/>
                  <p:cNvSpPr txBox="1"/>
                  <p:nvPr/>
                </p:nvSpPr>
                <p:spPr>
                  <a:xfrm>
                    <a:off x="5137390" y="0"/>
                    <a:ext cx="1569338"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es-AR" dirty="0"/>
                      <a:t>EPA</a:t>
                    </a:r>
                    <a:r>
                      <a:rPr dirty="0"/>
                      <a:t> </a:t>
                    </a:r>
                    <a:r>
                      <a:rPr lang="es-AR" dirty="0"/>
                      <a:t>y DHA</a:t>
                    </a:r>
                    <a:endParaRPr dirty="0"/>
                  </a:p>
                  <a:p>
                    <a:pPr algn="r">
                      <a:defRPr sz="1200">
                        <a:solidFill>
                          <a:srgbClr val="FEE6AF"/>
                        </a:solidFill>
                        <a:latin typeface="Gilroy Bold"/>
                        <a:ea typeface="Gilroy Bold"/>
                        <a:cs typeface="Gilroy Bold"/>
                        <a:sym typeface="Gilroy Bold"/>
                      </a:defRPr>
                    </a:pPr>
                    <a:r>
                      <a:rPr lang="es-AR" dirty="0"/>
                      <a:t>en forma de triglicéridos </a:t>
                    </a:r>
                  </a:p>
                  <a:p>
                    <a:pPr algn="r">
                      <a:defRPr sz="1200">
                        <a:solidFill>
                          <a:srgbClr val="FEE6AF"/>
                        </a:solidFill>
                        <a:latin typeface="Gilroy Bold"/>
                        <a:ea typeface="Gilroy Bold"/>
                        <a:cs typeface="Gilroy Bold"/>
                        <a:sym typeface="Gilroy Bold"/>
                      </a:defRPr>
                    </a:pPr>
                    <a:r>
                      <a:rPr lang="es-AR" dirty="0"/>
                      <a:t>naturales restaurados</a:t>
                    </a:r>
                    <a:endParaRPr dirty="0"/>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0" y="1689200"/>
                <a:ext cx="8229601" cy="1344707"/>
              </a:xfrm>
              <a:prstGeom prst="rect">
                <a:avLst/>
              </a:prstGeom>
              <a:ln w="12700" cap="flat">
                <a:noFill/>
                <a:miter lim="400000"/>
              </a:ln>
              <a:effectLst/>
            </p:spPr>
          </p:pic>
        </p:grpSp>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639599"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es-AR" dirty="0"/>
                  <a:t>EPA y</a:t>
                </a:r>
                <a:r>
                  <a:rPr dirty="0"/>
                  <a:t>  </a:t>
                </a:r>
                <a:r>
                  <a:rPr lang="es-AR" dirty="0"/>
                  <a:t>DHA</a:t>
                </a:r>
                <a:endParaRPr dirty="0"/>
              </a:p>
            </p:txBody>
          </p:sp>
        </p:gr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660</TotalTime>
  <Words>3516</Words>
  <Application>Microsoft Macintosh PowerPoint</Application>
  <PresentationFormat>Экран (16:9)</PresentationFormat>
  <Paragraphs>353</Paragraphs>
  <Slides>27</Slides>
  <Notes>22</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27</vt:i4>
      </vt:variant>
    </vt:vector>
  </HeadingPairs>
  <TitlesOfParts>
    <vt:vector size="38" baseType="lpstr">
      <vt:lpstr>☞GILROY-REGULAR</vt:lpstr>
      <vt:lpstr>Arial</vt:lpstr>
      <vt:lpstr>Calibri</vt:lpstr>
      <vt:lpstr>Gilroy Bold</vt:lpstr>
      <vt:lpstr>Gilroy Regular</vt:lpstr>
      <vt:lpstr>Gilroy Semibold</vt:lpstr>
      <vt:lpstr>Helvetica</vt:lpstr>
      <vt:lpstr>Helvetica Neue</vt:lpstr>
      <vt:lpstr>Roboto</vt:lpstr>
      <vt:lpstr>Times New Roman</vt:lpstr>
      <vt:lpstr>Simple Light</vt:lpstr>
      <vt:lpstr>Al ritmo de la salud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Al ritmo de la salud</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Microsoft Office User</cp:lastModifiedBy>
  <cp:revision>69</cp:revision>
  <dcterms:modified xsi:type="dcterms:W3CDTF">2023-03-20T14:02:39Z</dcterms:modified>
</cp:coreProperties>
</file>