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7" r:id="rId29"/>
    <p:sldId id="284" r:id="rId30"/>
    <p:sldId id="285" r:id="rId31"/>
    <p:sldId id="286" r:id="rId3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одерич Эвелио" initials="ГЭ" lastIdx="3" clrIdx="0">
    <p:extLst>
      <p:ext uri="{19B8F6BF-5375-455C-9EA6-DF929625EA0E}">
        <p15:presenceInfo xmlns:p15="http://schemas.microsoft.com/office/powerpoint/2012/main" userId="Годерич Эвелио"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1F66"/>
        </a:fontRef>
        <a:srgbClr val="001F66"/>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n" i="off">
        <a:fontRef idx="minor">
          <a:srgbClr val="001F66"/>
        </a:fontRef>
        <a:srgbClr val="001F66"/>
      </a:tcTxStyle>
      <a:tcStyle>
        <a:tcBdr>
          <a:left>
            <a:ln w="12700" cap="flat">
              <a:solidFill>
                <a:srgbClr val="001F66"/>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1F66"/>
        </a:fontRef>
        <a:srgbClr val="001F66"/>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1F66"/>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9113" autoAdjust="0"/>
  </p:normalViewPr>
  <p:slideViewPr>
    <p:cSldViewPr snapToGrid="0">
      <p:cViewPr varScale="1">
        <p:scale>
          <a:sx n="117" d="100"/>
          <a:sy n="117" d="100"/>
        </p:scale>
        <p:origin x="1762" y="77"/>
      </p:cViewPr>
      <p:guideLst>
        <p:guide orient="horz" pos="162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4-14T14:43:52.874" idx="2">
    <p:pos x="10" y="10"/>
    <p:text>при увеличении в крови концентрации ионов кальция и магния нервно-мышечная возбудимость уменьшается, а при увеличении концентрации ионов натрия и калия — повышается;</p:text>
    <p:extLst>
      <p:ext uri="{C676402C-5697-4E1C-873F-D02D1690AC5C}">
        <p15:threadingInfo xmlns:p15="http://schemas.microsoft.com/office/powerpoint/2012/main" timeZoneBias="240"/>
      </p:ext>
    </p:extLst>
  </p:cm>
  <p:cm authorId="1" dt="2023-04-14T14:44:20.187" idx="3">
    <p:pos x="10" y="146"/>
    <p:text>hay que revisar la frase en ruso</p:text>
    <p:extLst>
      <p:ext uri="{C676402C-5697-4E1C-873F-D02D1690AC5C}">
        <p15:threadingInfo xmlns:p15="http://schemas.microsoft.com/office/powerpoint/2012/main" timeZoneBias="24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283248964"/>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55499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381000" y="685800"/>
            <a:ext cx="6096000" cy="3429000"/>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3278352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381000" y="685800"/>
            <a:ext cx="6096000" cy="3429000"/>
          </a:xfrm>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pPr rtl="0"/>
            <a:r>
              <a:rPr lang="es-AR" sz="1400" b="1" i="0" u="none" strike="noStrike" dirty="0">
                <a:effectLst/>
                <a:latin typeface="+mn-lt"/>
                <a:ea typeface="+mn-ea"/>
                <a:cs typeface="+mn-cs"/>
                <a:sym typeface="Arial"/>
              </a:rPr>
              <a:t>Origen de los ingredientes activos del producto</a:t>
            </a:r>
            <a:r>
              <a:rPr lang="ru-RU" sz="1400" b="1" i="0" u="none" strike="noStrike" dirty="0">
                <a:effectLst/>
                <a:latin typeface="+mn-lt"/>
                <a:ea typeface="+mn-ea"/>
                <a:cs typeface="+mn-cs"/>
                <a:sym typeface="Arial"/>
              </a:rPr>
              <a:t>:</a:t>
            </a:r>
            <a:endParaRPr lang="ru-RU" dirty="0">
              <a:effectLst/>
            </a:endParaRPr>
          </a:p>
          <a:p>
            <a:pPr rtl="0"/>
            <a:r>
              <a:rPr lang="es-AR" sz="1400" b="1" i="0" u="none" strike="noStrike" dirty="0">
                <a:effectLst/>
                <a:latin typeface="+mn-lt"/>
                <a:ea typeface="+mn-ea"/>
                <a:cs typeface="+mn-cs"/>
                <a:sym typeface="Arial"/>
              </a:rPr>
              <a:t>Calcio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de origen natural en forma de carbonato de calcio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Su fuente es el alga roja litotamina (</a:t>
            </a:r>
            <a:r>
              <a:rPr lang="ru-RU" sz="1400" b="0" i="0" u="none" strike="noStrike" dirty="0" err="1">
                <a:effectLst/>
                <a:latin typeface="+mn-lt"/>
                <a:ea typeface="+mn-ea"/>
                <a:cs typeface="+mn-cs"/>
                <a:sym typeface="Arial"/>
              </a:rPr>
              <a:t>Aquamin</a:t>
            </a:r>
            <a:r>
              <a:rPr lang="ru-RU" sz="1400" b="0" i="0" u="none" strike="noStrike" baseline="30000" dirty="0" err="1">
                <a:effectLst/>
                <a:latin typeface="+mn-lt"/>
                <a:ea typeface="+mn-ea"/>
                <a:cs typeface="+mn-cs"/>
                <a:sym typeface="Arial"/>
              </a:rPr>
              <a:t>ТМ</a:t>
            </a:r>
            <a:r>
              <a:rPr lang="es-AR" sz="1400" b="0" i="0" u="none" strike="noStrike" dirty="0">
                <a:effectLst/>
                <a:latin typeface="+mn-lt"/>
                <a:ea typeface="+mn-ea"/>
                <a:cs typeface="+mn-cs"/>
                <a:sym typeface="Arial"/>
              </a:rPr>
              <a:t>).</a:t>
            </a:r>
            <a:r>
              <a:rPr lang="ru-RU" sz="1400" b="0" i="0" u="none" strike="noStrike" baseline="30000" dirty="0">
                <a:effectLst/>
                <a:latin typeface="+mn-lt"/>
                <a:ea typeface="+mn-ea"/>
                <a:cs typeface="+mn-cs"/>
                <a:sym typeface="Arial"/>
              </a:rPr>
              <a:t>.</a:t>
            </a:r>
            <a:endParaRPr lang="ru-RU" dirty="0">
              <a:effectLst/>
            </a:endParaRPr>
          </a:p>
          <a:p>
            <a:pPr rtl="0"/>
            <a:r>
              <a:rPr lang="es-AR" sz="1400" b="1" i="0" u="none" strike="noStrike" dirty="0">
                <a:effectLst/>
                <a:latin typeface="+mn-lt"/>
                <a:ea typeface="+mn-ea"/>
                <a:cs typeface="+mn-cs"/>
                <a:sym typeface="Arial"/>
              </a:rPr>
              <a:t>Magnesio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de dos fuentes</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carbonato de magnesio de origen natural proveniente del alga roja litotamina (</a:t>
            </a:r>
            <a:r>
              <a:rPr lang="ru-RU" sz="1400" b="0" i="0" u="none" strike="noStrike" dirty="0" err="1">
                <a:effectLst/>
                <a:latin typeface="+mn-lt"/>
                <a:ea typeface="+mn-ea"/>
                <a:cs typeface="+mn-cs"/>
                <a:sym typeface="Arial"/>
              </a:rPr>
              <a:t>Aquamin</a:t>
            </a:r>
            <a:r>
              <a:rPr lang="ru-RU" sz="1400" b="0" i="0" u="none" strike="noStrike" baseline="30000" dirty="0" err="1">
                <a:effectLst/>
                <a:latin typeface="+mn-lt"/>
                <a:ea typeface="+mn-ea"/>
                <a:cs typeface="+mn-cs"/>
                <a:sym typeface="Arial"/>
              </a:rPr>
              <a:t>ТМ</a:t>
            </a:r>
            <a:r>
              <a:rPr lang="es-AR" sz="1400" b="0" i="0" u="none" strike="noStrike" dirty="0">
                <a:effectLst/>
                <a:latin typeface="+mn-lt"/>
                <a:ea typeface="+mn-ea"/>
                <a:cs typeface="+mn-cs"/>
                <a:sym typeface="Arial"/>
              </a:rPr>
              <a:t>) y citrato de magnesio obtenido por síntesis bioquímica</a:t>
            </a:r>
            <a:r>
              <a:rPr lang="ru-RU" sz="1400" b="0" i="0" u="none" strike="noStrike" dirty="0">
                <a:effectLst/>
                <a:latin typeface="+mn-lt"/>
                <a:ea typeface="+mn-ea"/>
                <a:cs typeface="+mn-cs"/>
                <a:sym typeface="Arial"/>
              </a:rPr>
              <a:t>.</a:t>
            </a:r>
            <a:endParaRPr lang="ru-RU" dirty="0">
              <a:effectLst/>
            </a:endParaRPr>
          </a:p>
          <a:p>
            <a:pPr rtl="0"/>
            <a:r>
              <a:rPr lang="es-AR" sz="1400" b="1" i="0" u="none" strike="noStrike" dirty="0">
                <a:effectLst/>
                <a:latin typeface="+mn-lt"/>
                <a:ea typeface="+mn-ea"/>
                <a:cs typeface="+mn-cs"/>
                <a:sym typeface="Arial"/>
              </a:rPr>
              <a:t>Zinc</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en forma de citrato de zinc</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sal orgánica obtenida por síntesis bioquímica</a:t>
            </a:r>
            <a:r>
              <a:rPr lang="ru-RU" sz="1400" b="0" i="0" u="none" strike="noStrike" dirty="0">
                <a:effectLst/>
                <a:latin typeface="+mn-lt"/>
                <a:ea typeface="+mn-ea"/>
                <a:cs typeface="+mn-cs"/>
                <a:sym typeface="Arial"/>
              </a:rPr>
              <a:t>.</a:t>
            </a:r>
            <a:endParaRPr lang="ru-RU" dirty="0">
              <a:effectLst/>
            </a:endParaRPr>
          </a:p>
          <a:p>
            <a:pPr rtl="0"/>
            <a:r>
              <a:rPr lang="es-AR" sz="1400" b="1" i="0" u="none" strike="noStrike" dirty="0">
                <a:effectLst/>
                <a:latin typeface="+mn-lt"/>
                <a:ea typeface="+mn-ea"/>
                <a:cs typeface="+mn-cs"/>
                <a:sym typeface="Arial"/>
              </a:rPr>
              <a:t>Manganeso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en forma de gluconato de manganeso. Su fuente es </a:t>
            </a:r>
            <a:r>
              <a:rPr lang="en-US" sz="1400" b="0" i="0" u="none" strike="noStrike" dirty="0">
                <a:solidFill>
                  <a:srgbClr val="000000"/>
                </a:solidFill>
                <a:effectLst/>
                <a:latin typeface="Roboto" panose="02000000000000000000" pitchFamily="2" charset="0"/>
                <a:ea typeface="+mn-ea"/>
                <a:cs typeface="+mn-cs"/>
                <a:sym typeface="Arial"/>
              </a:rPr>
              <a:t>la </a:t>
            </a:r>
            <a:r>
              <a:rPr lang="en-US" sz="1400" b="0" i="0" u="none" strike="noStrike" dirty="0" err="1">
                <a:solidFill>
                  <a:srgbClr val="000000"/>
                </a:solidFill>
                <a:effectLst/>
                <a:latin typeface="Roboto" panose="02000000000000000000" pitchFamily="2" charset="0"/>
                <a:ea typeface="+mn-ea"/>
                <a:cs typeface="+mn-cs"/>
                <a:sym typeface="Arial"/>
              </a:rPr>
              <a:t>g</a:t>
            </a:r>
            <a:r>
              <a:rPr lang="en-US" b="0" i="0" dirty="0" err="1">
                <a:solidFill>
                  <a:srgbClr val="000000"/>
                </a:solidFill>
                <a:effectLst/>
                <a:latin typeface="Roboto" panose="02000000000000000000" pitchFamily="2" charset="0"/>
              </a:rPr>
              <a:t>lucono</a:t>
            </a:r>
            <a:r>
              <a:rPr lang="en-US" b="0" i="0" dirty="0">
                <a:solidFill>
                  <a:srgbClr val="000000"/>
                </a:solidFill>
                <a:effectLst/>
                <a:latin typeface="Roboto" panose="02000000000000000000" pitchFamily="2" charset="0"/>
              </a:rPr>
              <a:t>-delta-</a:t>
            </a:r>
            <a:r>
              <a:rPr lang="en-US" b="0" i="0" dirty="0" err="1">
                <a:solidFill>
                  <a:srgbClr val="000000"/>
                </a:solidFill>
                <a:effectLst/>
                <a:latin typeface="Roboto" panose="02000000000000000000" pitchFamily="2" charset="0"/>
              </a:rPr>
              <a:t>lactona</a:t>
            </a:r>
            <a:r>
              <a:rPr lang="en-US" b="0" i="0" dirty="0">
                <a:solidFill>
                  <a:srgbClr val="000000"/>
                </a:solidFill>
                <a:effectLst/>
                <a:latin typeface="Roboto" panose="02000000000000000000" pitchFamily="2" charset="0"/>
              </a:rPr>
              <a:t> de </a:t>
            </a:r>
            <a:r>
              <a:rPr lang="en-US" b="0" i="0" dirty="0" err="1">
                <a:solidFill>
                  <a:srgbClr val="000000"/>
                </a:solidFill>
                <a:effectLst/>
                <a:latin typeface="Roboto" panose="02000000000000000000" pitchFamily="2" charset="0"/>
              </a:rPr>
              <a:t>maíz</a:t>
            </a:r>
            <a:r>
              <a:rPr lang="en-US" b="0" i="0" dirty="0">
                <a:solidFill>
                  <a:srgbClr val="000000"/>
                </a:solidFill>
                <a:effectLst/>
                <a:latin typeface="Roboto" panose="02000000000000000000" pitchFamily="2" charset="0"/>
              </a:rPr>
              <a:t>.</a:t>
            </a:r>
            <a:endParaRPr lang="ru-RU" dirty="0">
              <a:effectLst/>
            </a:endParaRPr>
          </a:p>
          <a:p>
            <a:pPr rtl="0"/>
            <a:r>
              <a:rPr lang="es-AR" sz="1400" b="1" i="0" u="none" strike="noStrike" dirty="0">
                <a:effectLst/>
                <a:latin typeface="+mn-lt"/>
                <a:ea typeface="+mn-ea"/>
                <a:cs typeface="+mn-cs"/>
                <a:sym typeface="Arial"/>
              </a:rPr>
              <a:t>Silicio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de origen natural proveniente de la hierba cola de caballo</a:t>
            </a:r>
            <a:r>
              <a:rPr lang="ru-RU" sz="1400" b="0" i="0" u="none" strike="noStrike" dirty="0">
                <a:effectLst/>
                <a:latin typeface="+mn-lt"/>
                <a:ea typeface="+mn-ea"/>
                <a:cs typeface="+mn-cs"/>
                <a:sym typeface="Arial"/>
              </a:rPr>
              <a:t>.</a:t>
            </a:r>
            <a:endParaRPr lang="ru-RU" dirty="0">
              <a:effectLst/>
            </a:endParaRPr>
          </a:p>
          <a:p>
            <a:pPr rtl="0"/>
            <a:r>
              <a:rPr lang="es-AR" sz="1400" b="1" i="0" u="none" strike="noStrike" dirty="0">
                <a:effectLst/>
                <a:latin typeface="+mn-lt"/>
                <a:ea typeface="+mn-ea"/>
                <a:cs typeface="+mn-cs"/>
                <a:sym typeface="Arial"/>
              </a:rPr>
              <a:t>Boro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en forma de borato de sodio, obtenido por síntesis bioquímica</a:t>
            </a:r>
            <a:r>
              <a:rPr lang="ru-RU" sz="1400" b="0" i="0" u="none" strike="noStrike" dirty="0">
                <a:effectLst/>
                <a:latin typeface="+mn-lt"/>
                <a:ea typeface="+mn-ea"/>
                <a:cs typeface="+mn-cs"/>
                <a:sym typeface="Arial"/>
              </a:rPr>
              <a:t>.</a:t>
            </a:r>
            <a:endParaRPr lang="ru-RU" dirty="0">
              <a:effectLst/>
            </a:endParaRPr>
          </a:p>
          <a:p>
            <a:pPr rtl="0"/>
            <a:r>
              <a:rPr lang="es-AR" sz="1400" b="1" i="0" u="none" strike="noStrike" dirty="0">
                <a:effectLst/>
                <a:latin typeface="+mn-lt"/>
                <a:ea typeface="+mn-ea"/>
                <a:cs typeface="+mn-cs"/>
                <a:sym typeface="Arial"/>
              </a:rPr>
              <a:t>Vitamina</a:t>
            </a:r>
            <a:r>
              <a:rPr lang="ru-RU" sz="1400" b="1" i="0" u="none" strike="noStrike" dirty="0">
                <a:effectLst/>
                <a:latin typeface="+mn-lt"/>
                <a:ea typeface="+mn-ea"/>
                <a:cs typeface="+mn-cs"/>
                <a:sym typeface="Arial"/>
              </a:rPr>
              <a:t> D3</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de origen natural. Su fuente es la </a:t>
            </a:r>
            <a:r>
              <a:rPr lang="en-US" b="0" i="0" dirty="0" err="1">
                <a:solidFill>
                  <a:srgbClr val="000000"/>
                </a:solidFill>
                <a:effectLst/>
                <a:latin typeface="Roboto" panose="02000000000000000000" pitchFamily="2" charset="0"/>
              </a:rPr>
              <a:t>lanolina</a:t>
            </a:r>
            <a:r>
              <a:rPr lang="en-US" b="0" i="0" dirty="0">
                <a:solidFill>
                  <a:srgbClr val="000000"/>
                </a:solidFill>
                <a:effectLst/>
                <a:latin typeface="Roboto" panose="02000000000000000000" pitchFamily="2" charset="0"/>
              </a:rPr>
              <a:t> de </a:t>
            </a:r>
            <a:r>
              <a:rPr lang="en-US" b="0" i="0" dirty="0" err="1">
                <a:solidFill>
                  <a:srgbClr val="000000"/>
                </a:solidFill>
                <a:effectLst/>
                <a:latin typeface="Roboto" panose="02000000000000000000" pitchFamily="2" charset="0"/>
              </a:rPr>
              <a:t>lana</a:t>
            </a:r>
            <a:r>
              <a:rPr lang="en-US" b="0" i="0" dirty="0">
                <a:solidFill>
                  <a:srgbClr val="000000"/>
                </a:solidFill>
                <a:effectLst/>
                <a:latin typeface="Roboto" panose="02000000000000000000" pitchFamily="2" charset="0"/>
              </a:rPr>
              <a:t> de </a:t>
            </a:r>
            <a:r>
              <a:rPr lang="en-US" b="0" i="0" dirty="0" err="1">
                <a:solidFill>
                  <a:srgbClr val="000000"/>
                </a:solidFill>
                <a:effectLst/>
                <a:latin typeface="Roboto" panose="02000000000000000000" pitchFamily="2" charset="0"/>
              </a:rPr>
              <a:t>oveja</a:t>
            </a:r>
            <a:r>
              <a:rPr lang="ru-RU" sz="1400" b="0" i="0" u="none" strike="noStrike" dirty="0">
                <a:effectLst/>
                <a:latin typeface="+mn-lt"/>
                <a:ea typeface="+mn-ea"/>
                <a:cs typeface="+mn-cs"/>
                <a:sym typeface="Arial"/>
              </a:rPr>
              <a:t>.</a:t>
            </a:r>
            <a:endParaRPr lang="ru-RU" dirty="0">
              <a:effectLst/>
            </a:endParaRPr>
          </a:p>
          <a:p>
            <a:pPr rtl="0"/>
            <a:r>
              <a:rPr lang="es-AR" sz="1400" b="1" i="0" u="none" strike="noStrike" dirty="0">
                <a:effectLst/>
                <a:latin typeface="+mn-lt"/>
                <a:ea typeface="+mn-ea"/>
                <a:cs typeface="+mn-cs"/>
                <a:sym typeface="Arial"/>
              </a:rPr>
              <a:t>Vitamina</a:t>
            </a:r>
            <a:r>
              <a:rPr lang="ru-RU" sz="1400" b="1" i="0" u="none" strike="noStrike" dirty="0">
                <a:effectLst/>
                <a:latin typeface="+mn-lt"/>
                <a:ea typeface="+mn-ea"/>
                <a:cs typeface="+mn-cs"/>
                <a:sym typeface="Arial"/>
              </a:rPr>
              <a:t> К2</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de origen natural elaborada con materias primas vegetales fermentadas</a:t>
            </a:r>
            <a:r>
              <a:rPr lang="ru-RU" sz="1400" b="0" i="0" u="none" strike="noStrike" dirty="0">
                <a:effectLst/>
                <a:latin typeface="+mn-lt"/>
                <a:ea typeface="+mn-ea"/>
                <a:cs typeface="+mn-cs"/>
                <a:sym typeface="Arial"/>
              </a:rPr>
              <a:t>. </a:t>
            </a:r>
            <a:r>
              <a:rPr lang="es-ES" b="0" i="0" dirty="0">
                <a:solidFill>
                  <a:srgbClr val="000000"/>
                </a:solidFill>
                <a:effectLst/>
                <a:latin typeface="Roboto" panose="02000000000000000000" pitchFamily="2" charset="0"/>
              </a:rPr>
              <a:t>El producto contiene el ingrediente patentado MenaQ7.</a:t>
            </a:r>
            <a:endParaRPr dirty="0"/>
          </a:p>
        </p:txBody>
      </p:sp>
    </p:spTree>
    <p:extLst>
      <p:ext uri="{BB962C8B-B14F-4D97-AF65-F5344CB8AC3E}">
        <p14:creationId xmlns:p14="http://schemas.microsoft.com/office/powerpoint/2010/main" val="170133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381000" y="685800"/>
            <a:ext cx="6096000" cy="3429000"/>
          </a:xfrm>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384803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2321985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xfrm>
            <a:off x="381000" y="685800"/>
            <a:ext cx="6096000" cy="3429000"/>
          </a:xfrm>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1855423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xfrm>
            <a:off x="381000" y="685800"/>
            <a:ext cx="6096000" cy="3429000"/>
          </a:xfrm>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11820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xfrm>
            <a:off x="381000" y="685800"/>
            <a:ext cx="6096000" cy="3429000"/>
          </a:xfrm>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pPr rtl="0"/>
            <a:r>
              <a:rPr lang="es-ES" b="0" i="0" dirty="0">
                <a:solidFill>
                  <a:srgbClr val="000000"/>
                </a:solidFill>
                <a:effectLst/>
                <a:latin typeface="Roboto" panose="02000000000000000000" pitchFamily="2" charset="0"/>
              </a:rPr>
              <a:t>La </a:t>
            </a:r>
            <a:r>
              <a:rPr lang="es-ES" b="1" i="0" dirty="0">
                <a:solidFill>
                  <a:srgbClr val="000000"/>
                </a:solidFill>
                <a:effectLst/>
                <a:latin typeface="Roboto" panose="02000000000000000000" pitchFamily="2" charset="0"/>
              </a:rPr>
              <a:t>vitamina D3</a:t>
            </a:r>
            <a:r>
              <a:rPr lang="es-ES" b="0" i="0" dirty="0">
                <a:solidFill>
                  <a:srgbClr val="000000"/>
                </a:solidFill>
                <a:effectLst/>
                <a:latin typeface="Roboto" panose="02000000000000000000" pitchFamily="2" charset="0"/>
              </a:rPr>
              <a:t> </a:t>
            </a:r>
            <a:r>
              <a:rPr lang="es-AR" sz="1800" b="0" i="0" dirty="0">
                <a:solidFill>
                  <a:srgbClr val="000000"/>
                </a:solidFill>
                <a:effectLst/>
                <a:latin typeface="Calibri" panose="020F0502020204030204" pitchFamily="34" charset="0"/>
                <a:cs typeface="Times New Roman" panose="02020603050405020304" pitchFamily="18" charset="0"/>
              </a:rPr>
              <a:t>p</a:t>
            </a:r>
            <a:r>
              <a:rPr lang="es-AR" sz="1800" dirty="0">
                <a:effectLst/>
                <a:latin typeface="Calibri" panose="020F0502020204030204" pitchFamily="34" charset="0"/>
                <a:ea typeface="Calibri" panose="020F0502020204030204" pitchFamily="34" charset="0"/>
                <a:cs typeface="Times New Roman" panose="02020603050405020304" pitchFamily="18" charset="0"/>
              </a:rPr>
              <a:t>uede sintetizarse en las células de la piel por exposición a los rayos ultravioletas, o bien obtenerse a través de la dieta</a:t>
            </a:r>
            <a:r>
              <a:rPr lang="es-ES" b="0" i="0" dirty="0">
                <a:solidFill>
                  <a:srgbClr val="000000"/>
                </a:solidFill>
                <a:effectLst/>
                <a:latin typeface="Roboto" panose="02000000000000000000" pitchFamily="2" charset="0"/>
              </a:rPr>
              <a:t>. La falta de luz solar, el aumento del smog y el polvo en las ciudades, el agotamiento nutricional de los alimentos e incluso el uso de protector solar dificultan la obtención de esta vitamina. </a:t>
            </a:r>
            <a:endParaRPr lang="es-AR" sz="1400" b="0" i="0" u="none" strike="noStrike" dirty="0">
              <a:effectLst/>
              <a:latin typeface="+mn-lt"/>
              <a:ea typeface="+mn-ea"/>
              <a:cs typeface="+mn-cs"/>
              <a:sym typeface="Arial"/>
            </a:endParaRPr>
          </a:p>
          <a:p>
            <a:pPr rtl="0"/>
            <a:r>
              <a:rPr lang="es-ES" b="0" i="0" dirty="0">
                <a:solidFill>
                  <a:srgbClr val="000000"/>
                </a:solidFill>
                <a:effectLst/>
                <a:latin typeface="Roboto" panose="02000000000000000000" pitchFamily="2" charset="0"/>
              </a:rPr>
              <a:t>Está comprobado que la vitamina D3 potencia el transporte de calcio y su penetración en el torrente sanguíneo, mientras que </a:t>
            </a:r>
            <a:r>
              <a:rPr lang="es-ES" sz="1400" b="0" i="0" u="none" strike="noStrike" dirty="0">
                <a:solidFill>
                  <a:srgbClr val="000000"/>
                </a:solidFill>
                <a:effectLst/>
                <a:latin typeface="Roboto" panose="02000000000000000000" pitchFamily="2" charset="0"/>
                <a:ea typeface="+mn-ea"/>
                <a:cs typeface="+mn-cs"/>
                <a:sym typeface="Arial"/>
              </a:rPr>
              <a:t>su deficiencia </a:t>
            </a:r>
            <a:r>
              <a:rPr lang="es-ES" b="0" i="0" dirty="0">
                <a:solidFill>
                  <a:srgbClr val="000000"/>
                </a:solidFill>
                <a:effectLst/>
                <a:latin typeface="Roboto" panose="02000000000000000000" pitchFamily="2" charset="0"/>
              </a:rPr>
              <a:t>ralentiza este proceso</a:t>
            </a:r>
            <a:r>
              <a:rPr lang="ru-RU" sz="1400" b="0" i="0" u="none" strike="noStrike" dirty="0">
                <a:effectLst/>
                <a:latin typeface="+mn-lt"/>
                <a:ea typeface="+mn-ea"/>
                <a:cs typeface="+mn-cs"/>
                <a:sym typeface="Arial"/>
              </a:rPr>
              <a:t>. </a:t>
            </a:r>
            <a:r>
              <a:rPr lang="es-ES" b="0" i="0" dirty="0">
                <a:solidFill>
                  <a:srgbClr val="000000"/>
                </a:solidFill>
                <a:effectLst/>
                <a:latin typeface="Roboto" panose="02000000000000000000" pitchFamily="2" charset="0"/>
              </a:rPr>
              <a:t>Además del calcio, la vitamina D3 mejora la absorción del magnesio y el zinc, pero no afecta la absorción del potasio y el sodio.</a:t>
            </a:r>
            <a:endParaRPr lang="es-AR" sz="1400" b="0" i="0" u="none" strike="noStrike" dirty="0">
              <a:effectLst/>
              <a:latin typeface="+mn-lt"/>
              <a:ea typeface="+mn-ea"/>
              <a:cs typeface="+mn-cs"/>
              <a:sym typeface="Arial"/>
            </a:endParaRPr>
          </a:p>
          <a:p>
            <a:pPr rtl="0"/>
            <a:endParaRPr lang="es-ES"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19137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rtl="0"/>
            <a:r>
              <a:rPr lang="es-AR" sz="1400" b="0" i="0" u="none" strike="noStrike" dirty="0">
                <a:effectLst/>
                <a:latin typeface="+mn-lt"/>
                <a:ea typeface="+mn-ea"/>
                <a:cs typeface="+mn-cs"/>
                <a:sym typeface="Arial"/>
              </a:rPr>
              <a:t>La</a:t>
            </a:r>
            <a:r>
              <a:rPr lang="es-AR" sz="1400" b="1" i="0" u="none" strike="noStrike" dirty="0">
                <a:effectLst/>
                <a:latin typeface="+mn-lt"/>
                <a:ea typeface="+mn-ea"/>
                <a:cs typeface="+mn-cs"/>
                <a:sym typeface="Arial"/>
              </a:rPr>
              <a:t> vitamina</a:t>
            </a:r>
            <a:r>
              <a:rPr lang="ru-RU" sz="1400" b="1" i="0" u="none" strike="noStrike" dirty="0">
                <a:effectLst/>
                <a:latin typeface="+mn-lt"/>
                <a:ea typeface="+mn-ea"/>
                <a:cs typeface="+mn-cs"/>
                <a:sym typeface="Arial"/>
              </a:rPr>
              <a:t> K2</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participa en la síntesis de osteocalcina, proteína del tejido óseo que</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une el calcio a</a:t>
            </a:r>
            <a:r>
              <a:rPr lang="en-US" b="0" i="0" dirty="0">
                <a:solidFill>
                  <a:srgbClr val="000000"/>
                </a:solidFill>
                <a:effectLst/>
                <a:latin typeface="Roboto" panose="02000000000000000000" pitchFamily="2" charset="0"/>
              </a:rPr>
              <a:t> las </a:t>
            </a:r>
            <a:r>
              <a:rPr lang="en-US" b="0" i="0" dirty="0" err="1">
                <a:solidFill>
                  <a:srgbClr val="000000"/>
                </a:solidFill>
                <a:effectLst/>
                <a:latin typeface="Roboto" panose="02000000000000000000" pitchFamily="2" charset="0"/>
              </a:rPr>
              <a:t>hidroxiapatitas</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este</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proceso</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permite</a:t>
            </a:r>
            <a:r>
              <a:rPr lang="en-US" b="0" i="0" dirty="0">
                <a:solidFill>
                  <a:srgbClr val="000000"/>
                </a:solidFill>
                <a:effectLst/>
                <a:latin typeface="Roboto" panose="02000000000000000000" pitchFamily="2" charset="0"/>
              </a:rPr>
              <a:t> la </a:t>
            </a:r>
            <a:r>
              <a:rPr lang="en-US" b="0" i="0" dirty="0" err="1">
                <a:solidFill>
                  <a:srgbClr val="000000"/>
                </a:solidFill>
                <a:effectLst/>
                <a:latin typeface="Roboto" panose="02000000000000000000" pitchFamily="2" charset="0"/>
              </a:rPr>
              <a:t>renovación</a:t>
            </a:r>
            <a:r>
              <a:rPr lang="en-US" b="0" i="0" dirty="0">
                <a:solidFill>
                  <a:srgbClr val="000000"/>
                </a:solidFill>
                <a:effectLst/>
                <a:latin typeface="Roboto" panose="02000000000000000000" pitchFamily="2" charset="0"/>
              </a:rPr>
              <a:t> del </a:t>
            </a:r>
            <a:r>
              <a:rPr lang="en-US" b="0" i="0" dirty="0" err="1">
                <a:solidFill>
                  <a:srgbClr val="000000"/>
                </a:solidFill>
                <a:effectLst/>
                <a:latin typeface="Roboto" panose="02000000000000000000" pitchFamily="2" charset="0"/>
              </a:rPr>
              <a:t>tejido</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óseo</a:t>
            </a:r>
            <a:r>
              <a:rPr lang="en-US" b="0" i="0" dirty="0">
                <a:solidFill>
                  <a:srgbClr val="000000"/>
                </a:solidFill>
                <a:effectLst/>
                <a:latin typeface="Roboto" panose="02000000000000000000" pitchFamily="2" charset="0"/>
              </a:rPr>
              <a:t>.</a:t>
            </a:r>
            <a:endParaRPr lang="ru-RU" dirty="0">
              <a:effectLst/>
            </a:endParaRPr>
          </a:p>
          <a:p>
            <a:r>
              <a:rPr lang="es-AR" sz="1400" b="0" i="0" u="none" strike="noStrike" dirty="0">
                <a:effectLst/>
                <a:latin typeface="+mn-lt"/>
                <a:ea typeface="+mn-ea"/>
                <a:cs typeface="+mn-cs"/>
                <a:sym typeface="Arial"/>
              </a:rPr>
              <a:t>La vitamina</a:t>
            </a:r>
            <a:r>
              <a:rPr lang="ru-RU" sz="1400" b="0" i="0" u="none" strike="noStrike" dirty="0">
                <a:effectLst/>
                <a:latin typeface="+mn-lt"/>
                <a:ea typeface="+mn-ea"/>
                <a:cs typeface="+mn-cs"/>
                <a:sym typeface="Arial"/>
              </a:rPr>
              <a:t> К2 (</a:t>
            </a:r>
            <a:r>
              <a:rPr lang="es-AR" sz="1400" b="0" i="0" u="none" strike="noStrike" dirty="0">
                <a:effectLst/>
                <a:latin typeface="+mn-lt"/>
                <a:ea typeface="+mn-ea"/>
                <a:cs typeface="+mn-cs"/>
                <a:sym typeface="Arial"/>
              </a:rPr>
              <a:t>menaquinona</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existe en una variedad de formas</a:t>
            </a:r>
            <a:r>
              <a:rPr lang="ru-RU" sz="1400" b="0" i="0" u="none" strike="noStrike" dirty="0">
                <a:effectLst/>
                <a:latin typeface="+mn-lt"/>
                <a:ea typeface="+mn-ea"/>
                <a:cs typeface="+mn-cs"/>
                <a:sym typeface="Arial"/>
              </a:rPr>
              <a:t>, </a:t>
            </a:r>
            <a:r>
              <a:rPr lang="es-ES" b="0" i="0" dirty="0">
                <a:solidFill>
                  <a:srgbClr val="000000"/>
                </a:solidFill>
                <a:effectLst/>
                <a:latin typeface="Roboto" panose="02000000000000000000" pitchFamily="2" charset="0"/>
              </a:rPr>
              <a:t>siendo MK-4 y MK-7 las más comunes. Entre ellas, MK-7 cuenta con la mayor biodisponibilidad.</a:t>
            </a:r>
            <a:endParaRPr dirty="0"/>
          </a:p>
        </p:txBody>
      </p:sp>
    </p:spTree>
    <p:extLst>
      <p:ext uri="{BB962C8B-B14F-4D97-AF65-F5344CB8AC3E}">
        <p14:creationId xmlns:p14="http://schemas.microsoft.com/office/powerpoint/2010/main" val="741258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xfrm>
            <a:off x="381000" y="685800"/>
            <a:ext cx="6096000" cy="3429000"/>
          </a:xfrm>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3068940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xfrm>
            <a:off x="381000" y="685800"/>
            <a:ext cx="6096000" cy="3429000"/>
          </a:xfrm>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333379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36019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381000" y="685800"/>
            <a:ext cx="6096000" cy="3429000"/>
          </a:xfrm>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1874037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3182713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xfrm>
            <a:off x="381000" y="685800"/>
            <a:ext cx="6096000" cy="3429000"/>
          </a:xfrm>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1375617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xfrm>
            <a:off x="381000" y="685800"/>
            <a:ext cx="6096000" cy="3429000"/>
          </a:xfrm>
          <a:prstGeom prst="rect">
            <a:avLst/>
          </a:prstGeom>
        </p:spPr>
        <p:txBody>
          <a:bodyPr/>
          <a:lstStyle/>
          <a:p>
            <a:endParaRPr/>
          </a:p>
        </p:txBody>
      </p:sp>
      <p:sp>
        <p:nvSpPr>
          <p:cNvPr id="481" name="Shape 481"/>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155440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xfrm>
            <a:off x="381000" y="685800"/>
            <a:ext cx="6096000" cy="3429000"/>
          </a:xfrm>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4175894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xfrm>
            <a:off x="381000" y="685800"/>
            <a:ext cx="6096000" cy="3429000"/>
          </a:xfrm>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1727364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xfrm>
            <a:off x="381000" y="685800"/>
            <a:ext cx="6096000" cy="3429000"/>
          </a:xfrm>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140265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a:spLocks noGrp="1" noRot="1" noChangeAspect="1"/>
          </p:cNvSpPr>
          <p:nvPr>
            <p:ph type="sldImg"/>
          </p:nvPr>
        </p:nvSpPr>
        <p:spPr>
          <a:xfrm>
            <a:off x="381000" y="685800"/>
            <a:ext cx="6096000" cy="3429000"/>
          </a:xfrm>
          <a:prstGeom prst="rect">
            <a:avLst/>
          </a:prstGeom>
        </p:spPr>
        <p:txBody>
          <a:bodyPr/>
          <a:lstStyle/>
          <a:p>
            <a:endParaRPr/>
          </a:p>
        </p:txBody>
      </p:sp>
      <p:sp>
        <p:nvSpPr>
          <p:cNvPr id="535" name="Shape 535"/>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729534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829606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4728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39057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pPr rtl="0"/>
            <a:r>
              <a:rPr lang="es-AR" sz="2800" b="0" i="0" u="none" strike="noStrike" dirty="0">
                <a:effectLst/>
                <a:latin typeface="+mn-lt"/>
                <a:ea typeface="+mn-ea"/>
                <a:cs typeface="+mn-cs"/>
                <a:sym typeface="Arial"/>
              </a:rPr>
              <a:t>Cerca del</a:t>
            </a:r>
            <a:r>
              <a:rPr lang="ru-RU" sz="2800" b="0" i="0" u="none" strike="noStrike" dirty="0">
                <a:effectLst/>
                <a:latin typeface="+mn-lt"/>
                <a:ea typeface="+mn-ea"/>
                <a:cs typeface="+mn-cs"/>
                <a:sym typeface="Arial"/>
              </a:rPr>
              <a:t> 98-99% </a:t>
            </a:r>
            <a:r>
              <a:rPr lang="es-AR" sz="2800" b="0" i="0" u="none" strike="noStrike" dirty="0">
                <a:effectLst/>
                <a:latin typeface="+mn-lt"/>
                <a:ea typeface="+mn-ea"/>
                <a:cs typeface="+mn-cs"/>
                <a:sym typeface="Arial"/>
              </a:rPr>
              <a:t>del calcio del cuerpo se concentra en los huesos y los dientes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mientras que el </a:t>
            </a:r>
            <a:r>
              <a:rPr lang="ru-RU" sz="2800" b="0" i="0" u="none" strike="noStrike" dirty="0">
                <a:effectLst/>
                <a:latin typeface="+mn-lt"/>
                <a:ea typeface="+mn-ea"/>
                <a:cs typeface="+mn-cs"/>
                <a:sym typeface="Arial"/>
              </a:rPr>
              <a:t>1-2% </a:t>
            </a:r>
            <a:r>
              <a:rPr lang="es-AR" sz="2800" b="0" i="0" u="none" strike="noStrike" dirty="0">
                <a:effectLst/>
                <a:latin typeface="+mn-lt"/>
                <a:ea typeface="+mn-ea"/>
                <a:cs typeface="+mn-cs"/>
                <a:sym typeface="Arial"/>
              </a:rPr>
              <a:t>restante se encuentra en la sangre y en los tejidos blandos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El tejido óseo es una</a:t>
            </a:r>
            <a:r>
              <a:rPr lang="ru-RU" sz="2800" b="0" i="0" u="none" strike="noStrike" dirty="0">
                <a:effectLst/>
                <a:latin typeface="+mn-lt"/>
                <a:ea typeface="+mn-ea"/>
                <a:cs typeface="+mn-cs"/>
                <a:sym typeface="Arial"/>
              </a:rPr>
              <a:t> </a:t>
            </a:r>
            <a:r>
              <a:rPr lang="es-AR" sz="2800" b="1" i="0" u="none" strike="noStrike" dirty="0">
                <a:effectLst/>
                <a:latin typeface="+mn-lt"/>
                <a:ea typeface="+mn-ea"/>
                <a:cs typeface="+mn-cs"/>
                <a:sym typeface="Arial"/>
              </a:rPr>
              <a:t>reserva de calcio</a:t>
            </a:r>
            <a:r>
              <a:rPr lang="ru-RU" sz="2800" b="1" i="0" u="none" strike="noStrike" dirty="0">
                <a:effectLst/>
                <a:latin typeface="+mn-lt"/>
                <a:ea typeface="+mn-ea"/>
                <a:cs typeface="+mn-cs"/>
                <a:sym typeface="Arial"/>
              </a:rPr>
              <a:t>,</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una cantera de la que el organismo extrae este mineral para mantener la concentración de iones de calcio en la sangre</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Por regla general, esto ocurre cuando </a:t>
            </a:r>
            <a:r>
              <a:rPr lang="es-ES" sz="3600" b="0" i="0" dirty="0">
                <a:solidFill>
                  <a:srgbClr val="000000"/>
                </a:solidFill>
                <a:effectLst/>
                <a:latin typeface="Roboto" panose="02000000000000000000" pitchFamily="2" charset="0"/>
              </a:rPr>
              <a:t>no se consume suficiente calcio a través de la dieta, o bien cuando los intestinos no logran absorberlo correctamente.</a:t>
            </a:r>
          </a:p>
          <a:p>
            <a:pPr rtl="0"/>
            <a:endParaRPr lang="ru-RU" sz="2800" b="1" i="0" u="none" strike="noStrike" dirty="0">
              <a:effectLst/>
              <a:latin typeface="+mn-lt"/>
              <a:ea typeface="+mn-ea"/>
              <a:cs typeface="+mn-cs"/>
              <a:sym typeface="Arial"/>
            </a:endParaRPr>
          </a:p>
          <a:p>
            <a:pPr>
              <a:defRPr sz="2800" b="1"/>
            </a:pPr>
            <a:r>
              <a:rPr lang="es-ES" sz="4800" b="1" i="0" dirty="0">
                <a:solidFill>
                  <a:srgbClr val="000000"/>
                </a:solidFill>
                <a:effectLst/>
                <a:latin typeface="Roboto" panose="02000000000000000000" pitchFamily="2" charset="0"/>
              </a:rPr>
              <a:t>Los signos de deficiencia de calcio no son específicos, es decir, pueden indicar otros problemas. Sin embargo: </a:t>
            </a:r>
          </a:p>
          <a:p>
            <a:pPr marL="0" indent="0" rtl="0" fontAlgn="base">
              <a:buNone/>
            </a:pPr>
            <a:r>
              <a:rPr lang="es-AR" sz="2800" b="0" i="0" u="none" strike="noStrike" dirty="0">
                <a:effectLst/>
                <a:latin typeface="+mn-lt"/>
                <a:ea typeface="+mn-ea"/>
                <a:cs typeface="+mn-cs"/>
                <a:sym typeface="Arial"/>
              </a:rPr>
              <a:t>1. La osteoporosis o fragilidad ósea es considerada un trastorno por deficiencia de calcio.</a:t>
            </a:r>
            <a:r>
              <a:rPr lang="es-ES" sz="2800" b="0" i="0" dirty="0">
                <a:solidFill>
                  <a:srgbClr val="000000"/>
                </a:solidFill>
                <a:effectLst/>
                <a:latin typeface="Roboto" panose="02000000000000000000" pitchFamily="2" charset="0"/>
              </a:rPr>
              <a:t> Cuando los niveles de calcio en la sangre disminuyen, el cuerpo se ve obligado a tomar este mineral del tejido óseo. Esto provoca alteraciones en la densidad ósea y, como consecuencia, un aumento en el riesgo de fractura </a:t>
            </a:r>
            <a:r>
              <a:rPr lang="ru-RU" sz="2800" b="0" i="0" u="none" strike="noStrike" baseline="30000" dirty="0">
                <a:effectLst/>
                <a:latin typeface="+mn-lt"/>
                <a:ea typeface="+mn-ea"/>
                <a:cs typeface="+mn-cs"/>
                <a:sym typeface="Arial"/>
              </a:rPr>
              <a:t>[2]</a:t>
            </a:r>
            <a:r>
              <a:rPr lang="ru-RU" sz="2800" b="0" i="0" u="none" strike="noStrike" dirty="0">
                <a:effectLst/>
                <a:latin typeface="+mn-lt"/>
                <a:ea typeface="+mn-ea"/>
                <a:cs typeface="+mn-cs"/>
                <a:sym typeface="Arial"/>
              </a:rPr>
              <a:t>.</a:t>
            </a:r>
          </a:p>
          <a:p>
            <a:pPr rtl="0" fontAlgn="base"/>
            <a:r>
              <a:rPr lang="ru-RU" sz="2800" b="0" i="0" u="none" strike="noStrike" dirty="0">
                <a:effectLst/>
                <a:latin typeface="+mn-lt"/>
                <a:ea typeface="+mn-ea"/>
                <a:cs typeface="+mn-cs"/>
                <a:sym typeface="Arial"/>
              </a:rPr>
              <a:t>2. </a:t>
            </a:r>
            <a:r>
              <a:rPr lang="es-ES" sz="2800" b="0" i="0" dirty="0">
                <a:solidFill>
                  <a:srgbClr val="000000"/>
                </a:solidFill>
                <a:effectLst/>
                <a:latin typeface="Roboto" panose="02000000000000000000" pitchFamily="2" charset="0"/>
              </a:rPr>
              <a:t>El calcio interviene en el proceso de remineralización del esmalte dental. Cuanto más débil es el esmalte, mayor es el riesgo de desarrollar caries </a:t>
            </a:r>
            <a:r>
              <a:rPr lang="ru-RU" sz="2800" b="0" i="0" u="none" strike="noStrike" baseline="30000" dirty="0">
                <a:effectLst/>
                <a:latin typeface="+mn-lt"/>
                <a:ea typeface="+mn-ea"/>
                <a:cs typeface="+mn-cs"/>
                <a:sym typeface="Arial"/>
              </a:rPr>
              <a:t>[3]</a:t>
            </a:r>
            <a:r>
              <a:rPr lang="ru-RU" sz="2800" b="0" i="0" u="none" strike="noStrike" dirty="0">
                <a:effectLst/>
                <a:latin typeface="+mn-lt"/>
                <a:ea typeface="+mn-ea"/>
                <a:cs typeface="+mn-cs"/>
                <a:sym typeface="Arial"/>
              </a:rPr>
              <a:t>.</a:t>
            </a:r>
          </a:p>
          <a:p>
            <a:pPr rtl="0" fontAlgn="base"/>
            <a:r>
              <a:rPr lang="ru-RU" sz="2800" b="0" i="0" u="none" strike="noStrike" dirty="0">
                <a:effectLst/>
                <a:latin typeface="+mn-lt"/>
                <a:ea typeface="+mn-ea"/>
                <a:cs typeface="+mn-cs"/>
                <a:sym typeface="Arial"/>
              </a:rPr>
              <a:t>3. </a:t>
            </a:r>
            <a:r>
              <a:rPr lang="es-ES" sz="2800" b="0" i="0" dirty="0">
                <a:solidFill>
                  <a:srgbClr val="000000"/>
                </a:solidFill>
                <a:effectLst/>
                <a:latin typeface="Roboto" panose="02000000000000000000" pitchFamily="2" charset="0"/>
              </a:rPr>
              <a:t>El calcio desempeña un papel importante en la transmisión de impulsos nerviosos a los músculos y es responsable de su contracción. Cuando los niveles de calcio en la sangre son bajos, los músculos no pueden mantener su tono normal y aparecen los espasmos </a:t>
            </a:r>
            <a:r>
              <a:rPr lang="ru-RU" sz="2800" b="0" i="0" u="none" strike="noStrike" baseline="30000" dirty="0">
                <a:effectLst/>
                <a:latin typeface="+mn-lt"/>
                <a:ea typeface="+mn-ea"/>
                <a:cs typeface="+mn-cs"/>
                <a:sym typeface="Arial"/>
              </a:rPr>
              <a:t>[4]</a:t>
            </a:r>
            <a:r>
              <a:rPr lang="ru-RU" sz="2800" b="0" i="0" u="none" strike="noStrike" dirty="0">
                <a:effectLst/>
                <a:latin typeface="+mn-lt"/>
                <a:ea typeface="+mn-ea"/>
                <a:cs typeface="+mn-cs"/>
                <a:sym typeface="Arial"/>
              </a:rPr>
              <a:t>. </a:t>
            </a:r>
          </a:p>
          <a:p>
            <a:pPr rtl="0" fontAlgn="base"/>
            <a:r>
              <a:rPr lang="ru-RU" sz="2800" b="0" i="0" u="none" strike="noStrike" dirty="0">
                <a:effectLst/>
                <a:latin typeface="+mn-lt"/>
                <a:ea typeface="+mn-ea"/>
                <a:cs typeface="+mn-cs"/>
                <a:sym typeface="Arial"/>
              </a:rPr>
              <a:t>4. </a:t>
            </a:r>
            <a:r>
              <a:rPr lang="es-AR" sz="2800" b="0" i="0" u="none" strike="noStrike" dirty="0">
                <a:effectLst/>
                <a:latin typeface="+mn-lt"/>
                <a:ea typeface="+mn-ea"/>
                <a:cs typeface="+mn-cs"/>
                <a:sym typeface="Arial"/>
              </a:rPr>
              <a:t>La arritmia es un síntoma típico de hipocalcemia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Las células del corazón no pueden funcionar con normalidad si no reciben suficiente calcio </a:t>
            </a:r>
            <a:r>
              <a:rPr lang="ru-RU" sz="2800" b="0" i="0" u="none" strike="noStrike" baseline="30000" dirty="0">
                <a:effectLst/>
                <a:latin typeface="+mn-lt"/>
                <a:ea typeface="+mn-ea"/>
                <a:cs typeface="+mn-cs"/>
                <a:sym typeface="Arial"/>
              </a:rPr>
              <a:t>[5,6]</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Además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el déficit </a:t>
            </a:r>
            <a:r>
              <a:rPr lang="es-ES" sz="2800" b="0" i="0" dirty="0">
                <a:solidFill>
                  <a:srgbClr val="000000"/>
                </a:solidFill>
                <a:effectLst/>
                <a:latin typeface="Roboto" panose="02000000000000000000" pitchFamily="2" charset="0"/>
              </a:rPr>
              <a:t>de calcio puede afectar significativamente la función cognitiva </a:t>
            </a:r>
            <a:r>
              <a:rPr lang="ru-RU" sz="2800" b="0" i="0" u="none" strike="noStrike" baseline="30000" dirty="0">
                <a:effectLst/>
                <a:latin typeface="+mn-lt"/>
                <a:ea typeface="+mn-ea"/>
                <a:cs typeface="+mn-cs"/>
                <a:sym typeface="Arial"/>
              </a:rPr>
              <a:t>[1]</a:t>
            </a:r>
            <a:r>
              <a:rPr lang="ru-RU" sz="2800" b="0" i="0" u="none" strike="noStrike" dirty="0">
                <a:effectLst/>
                <a:latin typeface="+mn-lt"/>
                <a:ea typeface="+mn-ea"/>
                <a:cs typeface="+mn-cs"/>
                <a:sym typeface="Arial"/>
              </a:rPr>
              <a:t>.</a:t>
            </a:r>
            <a:r>
              <a:rPr lang="ru-RU" sz="2800" b="0" i="0" u="none" strike="noStrike" baseline="0" dirty="0">
                <a:effectLst/>
                <a:latin typeface="+mn-lt"/>
                <a:ea typeface="+mn-ea"/>
                <a:cs typeface="+mn-cs"/>
                <a:sym typeface="Arial"/>
              </a:rPr>
              <a:t> </a:t>
            </a:r>
          </a:p>
          <a:p>
            <a:pPr rtl="0" fontAlgn="base"/>
            <a:r>
              <a:rPr lang="ru-RU" sz="2800" b="0" i="0" u="none" strike="noStrike" baseline="0" dirty="0">
                <a:effectLst/>
                <a:latin typeface="+mn-lt"/>
                <a:ea typeface="+mn-ea"/>
                <a:cs typeface="+mn-cs"/>
                <a:sym typeface="Arial"/>
              </a:rPr>
              <a:t>5. </a:t>
            </a:r>
            <a:r>
              <a:rPr lang="es-AR" sz="2800" b="0" i="0" u="none" strike="noStrike" dirty="0">
                <a:effectLst/>
                <a:latin typeface="+mn-lt"/>
                <a:ea typeface="+mn-ea"/>
                <a:cs typeface="+mn-cs"/>
                <a:sym typeface="Arial"/>
              </a:rPr>
              <a:t>La insuficiencia de calcio en las células puede conducir a un estado de agotamiento y debilidad </a:t>
            </a:r>
            <a:r>
              <a:rPr lang="ru-RU" sz="2800" b="0" i="0" u="none" strike="noStrike" baseline="30000" dirty="0">
                <a:effectLst/>
                <a:latin typeface="+mn-lt"/>
                <a:ea typeface="+mn-ea"/>
                <a:cs typeface="+mn-cs"/>
                <a:sym typeface="Arial"/>
              </a:rPr>
              <a:t>[7]</a:t>
            </a:r>
            <a:r>
              <a:rPr lang="ru-RU" sz="2800" b="0" i="0" u="none" strike="noStrike" dirty="0">
                <a:effectLst/>
                <a:latin typeface="+mn-lt"/>
                <a:ea typeface="+mn-ea"/>
                <a:cs typeface="+mn-cs"/>
                <a:sym typeface="Arial"/>
              </a:rPr>
              <a:t>. </a:t>
            </a:r>
          </a:p>
          <a:p>
            <a:pPr rtl="0" fontAlgn="base"/>
            <a:r>
              <a:rPr lang="ru-RU" sz="2800" b="0" i="0" u="none" strike="noStrike" dirty="0">
                <a:effectLst/>
                <a:latin typeface="+mn-lt"/>
                <a:ea typeface="+mn-ea"/>
                <a:cs typeface="+mn-cs"/>
                <a:sym typeface="Arial"/>
              </a:rPr>
              <a:t>6. </a:t>
            </a:r>
            <a:r>
              <a:rPr lang="es-ES" sz="2800" b="0" i="0" dirty="0">
                <a:solidFill>
                  <a:srgbClr val="000000"/>
                </a:solidFill>
                <a:effectLst/>
                <a:latin typeface="Roboto" panose="02000000000000000000" pitchFamily="2" charset="0"/>
              </a:rPr>
              <a:t>Un nivel bajo de vitamina D y calcio puede exacerbar los síntomas del síndrome premenstrual </a:t>
            </a:r>
            <a:r>
              <a:rPr lang="ru-RU" sz="2800" b="0" i="0" u="none" strike="noStrike" baseline="30000" dirty="0">
                <a:effectLst/>
                <a:latin typeface="+mn-lt"/>
                <a:ea typeface="+mn-ea"/>
                <a:cs typeface="+mn-cs"/>
                <a:sym typeface="Arial"/>
              </a:rPr>
              <a:t>[8]</a:t>
            </a:r>
            <a:r>
              <a:rPr lang="ru-RU" sz="2800" b="0" i="0" u="none" strike="noStrike" dirty="0">
                <a:effectLst/>
                <a:latin typeface="+mn-lt"/>
                <a:ea typeface="+mn-ea"/>
                <a:cs typeface="+mn-cs"/>
                <a:sym typeface="Arial"/>
              </a:rPr>
              <a:t>. </a:t>
            </a:r>
          </a:p>
        </p:txBody>
      </p:sp>
    </p:spTree>
    <p:extLst>
      <p:ext uri="{BB962C8B-B14F-4D97-AF65-F5344CB8AC3E}">
        <p14:creationId xmlns:p14="http://schemas.microsoft.com/office/powerpoint/2010/main" val="291920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381000" y="685800"/>
            <a:ext cx="6096000" cy="3429000"/>
          </a:xfrm>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pPr rtl="0"/>
            <a:r>
              <a:rPr lang="es-AR" sz="1400" b="0" i="0" u="none" strike="noStrike" dirty="0">
                <a:effectLst/>
                <a:latin typeface="+mn-lt"/>
                <a:ea typeface="+mn-ea"/>
                <a:cs typeface="+mn-cs"/>
                <a:sym typeface="Arial"/>
              </a:rPr>
              <a:t>Dado que el calcio no se sintetiza en el organismo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debemos obtenerlo regularmente a través de los alimentos.</a:t>
            </a:r>
          </a:p>
          <a:p>
            <a:pPr rtl="0"/>
            <a:endParaRPr lang="ru-RU" sz="1400" b="1" i="0" u="none" strike="noStrike" dirty="0">
              <a:effectLst/>
              <a:latin typeface="+mn-lt"/>
              <a:ea typeface="+mn-ea"/>
              <a:cs typeface="+mn-cs"/>
              <a:sym typeface="Arial"/>
            </a:endParaRPr>
          </a:p>
          <a:p>
            <a:pPr rtl="0"/>
            <a:r>
              <a:rPr lang="es-AR" sz="1400" b="1" i="0" u="none" strike="noStrike" dirty="0">
                <a:effectLst/>
                <a:latin typeface="+mn-lt"/>
                <a:ea typeface="+mn-ea"/>
                <a:cs typeface="+mn-cs"/>
                <a:sym typeface="Arial"/>
              </a:rPr>
              <a:t>Las mejores fuentes alimentarias de calcio:</a:t>
            </a:r>
            <a:endParaRPr lang="ru-RU" dirty="0">
              <a:effectLst/>
            </a:endParaRPr>
          </a:p>
          <a:p>
            <a:pPr rtl="0" fontAlgn="base"/>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Leche y productos lácteos</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requesón</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yogur</a:t>
            </a:r>
            <a:r>
              <a:rPr lang="ru-RU" sz="1400" b="0" i="0" u="none" strike="noStrike" dirty="0">
                <a:effectLst/>
                <a:latin typeface="+mn-lt"/>
                <a:ea typeface="+mn-ea"/>
                <a:cs typeface="+mn-cs"/>
                <a:sym typeface="Arial"/>
              </a:rPr>
              <a:t>),</a:t>
            </a:r>
          </a:p>
          <a:p>
            <a:pPr rtl="0" fontAlgn="base"/>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Todos los tipos de quesos</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especialmente los duros</a:t>
            </a:r>
            <a:r>
              <a:rPr lang="ru-RU" sz="1400" b="0" i="0" u="none" strike="noStrike" dirty="0">
                <a:effectLst/>
                <a:latin typeface="+mn-lt"/>
                <a:ea typeface="+mn-ea"/>
                <a:cs typeface="+mn-cs"/>
                <a:sym typeface="Arial"/>
              </a:rPr>
              <a:t>,</a:t>
            </a:r>
          </a:p>
          <a:p>
            <a:pPr rtl="0" fontAlgn="base"/>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Sardinas enlatadas, salmón</a:t>
            </a:r>
            <a:r>
              <a:rPr lang="ru-RU" sz="1400" b="0" i="0" u="none" strike="noStrike" dirty="0">
                <a:effectLst/>
                <a:latin typeface="+mn-lt"/>
                <a:ea typeface="+mn-ea"/>
                <a:cs typeface="+mn-cs"/>
                <a:sym typeface="Arial"/>
              </a:rPr>
              <a:t>,</a:t>
            </a:r>
          </a:p>
          <a:p>
            <a:pPr rtl="0" fontAlgn="base"/>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Maní</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nueces</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semillas de girasol</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higos</a:t>
            </a:r>
            <a:r>
              <a:rPr lang="ru-RU" sz="1400" b="0" i="0" u="none" strike="noStrike" dirty="0">
                <a:effectLst/>
                <a:latin typeface="+mn-lt"/>
                <a:ea typeface="+mn-ea"/>
                <a:cs typeface="+mn-cs"/>
                <a:sym typeface="Arial"/>
              </a:rPr>
              <a:t>,</a:t>
            </a:r>
          </a:p>
          <a:p>
            <a:pPr rtl="0" fontAlgn="base"/>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Alubias</a:t>
            </a:r>
            <a:r>
              <a:rPr lang="ru-RU" sz="1400" b="0" i="0" u="none" strike="noStrike" dirty="0">
                <a:effectLst/>
                <a:latin typeface="+mn-lt"/>
                <a:ea typeface="+mn-ea"/>
                <a:cs typeface="+mn-cs"/>
                <a:sym typeface="Arial"/>
              </a:rPr>
              <a:t>,</a:t>
            </a:r>
          </a:p>
          <a:p>
            <a:pPr rtl="0" fontAlgn="base"/>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Verduras de hoja</a:t>
            </a:r>
            <a:r>
              <a:rPr lang="ru-RU" sz="1400" b="0" i="0" u="none" strike="noStrike" dirty="0">
                <a:effectLst/>
                <a:latin typeface="+mn-lt"/>
                <a:ea typeface="+mn-ea"/>
                <a:cs typeface="+mn-cs"/>
                <a:sym typeface="Arial"/>
              </a:rPr>
              <a:t>.</a:t>
            </a:r>
          </a:p>
          <a:p>
            <a:pPr>
              <a:defRPr sz="2800" b="1"/>
            </a:pPr>
            <a:endParaRPr dirty="0"/>
          </a:p>
        </p:txBody>
      </p:sp>
    </p:spTree>
    <p:extLst>
      <p:ext uri="{BB962C8B-B14F-4D97-AF65-F5344CB8AC3E}">
        <p14:creationId xmlns:p14="http://schemas.microsoft.com/office/powerpoint/2010/main" val="313578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pPr rtl="0"/>
            <a:r>
              <a:rPr lang="es-AR" sz="1400" b="1" i="0" u="none" strike="noStrike" dirty="0">
                <a:effectLst/>
                <a:latin typeface="+mn-lt"/>
                <a:ea typeface="+mn-ea"/>
                <a:cs typeface="+mn-cs"/>
                <a:sym typeface="Arial"/>
              </a:rPr>
              <a:t>Existen diversos factores que aumentan el riesgo de desarrollar un déficit de calcio en el organismo</a:t>
            </a:r>
            <a:r>
              <a:rPr lang="ru-RU" sz="1400" b="1" i="0" u="none" strike="noStrike" dirty="0">
                <a:effectLst/>
                <a:latin typeface="+mn-lt"/>
                <a:ea typeface="+mn-ea"/>
                <a:cs typeface="+mn-cs"/>
                <a:sym typeface="Arial"/>
              </a:rPr>
              <a:t>: </a:t>
            </a:r>
            <a:endParaRPr lang="ru-RU" dirty="0">
              <a:effectLst/>
            </a:endParaRPr>
          </a:p>
          <a:p>
            <a:pPr rtl="0" fontAlgn="base"/>
            <a:r>
              <a:rPr lang="ru-RU" dirty="0"/>
              <a:t/>
            </a:r>
            <a:br>
              <a:rPr lang="ru-RU" dirty="0"/>
            </a:br>
            <a:r>
              <a:rPr lang="ru-RU" dirty="0"/>
              <a:t>1. </a:t>
            </a:r>
            <a:r>
              <a:rPr lang="es-AR" sz="1400" b="0" i="0" u="none" strike="noStrike" dirty="0">
                <a:effectLst/>
                <a:latin typeface="+mn-lt"/>
                <a:ea typeface="+mn-ea"/>
                <a:cs typeface="+mn-cs"/>
                <a:sym typeface="Arial"/>
              </a:rPr>
              <a:t>Cada</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gramo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de sodio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equivalente a</a:t>
            </a:r>
            <a:r>
              <a:rPr lang="ru-RU" sz="1400" b="0" i="0" u="none" strike="noStrike" dirty="0">
                <a:effectLst/>
                <a:latin typeface="+mn-lt"/>
                <a:ea typeface="+mn-ea"/>
                <a:cs typeface="+mn-cs"/>
                <a:sym typeface="Arial"/>
              </a:rPr>
              <a:t> 2,5 </a:t>
            </a:r>
            <a:r>
              <a:rPr lang="es-AR" sz="1400" b="0" i="0" u="none" strike="noStrike" dirty="0">
                <a:effectLst/>
                <a:latin typeface="+mn-lt"/>
                <a:ea typeface="+mn-ea"/>
                <a:cs typeface="+mn-cs"/>
                <a:sym typeface="Arial"/>
              </a:rPr>
              <a:t>g</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de cloruro de sodio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sal de mesa común</a:t>
            </a:r>
            <a:r>
              <a:rPr lang="ru-RU" sz="1400" b="0" i="0" u="none" strike="noStrike" dirty="0">
                <a:effectLst/>
                <a:latin typeface="+mn-lt"/>
                <a:ea typeface="+mn-ea"/>
                <a:cs typeface="+mn-cs"/>
                <a:sym typeface="Arial"/>
              </a:rPr>
              <a:t> </a:t>
            </a:r>
            <a:r>
              <a:rPr lang="ru-RU" sz="1400" b="0" i="0" u="none" strike="noStrike" dirty="0" err="1">
                <a:effectLst/>
                <a:latin typeface="+mn-lt"/>
                <a:ea typeface="+mn-ea"/>
                <a:cs typeface="+mn-cs"/>
                <a:sym typeface="Arial"/>
              </a:rPr>
              <a:t>NaCl</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expulsa del organismo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cerca de 17 mg de calcio a través de la orina </a:t>
            </a:r>
            <a:r>
              <a:rPr lang="ru-RU" sz="1400" b="0" i="0" u="none" strike="noStrike" baseline="30000" dirty="0">
                <a:effectLst/>
                <a:latin typeface="+mn-lt"/>
                <a:ea typeface="+mn-ea"/>
                <a:cs typeface="+mn-cs"/>
                <a:sym typeface="Arial"/>
              </a:rPr>
              <a:t>[11]</a:t>
            </a:r>
            <a:r>
              <a:rPr lang="ru-RU" sz="1400" b="0" i="0" u="none" strike="noStrike" dirty="0">
                <a:effectLst/>
                <a:latin typeface="+mn-lt"/>
                <a:ea typeface="+mn-ea"/>
                <a:cs typeface="+mn-cs"/>
                <a:sym typeface="Arial"/>
              </a:rPr>
              <a:t>.</a:t>
            </a:r>
            <a:endParaRPr lang="ru-RU" sz="1400" b="1" i="0" u="none" strike="noStrike" dirty="0">
              <a:effectLst/>
              <a:latin typeface="+mn-lt"/>
              <a:ea typeface="+mn-ea"/>
              <a:cs typeface="+mn-cs"/>
              <a:sym typeface="Arial"/>
            </a:endParaRPr>
          </a:p>
          <a:p>
            <a:pPr rtl="0" fontAlgn="base"/>
            <a:r>
              <a:rPr lang="ru-RU" sz="1400" b="0" i="0" u="none" strike="noStrike" dirty="0">
                <a:effectLst/>
                <a:latin typeface="+mn-lt"/>
                <a:ea typeface="+mn-ea"/>
                <a:cs typeface="+mn-cs"/>
                <a:sym typeface="Arial"/>
              </a:rPr>
              <a:t>2. </a:t>
            </a:r>
            <a:r>
              <a:rPr lang="es-AR" sz="1400" b="0" i="0" u="none" strike="noStrike" dirty="0">
                <a:effectLst/>
                <a:latin typeface="+mn-lt"/>
                <a:ea typeface="+mn-ea"/>
                <a:cs typeface="+mn-cs"/>
                <a:sym typeface="Arial"/>
              </a:rPr>
              <a:t>El consumo de alcohol</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puede empeorar la asimilación de nutrientes, incluyendo la absorción de calcio en el intestino. Esto conduce, a su vez, a una disminución del nivel de calcio en la sangre </a:t>
            </a:r>
            <a:r>
              <a:rPr lang="ru-RU" sz="1400" b="0" i="0" u="none" strike="noStrike" baseline="30000" dirty="0">
                <a:effectLst/>
                <a:latin typeface="+mn-lt"/>
                <a:ea typeface="+mn-ea"/>
                <a:cs typeface="+mn-cs"/>
                <a:sym typeface="Arial"/>
              </a:rPr>
              <a:t>[12]</a:t>
            </a:r>
            <a:r>
              <a:rPr lang="ru-RU" sz="1400" b="0" i="0" u="none" strike="noStrike" dirty="0">
                <a:effectLst/>
                <a:latin typeface="+mn-lt"/>
                <a:ea typeface="+mn-ea"/>
                <a:cs typeface="+mn-cs"/>
                <a:sym typeface="Arial"/>
              </a:rPr>
              <a:t>.  </a:t>
            </a:r>
            <a:endParaRPr lang="ru-RU" sz="1400" b="1" i="0" u="none" strike="noStrike" dirty="0">
              <a:effectLst/>
              <a:latin typeface="+mn-lt"/>
              <a:ea typeface="+mn-ea"/>
              <a:cs typeface="+mn-cs"/>
              <a:sym typeface="Arial"/>
            </a:endParaRPr>
          </a:p>
          <a:p>
            <a:pPr rtl="0" fontAlgn="base"/>
            <a:r>
              <a:rPr lang="ru-RU" sz="1400" b="0" i="0" u="none" strike="noStrike" dirty="0">
                <a:effectLst/>
                <a:latin typeface="+mn-lt"/>
                <a:ea typeface="+mn-ea"/>
                <a:cs typeface="+mn-cs"/>
                <a:sym typeface="Arial"/>
              </a:rPr>
              <a:t>3. </a:t>
            </a:r>
            <a:r>
              <a:rPr lang="es-AR" sz="1400" b="0" i="0" u="none" strike="noStrike" dirty="0">
                <a:effectLst/>
                <a:latin typeface="+mn-lt"/>
                <a:ea typeface="+mn-ea"/>
                <a:cs typeface="+mn-cs"/>
                <a:sym typeface="Arial"/>
              </a:rPr>
              <a:t>En dos ensayos clínicos controlados y aleatorizados, el consumo de cafeína en concentraciones de </a:t>
            </a:r>
            <a:r>
              <a:rPr lang="ru-RU" sz="1400" b="0" i="0" u="none" strike="noStrike" dirty="0">
                <a:effectLst/>
                <a:latin typeface="+mn-lt"/>
                <a:ea typeface="+mn-ea"/>
                <a:cs typeface="+mn-cs"/>
                <a:sym typeface="Arial"/>
              </a:rPr>
              <a:t>≤ 400 </a:t>
            </a:r>
            <a:r>
              <a:rPr lang="es-AR" sz="1400" b="0" i="0" u="none" strike="noStrike" dirty="0">
                <a:effectLst/>
                <a:latin typeface="+mn-lt"/>
                <a:ea typeface="+mn-ea"/>
                <a:cs typeface="+mn-cs"/>
                <a:sym typeface="Arial"/>
              </a:rPr>
              <a:t>mg</a:t>
            </a:r>
            <a:r>
              <a:rPr lang="ru-RU" sz="1400" b="0" i="0" u="none" strike="noStrike" dirty="0">
                <a:effectLst/>
                <a:latin typeface="+mn-lt"/>
                <a:ea typeface="+mn-ea"/>
                <a:cs typeface="+mn-cs"/>
                <a:sym typeface="Arial"/>
              </a:rPr>
              <a:t>/</a:t>
            </a:r>
            <a:r>
              <a:rPr lang="es-AR" sz="1400" b="0" i="0" u="none" strike="noStrike" dirty="0">
                <a:effectLst/>
                <a:latin typeface="+mn-lt"/>
                <a:ea typeface="+mn-ea"/>
                <a:cs typeface="+mn-cs"/>
                <a:sym typeface="Arial"/>
              </a:rPr>
              <a:t>día</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provocó un aumento del calcio en la orina</a:t>
            </a:r>
            <a:r>
              <a:rPr lang="ru-RU" sz="1400" b="0" i="0" u="none" strike="noStrike" dirty="0">
                <a:effectLst/>
                <a:latin typeface="+mn-lt"/>
                <a:ea typeface="+mn-ea"/>
                <a:cs typeface="+mn-cs"/>
                <a:sym typeface="Arial"/>
              </a:rPr>
              <a:t> </a:t>
            </a:r>
            <a:r>
              <a:rPr lang="ru-RU" sz="1400" b="0" i="0" u="none" strike="noStrike" baseline="30000" dirty="0">
                <a:effectLst/>
                <a:latin typeface="+mn-lt"/>
                <a:ea typeface="+mn-ea"/>
                <a:cs typeface="+mn-cs"/>
                <a:sym typeface="Arial"/>
              </a:rPr>
              <a:t>[13]</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En promedio, una cucharadita de café instantáneo contiene </a:t>
            </a:r>
            <a:r>
              <a:rPr lang="en-US" b="0" i="0" dirty="0">
                <a:solidFill>
                  <a:srgbClr val="000000"/>
                </a:solidFill>
                <a:effectLst/>
                <a:latin typeface="Roboto" panose="02000000000000000000" pitchFamily="2" charset="0"/>
              </a:rPr>
              <a:t>30-50 mg de </a:t>
            </a:r>
            <a:r>
              <a:rPr lang="en-US" b="0" i="0" dirty="0" err="1">
                <a:solidFill>
                  <a:srgbClr val="000000"/>
                </a:solidFill>
                <a:effectLst/>
                <a:latin typeface="Roboto" panose="02000000000000000000" pitchFamily="2" charset="0"/>
              </a:rPr>
              <a:t>cafeína</a:t>
            </a:r>
            <a:r>
              <a:rPr lang="en-US" b="0" i="0" dirty="0">
                <a:solidFill>
                  <a:srgbClr val="000000"/>
                </a:solidFill>
                <a:effectLst/>
                <a:latin typeface="Roboto" panose="02000000000000000000" pitchFamily="2" charset="0"/>
              </a:rPr>
              <a:t>, y </a:t>
            </a:r>
            <a:r>
              <a:rPr lang="en-US" b="0" i="0" dirty="0" err="1">
                <a:solidFill>
                  <a:srgbClr val="000000"/>
                </a:solidFill>
                <a:effectLst/>
                <a:latin typeface="Roboto" panose="02000000000000000000" pitchFamily="2" charset="0"/>
              </a:rPr>
              <a:t>una</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taza</a:t>
            </a:r>
            <a:r>
              <a:rPr lang="en-US" b="0" i="0" dirty="0">
                <a:solidFill>
                  <a:srgbClr val="000000"/>
                </a:solidFill>
                <a:effectLst/>
                <a:latin typeface="Roboto" panose="02000000000000000000" pitchFamily="2" charset="0"/>
              </a:rPr>
              <a:t> de café </a:t>
            </a:r>
            <a:r>
              <a:rPr lang="en-US" b="0" i="0" dirty="0" err="1">
                <a:solidFill>
                  <a:srgbClr val="000000"/>
                </a:solidFill>
                <a:effectLst/>
                <a:latin typeface="Roboto" panose="02000000000000000000" pitchFamily="2" charset="0"/>
              </a:rPr>
              <a:t>expreso</a:t>
            </a:r>
            <a:r>
              <a:rPr lang="en-US" b="0" i="0" dirty="0">
                <a:solidFill>
                  <a:srgbClr val="000000"/>
                </a:solidFill>
                <a:effectLst/>
                <a:latin typeface="Roboto" panose="02000000000000000000" pitchFamily="2" charset="0"/>
              </a:rPr>
              <a:t> de </a:t>
            </a:r>
            <a:r>
              <a:rPr lang="en-US" b="0" i="0" dirty="0" err="1">
                <a:solidFill>
                  <a:srgbClr val="000000"/>
                </a:solidFill>
                <a:effectLst/>
                <a:latin typeface="Roboto" panose="02000000000000000000" pitchFamily="2" charset="0"/>
              </a:rPr>
              <a:t>granos</a:t>
            </a:r>
            <a:r>
              <a:rPr lang="en-US" b="0" i="0" dirty="0">
                <a:solidFill>
                  <a:srgbClr val="000000"/>
                </a:solidFill>
                <a:effectLst/>
                <a:latin typeface="Roboto" panose="02000000000000000000" pitchFamily="2" charset="0"/>
              </a:rPr>
              <a:t> naturales, </a:t>
            </a:r>
            <a:r>
              <a:rPr lang="en-US" b="0" i="0" dirty="0" err="1">
                <a:solidFill>
                  <a:srgbClr val="000000"/>
                </a:solidFill>
                <a:effectLst/>
                <a:latin typeface="Roboto" panose="02000000000000000000" pitchFamily="2" charset="0"/>
              </a:rPr>
              <a:t>alrededor</a:t>
            </a:r>
            <a:r>
              <a:rPr lang="en-US" b="0" i="0" dirty="0">
                <a:solidFill>
                  <a:srgbClr val="000000"/>
                </a:solidFill>
                <a:effectLst/>
                <a:latin typeface="Roboto" panose="02000000000000000000" pitchFamily="2" charset="0"/>
              </a:rPr>
              <a:t> de 90-100 mg.</a:t>
            </a:r>
            <a:endParaRPr lang="ru-RU" sz="1400" b="1" i="0" u="none" strike="noStrike" dirty="0">
              <a:effectLst/>
              <a:latin typeface="+mn-lt"/>
              <a:ea typeface="+mn-ea"/>
              <a:cs typeface="+mn-cs"/>
              <a:sym typeface="Arial"/>
            </a:endParaRPr>
          </a:p>
          <a:p>
            <a:pPr rtl="0" fontAlgn="base"/>
            <a:r>
              <a:rPr lang="es-AR" sz="1400" b="0" i="0" u="none" strike="noStrike" dirty="0">
                <a:effectLst/>
                <a:latin typeface="+mn-lt"/>
                <a:ea typeface="+mn-ea"/>
                <a:cs typeface="+mn-cs"/>
                <a:sym typeface="Arial"/>
              </a:rPr>
              <a:t>4</a:t>
            </a:r>
            <a:r>
              <a:rPr lang="ru-RU" sz="1400" b="0" i="0" u="none" strike="noStrike" dirty="0">
                <a:effectLst/>
                <a:latin typeface="+mn-lt"/>
                <a:ea typeface="+mn-ea"/>
                <a:cs typeface="+mn-cs"/>
                <a:sym typeface="Arial"/>
              </a:rPr>
              <a:t>. </a:t>
            </a:r>
            <a:r>
              <a:rPr lang="es-ES" b="0" i="0" dirty="0">
                <a:solidFill>
                  <a:srgbClr val="000000"/>
                </a:solidFill>
                <a:effectLst/>
                <a:latin typeface="Roboto" panose="02000000000000000000" pitchFamily="2" charset="0"/>
              </a:rPr>
              <a:t>El calcio es necesario para la contracción muscular, especialmente durante la realización de esfuerzos físicos intensos </a:t>
            </a:r>
            <a:r>
              <a:rPr lang="ru-RU" sz="1400" b="0" i="0" u="none" strike="noStrike" baseline="30000" dirty="0">
                <a:effectLst/>
                <a:latin typeface="+mn-lt"/>
                <a:ea typeface="+mn-ea"/>
                <a:cs typeface="+mn-cs"/>
                <a:sym typeface="Arial"/>
              </a:rPr>
              <a:t>[14]</a:t>
            </a:r>
            <a:r>
              <a:rPr lang="ru-RU" sz="1400" b="0" i="0" u="none" strike="noStrike" dirty="0">
                <a:effectLst/>
                <a:latin typeface="+mn-lt"/>
                <a:ea typeface="+mn-ea"/>
                <a:cs typeface="+mn-cs"/>
                <a:sym typeface="Arial"/>
              </a:rPr>
              <a:t>.</a:t>
            </a:r>
            <a:endParaRPr lang="ru-RU" sz="1400" b="1" i="0" u="none" strike="noStrike" dirty="0">
              <a:effectLst/>
              <a:latin typeface="+mn-lt"/>
              <a:ea typeface="+mn-ea"/>
              <a:cs typeface="+mn-cs"/>
              <a:sym typeface="Arial"/>
            </a:endParaRPr>
          </a:p>
          <a:p>
            <a:pPr rtl="0" fontAlgn="base"/>
            <a:r>
              <a:rPr lang="es-AR" sz="1400" b="0" i="0" u="none" strike="noStrike" dirty="0">
                <a:effectLst/>
                <a:latin typeface="+mn-lt"/>
                <a:ea typeface="+mn-ea"/>
                <a:cs typeface="+mn-cs"/>
                <a:sym typeface="Arial"/>
              </a:rPr>
              <a:t>5</a:t>
            </a:r>
            <a:r>
              <a:rPr lang="ru-RU" sz="1400" b="0" i="0" u="none" strike="noStrike" dirty="0">
                <a:effectLst/>
                <a:latin typeface="+mn-lt"/>
                <a:ea typeface="+mn-ea"/>
                <a:cs typeface="+mn-cs"/>
                <a:sym typeface="Arial"/>
              </a:rPr>
              <a:t>. </a:t>
            </a:r>
            <a:r>
              <a:rPr lang="es-ES" b="0" i="0" dirty="0">
                <a:solidFill>
                  <a:srgbClr val="000000"/>
                </a:solidFill>
                <a:effectLst/>
                <a:latin typeface="Roboto" panose="02000000000000000000" pitchFamily="2" charset="0"/>
              </a:rPr>
              <a:t>En los primeros 5 años después del inicio de la menopausia, una mujer puede perder hasta 1/3 de la masa ósea que se pierde a lo largo de toda la vida </a:t>
            </a:r>
            <a:r>
              <a:rPr lang="ru-RU" sz="1400" b="0" i="0" u="none" strike="noStrike" baseline="30000" dirty="0">
                <a:effectLst/>
                <a:latin typeface="+mn-lt"/>
                <a:ea typeface="+mn-ea"/>
                <a:cs typeface="+mn-cs"/>
                <a:sym typeface="Arial"/>
              </a:rPr>
              <a:t>[15]</a:t>
            </a:r>
            <a:r>
              <a:rPr lang="ru-RU" sz="1400" b="0" i="0" u="none" strike="noStrike" dirty="0">
                <a:effectLst/>
                <a:latin typeface="+mn-lt"/>
                <a:ea typeface="+mn-ea"/>
                <a:cs typeface="+mn-cs"/>
                <a:sym typeface="Arial"/>
              </a:rPr>
              <a:t>.</a:t>
            </a:r>
            <a:endParaRPr lang="ru-RU" sz="1400" b="1" i="0" u="none" strike="noStrike" dirty="0">
              <a:effectLst/>
              <a:latin typeface="+mn-lt"/>
              <a:ea typeface="+mn-ea"/>
              <a:cs typeface="+mn-cs"/>
              <a:sym typeface="Arial"/>
            </a:endParaRPr>
          </a:p>
          <a:p>
            <a:pPr rtl="0" fontAlgn="base"/>
            <a:r>
              <a:rPr lang="es-AR" sz="1400" b="0" i="0" u="none" strike="noStrike" dirty="0">
                <a:effectLst/>
                <a:latin typeface="+mn-lt"/>
                <a:ea typeface="+mn-ea"/>
                <a:cs typeface="+mn-cs"/>
                <a:sym typeface="Arial"/>
              </a:rPr>
              <a:t>6</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Las alteraciones en el metabolismo del calcio y el magnesio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están relacionadas con niveles elevados de la hormona del estrés en la sangre </a:t>
            </a:r>
            <a:r>
              <a:rPr lang="ru-RU" sz="1400" b="0" i="0" u="none" strike="noStrike" baseline="30000" dirty="0">
                <a:effectLst/>
                <a:latin typeface="+mn-lt"/>
                <a:ea typeface="+mn-ea"/>
                <a:cs typeface="+mn-cs"/>
                <a:sym typeface="Arial"/>
              </a:rPr>
              <a:t>[16]</a:t>
            </a:r>
            <a:r>
              <a:rPr lang="ru-RU" sz="1400" b="0" i="0" u="none" strike="noStrike" dirty="0">
                <a:effectLst/>
                <a:latin typeface="+mn-lt"/>
                <a:ea typeface="+mn-ea"/>
                <a:cs typeface="+mn-cs"/>
                <a:sym typeface="Arial"/>
              </a:rPr>
              <a:t>.</a:t>
            </a:r>
            <a:endParaRPr lang="ru-RU" sz="1400" b="1" i="0" u="none" strike="noStrike" dirty="0">
              <a:effectLst/>
              <a:latin typeface="+mn-lt"/>
              <a:ea typeface="+mn-ea"/>
              <a:cs typeface="+mn-cs"/>
              <a:sym typeface="Arial"/>
            </a:endParaRPr>
          </a:p>
          <a:p>
            <a:pPr>
              <a:defRPr sz="2800" b="1"/>
            </a:pPr>
            <a:endParaRPr dirty="0"/>
          </a:p>
        </p:txBody>
      </p:sp>
    </p:spTree>
    <p:extLst>
      <p:ext uri="{BB962C8B-B14F-4D97-AF65-F5344CB8AC3E}">
        <p14:creationId xmlns:p14="http://schemas.microsoft.com/office/powerpoint/2010/main" val="661470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xfrm>
            <a:off x="381000" y="685800"/>
            <a:ext cx="6096000" cy="3429000"/>
          </a:xfrm>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pPr rtl="0"/>
            <a:r>
              <a:rPr lang="es-AR" sz="1400" b="0" i="0" u="none" strike="noStrike" dirty="0">
                <a:effectLst/>
                <a:latin typeface="+mn-lt"/>
                <a:ea typeface="+mn-ea"/>
                <a:cs typeface="+mn-cs"/>
                <a:sym typeface="Arial"/>
              </a:rPr>
              <a:t>La absorción del calcio contenido en los alimentos se produce en el intestino delgado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Allí, los ácidos biliares se combinan con las sales de calcio y, juntos, atraviesan la pared intestinal hacia el torrente sanguíneo</a:t>
            </a:r>
            <a:r>
              <a:rPr lang="ru-RU" sz="1400" b="0" i="0" u="none" strike="noStrike" dirty="0">
                <a:effectLst/>
                <a:latin typeface="+mn-lt"/>
                <a:ea typeface="+mn-ea"/>
                <a:cs typeface="+mn-cs"/>
                <a:sym typeface="Arial"/>
              </a:rPr>
              <a:t>. </a:t>
            </a:r>
            <a:r>
              <a:rPr lang="es-AR" sz="1400" b="0" i="0" u="none" strike="noStrike" dirty="0">
                <a:effectLst/>
                <a:latin typeface="+mn-lt"/>
                <a:ea typeface="+mn-ea"/>
                <a:cs typeface="+mn-cs"/>
                <a:sym typeface="Arial"/>
              </a:rPr>
              <a:t>El flujo sanguíneo transporta el calcio hasta los órganos y los tejidos</a:t>
            </a:r>
            <a:r>
              <a:rPr lang="ru-RU" sz="1400" b="0" i="0" u="none" strike="noStrike" dirty="0">
                <a:effectLst/>
                <a:latin typeface="+mn-lt"/>
                <a:ea typeface="+mn-ea"/>
                <a:cs typeface="+mn-cs"/>
                <a:sym typeface="Arial"/>
              </a:rPr>
              <a:t>. </a:t>
            </a:r>
            <a:endParaRPr lang="ru-RU" dirty="0">
              <a:effectLst/>
            </a:endParaRPr>
          </a:p>
          <a:p>
            <a:pPr rtl="0"/>
            <a:r>
              <a:rPr lang="ru-RU" dirty="0"/>
              <a:t/>
            </a:r>
            <a:br>
              <a:rPr lang="ru-RU" dirty="0"/>
            </a:br>
            <a:r>
              <a:rPr lang="es-ES" b="0" i="0" dirty="0">
                <a:solidFill>
                  <a:srgbClr val="000000"/>
                </a:solidFill>
                <a:effectLst/>
                <a:latin typeface="Roboto" panose="02000000000000000000" pitchFamily="2" charset="0"/>
              </a:rPr>
              <a:t>Los niveles normales de calcio en sangre son de 2,2 a 2,6 mmol/L (8,8 a 10,5 mg/dL). Para mantener este nivel, el organismo impone un estricto </a:t>
            </a:r>
            <a:r>
              <a:rPr lang="es-ES" b="1" i="0" dirty="0">
                <a:solidFill>
                  <a:srgbClr val="000000"/>
                </a:solidFill>
                <a:effectLst/>
                <a:latin typeface="Roboto" panose="02000000000000000000" pitchFamily="2" charset="0"/>
              </a:rPr>
              <a:t>sistema de control</a:t>
            </a:r>
            <a:r>
              <a:rPr lang="es-ES" b="0" i="0" dirty="0">
                <a:solidFill>
                  <a:srgbClr val="000000"/>
                </a:solidFill>
                <a:effectLst/>
                <a:latin typeface="Roboto" panose="02000000000000000000" pitchFamily="2" charset="0"/>
              </a:rPr>
              <a:t>. Si las reservas de calcio no son repuestas a través de la ingesta de alimentos, su concentración en la sangre disminuye. Al tomar el mineral de los huesos, el cuerpo restaura los niveles de calcio a la normalidad. Si no hay suficiente calcio durante un tiempo prolongado, la densidad mineral de los huesos disminuye, aumentando así el riesgo de desarrollar osteoporosis y fracturas.</a:t>
            </a:r>
            <a:endParaRPr lang="es-AR" dirty="0"/>
          </a:p>
          <a:p>
            <a:pPr rtl="0"/>
            <a:endParaRPr lang="es-AR" sz="1400" b="0" i="0" u="none" strike="noStrike" dirty="0">
              <a:effectLst/>
              <a:latin typeface="+mn-lt"/>
              <a:ea typeface="+mn-ea"/>
              <a:cs typeface="+mn-cs"/>
              <a:sym typeface="Arial"/>
            </a:endParaRPr>
          </a:p>
        </p:txBody>
      </p:sp>
    </p:spTree>
    <p:extLst>
      <p:ext uri="{BB962C8B-B14F-4D97-AF65-F5344CB8AC3E}">
        <p14:creationId xmlns:p14="http://schemas.microsoft.com/office/powerpoint/2010/main" val="266335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rtl="0"/>
            <a:r>
              <a:rPr lang="es-AR" sz="1400" b="1" i="0" u="none" strike="noStrike" dirty="0">
                <a:effectLst/>
                <a:latin typeface="+mn-lt"/>
                <a:ea typeface="+mn-ea"/>
                <a:cs typeface="+mn-cs"/>
                <a:sym typeface="Arial"/>
              </a:rPr>
              <a:t>El calcio es responsable de una variedad de procesos</a:t>
            </a:r>
            <a:r>
              <a:rPr lang="ru-RU" sz="1400" b="1" i="0" u="none" strike="noStrike" dirty="0">
                <a:effectLst/>
                <a:latin typeface="+mn-lt"/>
                <a:ea typeface="+mn-ea"/>
                <a:cs typeface="+mn-cs"/>
                <a:sym typeface="Arial"/>
              </a:rPr>
              <a:t>:</a:t>
            </a:r>
            <a:endParaRPr lang="ru-RU" dirty="0">
              <a:effectLst/>
            </a:endParaRPr>
          </a:p>
          <a:p>
            <a:pPr marL="285750" indent="-285750" rtl="0" fontAlgn="base">
              <a:lnSpc>
                <a:spcPct val="200000"/>
              </a:lnSpc>
              <a:spcBef>
                <a:spcPts val="600"/>
              </a:spcBef>
              <a:spcAft>
                <a:spcPts val="600"/>
              </a:spcAft>
              <a:buFont typeface="Arial" panose="020B0604020202020204" pitchFamily="34" charset="0"/>
              <a:buChar char="•"/>
            </a:pPr>
            <a:r>
              <a:rPr lang="es-ES" b="0" i="0" dirty="0">
                <a:solidFill>
                  <a:srgbClr val="000000"/>
                </a:solidFill>
                <a:effectLst/>
                <a:latin typeface="Roboto" panose="02000000000000000000" pitchFamily="2" charset="0"/>
              </a:rPr>
              <a:t>la coagulación normal de la sangre sólo se produce en un entorno de iones de calcio</a:t>
            </a:r>
            <a:r>
              <a:rPr lang="ru-RU" sz="1400" b="0" i="0" u="none" strike="noStrike" dirty="0">
                <a:effectLst/>
                <a:latin typeface="+mn-lt"/>
                <a:ea typeface="+mn-ea"/>
                <a:cs typeface="+mn-cs"/>
                <a:sym typeface="Arial"/>
              </a:rPr>
              <a:t>;</a:t>
            </a:r>
          </a:p>
          <a:p>
            <a:pPr marL="285750" indent="-285750" rtl="0" fontAlgn="base">
              <a:lnSpc>
                <a:spcPct val="200000"/>
              </a:lnSpc>
              <a:spcBef>
                <a:spcPts val="600"/>
              </a:spcBef>
              <a:spcAft>
                <a:spcPts val="600"/>
              </a:spcAft>
              <a:buFont typeface="Arial" panose="020B0604020202020204" pitchFamily="34" charset="0"/>
              <a:buChar char="•"/>
            </a:pPr>
            <a:r>
              <a:rPr lang="es-ES" b="1" i="0" u="sng" dirty="0">
                <a:solidFill>
                  <a:srgbClr val="C00000"/>
                </a:solidFill>
                <a:effectLst/>
                <a:latin typeface="Roboto" panose="02000000000000000000" pitchFamily="2" charset="0"/>
              </a:rPr>
              <a:t>la excitabilidad neuromuscular disminuye cuando aumenta la concentración de iones de calcio y magnesio en la sangre</a:t>
            </a:r>
            <a:r>
              <a:rPr lang="ru-RU" sz="1400" b="1" i="0" u="sng" strike="noStrike" dirty="0">
                <a:solidFill>
                  <a:srgbClr val="C00000"/>
                </a:solidFill>
                <a:effectLst/>
                <a:latin typeface="+mn-lt"/>
                <a:ea typeface="+mn-ea"/>
                <a:cs typeface="+mn-cs"/>
                <a:sym typeface="Arial"/>
              </a:rPr>
              <a:t>;</a:t>
            </a:r>
          </a:p>
          <a:p>
            <a:pPr marL="285750" indent="-285750" rtl="0" fontAlgn="base">
              <a:lnSpc>
                <a:spcPct val="200000"/>
              </a:lnSpc>
              <a:spcBef>
                <a:spcPts val="600"/>
              </a:spcBef>
              <a:spcAft>
                <a:spcPts val="600"/>
              </a:spcAft>
              <a:buFont typeface="Arial" panose="020B0604020202020204" pitchFamily="34" charset="0"/>
              <a:buChar char="•"/>
            </a:pPr>
            <a:r>
              <a:rPr lang="es-AR" sz="1400" b="0" i="0" u="none" strike="noStrike" dirty="0">
                <a:effectLst/>
                <a:latin typeface="+mn-lt"/>
                <a:ea typeface="+mn-ea"/>
                <a:cs typeface="+mn-cs"/>
                <a:sym typeface="Arial"/>
              </a:rPr>
              <a:t>el calcio es necesario para mantener un ritmo cardíaco normal</a:t>
            </a:r>
            <a:r>
              <a:rPr lang="ru-RU" sz="1400" b="0" i="0" u="none" strike="noStrike" dirty="0">
                <a:effectLst/>
                <a:latin typeface="+mn-lt"/>
                <a:ea typeface="+mn-ea"/>
                <a:cs typeface="+mn-cs"/>
                <a:sym typeface="Arial"/>
              </a:rPr>
              <a:t>; </a:t>
            </a:r>
          </a:p>
          <a:p>
            <a:pPr marL="285750" indent="-285750" rtl="0" fontAlgn="base">
              <a:lnSpc>
                <a:spcPct val="200000"/>
              </a:lnSpc>
              <a:spcBef>
                <a:spcPts val="600"/>
              </a:spcBef>
              <a:spcAft>
                <a:spcPts val="600"/>
              </a:spcAft>
              <a:buFont typeface="Arial" panose="020B0604020202020204" pitchFamily="34" charset="0"/>
              <a:buChar char="•"/>
            </a:pPr>
            <a:r>
              <a:rPr lang="es-AR" sz="1400" b="0" i="0" u="none" strike="noStrike" dirty="0">
                <a:effectLst/>
                <a:latin typeface="+mn-lt"/>
                <a:ea typeface="+mn-ea"/>
                <a:cs typeface="+mn-cs"/>
                <a:sym typeface="Arial"/>
              </a:rPr>
              <a:t>sin calcio no podrían llevarse a cabo numerosos procesos hormonales.</a:t>
            </a:r>
            <a:endParaRPr dirty="0"/>
          </a:p>
        </p:txBody>
      </p:sp>
    </p:spTree>
    <p:extLst>
      <p:ext uri="{BB962C8B-B14F-4D97-AF65-F5344CB8AC3E}">
        <p14:creationId xmlns:p14="http://schemas.microsoft.com/office/powerpoint/2010/main" val="3376243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a:defRPr sz="2800" b="1"/>
            </a:pPr>
            <a:endParaRPr dirty="0"/>
          </a:p>
        </p:txBody>
      </p:sp>
    </p:spTree>
    <p:extLst>
      <p:ext uri="{BB962C8B-B14F-4D97-AF65-F5344CB8AC3E}">
        <p14:creationId xmlns:p14="http://schemas.microsoft.com/office/powerpoint/2010/main" val="190700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311708" y="744573"/>
            <a:ext cx="8520601" cy="2052604"/>
          </a:xfrm>
          <a:prstGeom prst="rect">
            <a:avLst/>
          </a:prstGeom>
        </p:spPr>
        <p:txBody>
          <a:bodyPr anchor="b"/>
          <a:lstStyle>
            <a:lvl1pPr algn="ctr">
              <a:defRPr sz="5200"/>
            </a:lvl1pPr>
          </a:lstStyle>
          <a:p>
            <a:r>
              <a:t>Текст заголовка</a:t>
            </a:r>
          </a:p>
        </p:txBody>
      </p:sp>
      <p:sp>
        <p:nvSpPr>
          <p:cNvPr id="12" name="Уровень текста 1…"/>
          <p:cNvSpPr txBox="1">
            <a:spLocks noGrp="1"/>
          </p:cNvSpPr>
          <p:nvPr>
            <p:ph type="body" sz="quarter" idx="1"/>
          </p:nvPr>
        </p:nvSpPr>
        <p:spPr>
          <a:xfrm>
            <a:off x="311698" y="2834125"/>
            <a:ext cx="8520604" cy="792610"/>
          </a:xfrm>
          <a:prstGeom prst="rect">
            <a:avLst/>
          </a:prstGeom>
        </p:spPr>
        <p:txBody>
          <a:bodyPr/>
          <a:lstStyle>
            <a:lvl1pPr marL="0" indent="114300" algn="ctr">
              <a:lnSpc>
                <a:spcPct val="100000"/>
              </a:lnSpc>
              <a:buClrTx/>
              <a:buSzTx/>
              <a:buFontTx/>
              <a:buNone/>
              <a:defRPr sz="2800"/>
            </a:lvl1pPr>
            <a:lvl2pPr marL="0" indent="114300" algn="ctr">
              <a:lnSpc>
                <a:spcPct val="100000"/>
              </a:lnSpc>
              <a:buClrTx/>
              <a:buSzTx/>
              <a:buFontTx/>
              <a:buNone/>
              <a:defRPr sz="2800"/>
            </a:lvl2pPr>
            <a:lvl3pPr marL="0" indent="114300" algn="ctr">
              <a:lnSpc>
                <a:spcPct val="100000"/>
              </a:lnSpc>
              <a:buClrTx/>
              <a:buSzTx/>
              <a:buFontTx/>
              <a:buNone/>
              <a:defRPr sz="2800"/>
            </a:lvl3pPr>
            <a:lvl4pPr marL="0" indent="114300" algn="ctr">
              <a:lnSpc>
                <a:spcPct val="100000"/>
              </a:lnSpc>
              <a:buClrTx/>
              <a:buSzTx/>
              <a:buFontTx/>
              <a:buNone/>
              <a:defRPr sz="2800"/>
            </a:lvl4pPr>
            <a:lvl5pPr marL="0" indent="114300" algn="ctr">
              <a:lnSpc>
                <a:spcPct val="100000"/>
              </a:lnSpc>
              <a:buClrTx/>
              <a:buSzTx/>
              <a:buFontTx/>
              <a:buNone/>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0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8" y="1106125"/>
            <a:ext cx="8520604" cy="1963500"/>
          </a:xfrm>
          <a:prstGeom prst="rect">
            <a:avLst/>
          </a:prstGeom>
        </p:spPr>
        <p:txBody>
          <a:bodyPr anchor="b"/>
          <a:lstStyle>
            <a:lvl1pPr algn="ctr">
              <a:defRPr sz="12000"/>
            </a:lvl1pPr>
          </a:lstStyle>
          <a:p>
            <a:r>
              <a:t>xx%</a:t>
            </a:r>
          </a:p>
        </p:txBody>
      </p:sp>
      <p:sp>
        <p:nvSpPr>
          <p:cNvPr id="92" name="Уровень текста 1…"/>
          <p:cNvSpPr txBox="1">
            <a:spLocks noGrp="1"/>
          </p:cNvSpPr>
          <p:nvPr>
            <p:ph type="body" sz="half" idx="1"/>
          </p:nvPr>
        </p:nvSpPr>
        <p:spPr>
          <a:xfrm>
            <a:off x="311698" y="3152225"/>
            <a:ext cx="8520604" cy="1300800"/>
          </a:xfrm>
          <a:prstGeom prst="rect">
            <a:avLst/>
          </a:prstGeom>
        </p:spPr>
        <p:txBody>
          <a:bodyPr/>
          <a:lstStyle>
            <a:lvl1pPr algn="ctr"/>
            <a:lvl2pPr algn="ctr"/>
            <a:lvl3pPr algn="ctr"/>
            <a:lvl4pPr algn="ctr"/>
            <a:lvl5pPr algn="ct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3" name="0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0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xfrm>
            <a:off x="311698" y="2150847"/>
            <a:ext cx="8520604" cy="841803"/>
          </a:xfrm>
          <a:prstGeom prst="rect">
            <a:avLst/>
          </a:prstGeom>
        </p:spPr>
        <p:txBody>
          <a:bodyPr anchor="ctr"/>
          <a:lstStyle>
            <a:lvl1pPr algn="ctr">
              <a:defRPr sz="3600"/>
            </a:lvl1pPr>
          </a:lstStyle>
          <a:p>
            <a:r>
              <a:t>Текст заголовка</a:t>
            </a:r>
          </a:p>
        </p:txBody>
      </p:sp>
      <p:sp>
        <p:nvSpPr>
          <p:cNvPr id="21" name="0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0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Текст заголовка"/>
          <p:cNvSpPr txBox="1">
            <a:spLocks noGrp="1"/>
          </p:cNvSpPr>
          <p:nvPr>
            <p:ph type="title"/>
          </p:nvPr>
        </p:nvSpPr>
        <p:spPr>
          <a:prstGeom prst="rect">
            <a:avLst/>
          </a:prstGeom>
        </p:spPr>
        <p:txBody>
          <a:bodyPr/>
          <a:lstStyle/>
          <a:p>
            <a:r>
              <a:t>Текст заголовка</a:t>
            </a:r>
          </a:p>
        </p:txBody>
      </p:sp>
      <p:sp>
        <p:nvSpPr>
          <p:cNvPr id="38" name="Уровень текста 1…"/>
          <p:cNvSpPr txBox="1">
            <a:spLocks noGrp="1"/>
          </p:cNvSpPr>
          <p:nvPr>
            <p:ph type="body" sz="half" idx="1"/>
          </p:nvPr>
        </p:nvSpPr>
        <p:spPr>
          <a:xfrm>
            <a:off x="311698" y="1152475"/>
            <a:ext cx="3999904"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Google Shape;23;p5"/>
          <p:cNvSpPr txBox="1">
            <a:spLocks noGrp="1"/>
          </p:cNvSpPr>
          <p:nvPr>
            <p:ph type="body" sz="half" idx="21"/>
          </p:nvPr>
        </p:nvSpPr>
        <p:spPr>
          <a:xfrm>
            <a:off x="4832396" y="1152475"/>
            <a:ext cx="3999906" cy="3416400"/>
          </a:xfrm>
          <a:prstGeom prst="rect">
            <a:avLst/>
          </a:prstGeom>
        </p:spPr>
        <p:txBody>
          <a:bodyPr/>
          <a:lstStyle/>
          <a:p>
            <a:endParaRPr/>
          </a:p>
        </p:txBody>
      </p:sp>
      <p:sp>
        <p:nvSpPr>
          <p:cNvPr id="40" name="0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prstGeom prst="rect">
            <a:avLst/>
          </a:prstGeom>
        </p:spPr>
        <p:txBody>
          <a:bodyPr/>
          <a:lstStyle/>
          <a:p>
            <a:r>
              <a:t>Текст заголовка</a:t>
            </a:r>
          </a:p>
        </p:txBody>
      </p:sp>
      <p:sp>
        <p:nvSpPr>
          <p:cNvPr id="48" name="0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Текст заголовка"/>
          <p:cNvSpPr txBox="1">
            <a:spLocks noGrp="1"/>
          </p:cNvSpPr>
          <p:nvPr>
            <p:ph type="title"/>
          </p:nvPr>
        </p:nvSpPr>
        <p:spPr>
          <a:xfrm>
            <a:off x="311698" y="555600"/>
            <a:ext cx="2808004" cy="755700"/>
          </a:xfrm>
          <a:prstGeom prst="rect">
            <a:avLst/>
          </a:prstGeom>
        </p:spPr>
        <p:txBody>
          <a:bodyPr anchor="b"/>
          <a:lstStyle>
            <a:lvl1pPr>
              <a:defRPr sz="2400"/>
            </a:lvl1pPr>
          </a:lstStyle>
          <a:p>
            <a:r>
              <a:t>Текст заголовка</a:t>
            </a:r>
          </a:p>
        </p:txBody>
      </p:sp>
      <p:sp>
        <p:nvSpPr>
          <p:cNvPr id="56" name="Уровень текста 1…"/>
          <p:cNvSpPr txBox="1">
            <a:spLocks noGrp="1"/>
          </p:cNvSpPr>
          <p:nvPr>
            <p:ph type="body" sz="quarter" idx="1"/>
          </p:nvPr>
        </p:nvSpPr>
        <p:spPr>
          <a:xfrm>
            <a:off x="311698" y="1389598"/>
            <a:ext cx="2808004" cy="3179405"/>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0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Текст заголовка"/>
          <p:cNvSpPr txBox="1">
            <a:spLocks noGrp="1"/>
          </p:cNvSpPr>
          <p:nvPr>
            <p:ph type="title"/>
          </p:nvPr>
        </p:nvSpPr>
        <p:spPr>
          <a:xfrm>
            <a:off x="490250" y="450148"/>
            <a:ext cx="6367801" cy="4090805"/>
          </a:xfrm>
          <a:prstGeom prst="rect">
            <a:avLst/>
          </a:prstGeom>
        </p:spPr>
        <p:txBody>
          <a:bodyPr anchor="ctr"/>
          <a:lstStyle>
            <a:lvl1pPr>
              <a:defRPr sz="4800"/>
            </a:lvl1pPr>
          </a:lstStyle>
          <a:p>
            <a:r>
              <a:t>Текст заголовка</a:t>
            </a:r>
          </a:p>
        </p:txBody>
      </p:sp>
      <p:sp>
        <p:nvSpPr>
          <p:cNvPr id="65" name="0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8"/>
            <a:ext cx="4572000" cy="5143507"/>
          </a:xfrm>
          <a:prstGeom prst="rect">
            <a:avLst/>
          </a:prstGeom>
          <a:solidFill>
            <a:srgbClr val="EEEEEE"/>
          </a:solidFill>
          <a:ln w="12700">
            <a:miter lim="400000"/>
          </a:ln>
        </p:spPr>
        <p:txBody>
          <a:bodyPr lIns="0" tIns="0" rIns="0" bIns="0" anchor="ctr"/>
          <a:lstStyle/>
          <a:p>
            <a:endParaRPr/>
          </a:p>
        </p:txBody>
      </p:sp>
      <p:sp>
        <p:nvSpPr>
          <p:cNvPr id="73" name="Текст заголовка"/>
          <p:cNvSpPr txBox="1">
            <a:spLocks noGrp="1"/>
          </p:cNvSpPr>
          <p:nvPr>
            <p:ph type="title"/>
          </p:nvPr>
        </p:nvSpPr>
        <p:spPr>
          <a:xfrm>
            <a:off x="265500" y="1233175"/>
            <a:ext cx="4045200" cy="1482302"/>
          </a:xfrm>
          <a:prstGeom prst="rect">
            <a:avLst/>
          </a:prstGeom>
        </p:spPr>
        <p:txBody>
          <a:bodyPr anchor="b"/>
          <a:lstStyle>
            <a:lvl1pPr algn="ctr">
              <a:defRPr sz="4200"/>
            </a:lvl1pPr>
          </a:lstStyle>
          <a:p>
            <a:r>
              <a:t>Текст заголовка</a:t>
            </a:r>
          </a:p>
        </p:txBody>
      </p:sp>
      <p:sp>
        <p:nvSpPr>
          <p:cNvPr id="74" name="Уровень текста 1…"/>
          <p:cNvSpPr txBox="1">
            <a:spLocks noGrp="1"/>
          </p:cNvSpPr>
          <p:nvPr>
            <p:ph type="body" sz="quarter" idx="1"/>
          </p:nvPr>
        </p:nvSpPr>
        <p:spPr>
          <a:xfrm>
            <a:off x="265500" y="2803075"/>
            <a:ext cx="4045200" cy="1235101"/>
          </a:xfrm>
          <a:prstGeom prst="rect">
            <a:avLst/>
          </a:prstGeom>
        </p:spPr>
        <p:txBody>
          <a:bodyPr/>
          <a:lstStyle>
            <a:lvl1pPr marL="0" indent="114300" algn="ctr">
              <a:lnSpc>
                <a:spcPct val="100000"/>
              </a:lnSpc>
              <a:buClrTx/>
              <a:buSzTx/>
              <a:buFontTx/>
              <a:buNone/>
              <a:defRPr sz="2100"/>
            </a:lvl1pPr>
            <a:lvl2pPr marL="0" indent="114300" algn="ctr">
              <a:lnSpc>
                <a:spcPct val="100000"/>
              </a:lnSpc>
              <a:buClrTx/>
              <a:buSzTx/>
              <a:buFontTx/>
              <a:buNone/>
              <a:defRPr sz="2100"/>
            </a:lvl2pPr>
            <a:lvl3pPr marL="0" indent="114300" algn="ctr">
              <a:lnSpc>
                <a:spcPct val="100000"/>
              </a:lnSpc>
              <a:buClrTx/>
              <a:buSzTx/>
              <a:buFontTx/>
              <a:buNone/>
              <a:defRPr sz="2100"/>
            </a:lvl3pPr>
            <a:lvl4pPr marL="0" indent="114300" algn="ctr">
              <a:lnSpc>
                <a:spcPct val="100000"/>
              </a:lnSpc>
              <a:buClrTx/>
              <a:buSzTx/>
              <a:buFontTx/>
              <a:buNone/>
              <a:defRPr sz="2100"/>
            </a:lvl4pPr>
            <a:lvl5pPr marL="0" indent="114300" algn="ctr">
              <a:lnSpc>
                <a:spcPct val="100000"/>
              </a:lnSpc>
              <a:buClrTx/>
              <a:buSzTx/>
              <a:buFontTx/>
              <a:buNone/>
              <a:defRPr sz="21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Google Shape;39;p9"/>
          <p:cNvSpPr txBox="1">
            <a:spLocks noGrp="1"/>
          </p:cNvSpPr>
          <p:nvPr>
            <p:ph type="body" sz="half" idx="21"/>
          </p:nvPr>
        </p:nvSpPr>
        <p:spPr>
          <a:xfrm>
            <a:off x="4939500" y="724068"/>
            <a:ext cx="3837000" cy="3695115"/>
          </a:xfrm>
          <a:prstGeom prst="rect">
            <a:avLst/>
          </a:prstGeom>
        </p:spPr>
        <p:txBody>
          <a:bodyPr anchor="ctr"/>
          <a:lstStyle/>
          <a:p>
            <a:endParaRPr/>
          </a:p>
        </p:txBody>
      </p:sp>
      <p:sp>
        <p:nvSpPr>
          <p:cNvPr id="76" name="0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Уровень текста 1…"/>
          <p:cNvSpPr txBox="1">
            <a:spLocks noGrp="1"/>
          </p:cNvSpPr>
          <p:nvPr>
            <p:ph type="body" sz="quarter" idx="1"/>
          </p:nvPr>
        </p:nvSpPr>
        <p:spPr>
          <a:xfrm>
            <a:off x="311698" y="4230575"/>
            <a:ext cx="5998804" cy="605110"/>
          </a:xfrm>
          <a:prstGeom prst="rect">
            <a:avLst/>
          </a:prstGeom>
        </p:spPr>
        <p:txBody>
          <a:bodyPr anchor="ctr"/>
          <a:lstStyle>
            <a:lvl1pPr marL="0" indent="228600">
              <a:lnSpc>
                <a:spcPct val="100000"/>
              </a:lnSpc>
              <a:buClrTx/>
              <a:buSzTx/>
              <a:buFontTx/>
              <a:buNone/>
            </a:lvl1pPr>
            <a:lvl2pPr marL="2833914" indent="-408213">
              <a:lnSpc>
                <a:spcPct val="100000"/>
              </a:lnSpc>
              <a:buClrTx/>
              <a:buFontTx/>
            </a:lvl2pPr>
            <a:lvl3pPr marL="3291113" indent="-408213">
              <a:lnSpc>
                <a:spcPct val="100000"/>
              </a:lnSpc>
              <a:buClrTx/>
              <a:buFontTx/>
            </a:lvl3pPr>
            <a:lvl4pPr marL="3748313" indent="-408213">
              <a:lnSpc>
                <a:spcPct val="100000"/>
              </a:lnSpc>
              <a:buClrTx/>
              <a:buFontTx/>
            </a:lvl4pPr>
            <a:lvl5pPr marL="4205513" indent="-408213">
              <a:lnSpc>
                <a:spcPct val="100000"/>
              </a:lnSpc>
              <a:buClrTx/>
              <a:buFontTx/>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0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311698" y="445025"/>
            <a:ext cx="8520604" cy="572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p>
            <a:r>
              <a:t>Текст заголовка</a:t>
            </a:r>
          </a:p>
        </p:txBody>
      </p:sp>
      <p:sp>
        <p:nvSpPr>
          <p:cNvPr id="3" name="Уровень текста 1…"/>
          <p:cNvSpPr txBox="1">
            <a:spLocks noGrp="1"/>
          </p:cNvSpPr>
          <p:nvPr>
            <p:ph type="body" idx="1"/>
          </p:nvPr>
        </p:nvSpPr>
        <p:spPr>
          <a:xfrm>
            <a:off x="311698" y="1152475"/>
            <a:ext cx="8520604"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01"/>
          <p:cNvSpPr txBox="1">
            <a:spLocks noGrp="1"/>
          </p:cNvSpPr>
          <p:nvPr>
            <p:ph type="sldNum" sz="quarter" idx="2"/>
          </p:nvPr>
        </p:nvSpPr>
        <p:spPr>
          <a:xfrm>
            <a:off x="8684354" y="4700823"/>
            <a:ext cx="336806" cy="318388"/>
          </a:xfrm>
          <a:prstGeom prst="rect">
            <a:avLst/>
          </a:prstGeom>
          <a:ln w="12700">
            <a:miter lim="400000"/>
          </a:ln>
        </p:spPr>
        <p:txBody>
          <a:bodyPr wrap="none" lIns="91421" tIns="91421" rIns="91421" bIns="91421" anchor="ctr">
            <a:normAutofit/>
          </a:bodyPr>
          <a:lstStyle>
            <a:lvl1pPr algn="r">
              <a:defRPr sz="1000">
                <a:solidFill>
                  <a:srgbClr val="585858"/>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hyperlink" Target="https://www.youtube.com/watch?v=1PtXHH9H75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menaq7.com/science/)"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menaq7.com/science/)" TargetMode="External"/><Relationship Id="rId5" Type="http://schemas.openxmlformats.org/officeDocument/2006/relationships/hyperlink" Target="https://pubmed.ncbi.nlm.nih.gov/32540741/" TargetMode="Externa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ww.ncbi.nlm.nih.gov/pmc/articles/PMC8283247/" TargetMode="Externa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3.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hyperlink" Target="https://doi.org/10.1001/archpedi.1968.02100010375014" TargetMode="External"/><Relationship Id="rId13" Type="http://schemas.openxmlformats.org/officeDocument/2006/relationships/hyperlink" Target="https://doi.org/10.1016/s0140-6736(02)07574-8" TargetMode="External"/><Relationship Id="rId3" Type="http://schemas.openxmlformats.org/officeDocument/2006/relationships/image" Target="../media/image54.png"/><Relationship Id="rId7" Type="http://schemas.openxmlformats.org/officeDocument/2006/relationships/hyperlink" Target="https://doi.org/10.1101/cshperspect.a011353" TargetMode="External"/><Relationship Id="rId12" Type="http://schemas.openxmlformats.org/officeDocument/2006/relationships/hyperlink" Target="https://doi.org/10.17226/13050"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doi.org/10.1007/s11914-016-0330-3" TargetMode="External"/><Relationship Id="rId11" Type="http://schemas.openxmlformats.org/officeDocument/2006/relationships/hyperlink" Target="https://doi.org/10.1093/jn/123.9.1615" TargetMode="External"/><Relationship Id="rId5" Type="http://schemas.openxmlformats.org/officeDocument/2006/relationships/hyperlink" Target="https://doi.org/10.2147/IJN.S107624" TargetMode="External"/><Relationship Id="rId10" Type="http://schemas.openxmlformats.org/officeDocument/2006/relationships/hyperlink" Target="https://doi.org/10.5468/ogs.2019.62.2.73" TargetMode="External"/><Relationship Id="rId4" Type="http://schemas.openxmlformats.org/officeDocument/2006/relationships/hyperlink" Target="https://doi.org/10.1111/nyas.14758" TargetMode="External"/><Relationship Id="rId9" Type="http://schemas.openxmlformats.org/officeDocument/2006/relationships/hyperlink" Target="https://doi.org/10.1001/archinte.139.10.1166" TargetMode="External"/><Relationship Id="rId14" Type="http://schemas.openxmlformats.org/officeDocument/2006/relationships/hyperlink" Target="https://www.ncbi.nlm.nih.gov/books/NBK27933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hyperlink" Target="https://pubmed.ncbi.nlm.nih.gov/35247225/" TargetMode="Externa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7888/juoeh.37.245" TargetMode="External"/><Relationship Id="rId13" Type="http://schemas.openxmlformats.org/officeDocument/2006/relationships/hyperlink" Target="https://doi.org/10.1017/S0007114515004948" TargetMode="External"/><Relationship Id="rId3" Type="http://schemas.openxmlformats.org/officeDocument/2006/relationships/image" Target="../media/image54.png"/><Relationship Id="rId7" Type="http://schemas.openxmlformats.org/officeDocument/2006/relationships/hyperlink" Target="https://doi.org/10.3121/cmr.1.2.93" TargetMode="External"/><Relationship Id="rId12" Type="http://schemas.openxmlformats.org/officeDocument/2006/relationships/hyperlink" Target="https://doi.org/10.1186/1475-2891-8-7"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doi.org/10.1001/jama.1996.03540030060033" TargetMode="External"/><Relationship Id="rId11" Type="http://schemas.openxmlformats.org/officeDocument/2006/relationships/hyperlink" Target="https://doi.org/10.1152/physrev.00012.2014" TargetMode="External"/><Relationship Id="rId5" Type="http://schemas.openxmlformats.org/officeDocument/2006/relationships/hyperlink" Target="https://doi.org/10.1093/ajcn/74.3.343" TargetMode="External"/><Relationship Id="rId10" Type="http://schemas.openxmlformats.org/officeDocument/2006/relationships/hyperlink" Target="https://menaq7.com/science/" TargetMode="External"/><Relationship Id="rId4" Type="http://schemas.openxmlformats.org/officeDocument/2006/relationships/hyperlink" Target="https://doi.org/10.1111/add.15147" TargetMode="External"/><Relationship Id="rId9" Type="http://schemas.openxmlformats.org/officeDocument/2006/relationships/hyperlink" Target="https://doi.org/10.1249/MSS.0b013e3181f79fa8" TargetMode="External"/><Relationship Id="rId14" Type="http://schemas.openxmlformats.org/officeDocument/2006/relationships/hyperlink" Target="https://doi.org/10.3390/nu1204094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doi.org/10.1097/00045391-199911000-00005"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doi.org/10.1177/1535370221997072" TargetMode="External"/><Relationship Id="rId5" Type="http://schemas.openxmlformats.org/officeDocument/2006/relationships/hyperlink" Target="https://doi.org/10.1016/j.jtemb.2020.126577" TargetMode="Externa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www.ncbi.nlm.nih.gov/books/NBK279330/" TargetMode="External"/><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8.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grpSp>
        <p:nvGrpSpPr>
          <p:cNvPr id="6" name="Группа"/>
          <p:cNvGrpSpPr/>
          <p:nvPr/>
        </p:nvGrpSpPr>
        <p:grpSpPr>
          <a:xfrm>
            <a:off x="-5761" y="449"/>
            <a:ext cx="9155522" cy="5142602"/>
            <a:chOff x="0" y="0"/>
            <a:chExt cx="9155521" cy="5142601"/>
          </a:xfrm>
        </p:grpSpPr>
        <p:pic>
          <p:nvPicPr>
            <p:cNvPr id="7" name="DSC02306_Dx0 копия.jpg" descr="DSC02306_Dx0 копия.jpg"/>
            <p:cNvPicPr>
              <a:picLocks noChangeAspect="1"/>
            </p:cNvPicPr>
            <p:nvPr/>
          </p:nvPicPr>
          <p:blipFill>
            <a:blip r:embed="rId3">
              <a:extLst/>
            </a:blip>
            <a:srcRect l="17376" t="10942" r="4404" b="10942"/>
            <a:stretch>
              <a:fillRect/>
            </a:stretch>
          </p:blipFill>
          <p:spPr>
            <a:xfrm>
              <a:off x="0" y="0"/>
              <a:ext cx="9155522" cy="5142602"/>
            </a:xfrm>
            <a:prstGeom prst="rect">
              <a:avLst/>
            </a:prstGeom>
            <a:ln w="12700" cap="flat">
              <a:noFill/>
              <a:miter lim="400000"/>
            </a:ln>
            <a:effectLst/>
          </p:spPr>
        </p:pic>
        <p:pic>
          <p:nvPicPr>
            <p:cNvPr id="8" name="Calci-Prime преза-37.png" descr="Calci-Prime преза-37.png"/>
            <p:cNvPicPr>
              <a:picLocks noChangeAspect="1"/>
            </p:cNvPicPr>
            <p:nvPr/>
          </p:nvPicPr>
          <p:blipFill>
            <a:blip r:embed="rId4">
              <a:extLst/>
            </a:blip>
            <a:srcRect t="832" b="830"/>
            <a:stretch>
              <a:fillRect/>
            </a:stretch>
          </p:blipFill>
          <p:spPr>
            <a:xfrm>
              <a:off x="412200" y="479791"/>
              <a:ext cx="1257302" cy="219339"/>
            </a:xfrm>
            <a:prstGeom prst="rect">
              <a:avLst/>
            </a:prstGeom>
            <a:ln w="12700" cap="flat">
              <a:noFill/>
              <a:miter lim="400000"/>
            </a:ln>
            <a:effectLst/>
          </p:spPr>
        </p:pic>
      </p:grpSp>
      <p:sp>
        <p:nvSpPr>
          <p:cNvPr id="110" name="Google Shape;106;p23"/>
          <p:cNvSpPr txBox="1">
            <a:spLocks noGrp="1"/>
          </p:cNvSpPr>
          <p:nvPr>
            <p:ph type="ctrTitle"/>
          </p:nvPr>
        </p:nvSpPr>
        <p:spPr>
          <a:xfrm>
            <a:off x="330200" y="2198521"/>
            <a:ext cx="5339620" cy="1532380"/>
          </a:xfrm>
          <a:prstGeom prst="rect">
            <a:avLst/>
          </a:prstGeom>
        </p:spPr>
        <p:txBody>
          <a:bodyPr anchor="t"/>
          <a:lstStyle>
            <a:lvl1pPr algn="l" defTabSz="457200">
              <a:defRPr sz="2200">
                <a:solidFill>
                  <a:srgbClr val="001F66"/>
                </a:solidFill>
                <a:latin typeface="Gilroy SemiBold Italic"/>
                <a:ea typeface="Gilroy SemiBold Italic"/>
                <a:cs typeface="Gilroy SemiBold Italic"/>
                <a:sym typeface="Gilroy Semibold"/>
              </a:defRPr>
            </a:lvl1pPr>
          </a:lstStyle>
          <a:p>
            <a:r>
              <a:rPr lang="es-AR" dirty="0">
                <a:solidFill>
                  <a:schemeClr val="bg1"/>
                </a:solidFill>
              </a:rPr>
              <a:t>Su refuerzo interno</a:t>
            </a:r>
            <a:endParaRPr dirty="0">
              <a:solidFill>
                <a:schemeClr val="bg1"/>
              </a:solidFill>
            </a:endParaRPr>
          </a:p>
        </p:txBody>
      </p:sp>
      <p:sp>
        <p:nvSpPr>
          <p:cNvPr id="111" name="O!Mega-3 TG"/>
          <p:cNvSpPr txBox="1"/>
          <p:nvPr/>
        </p:nvSpPr>
        <p:spPr>
          <a:xfrm>
            <a:off x="406397" y="1016000"/>
            <a:ext cx="3039294" cy="1191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4300" b="1">
                <a:solidFill>
                  <a:srgbClr val="001F66"/>
                </a:solidFill>
                <a:latin typeface="Gilroy Bold"/>
                <a:ea typeface="Gilroy Bold"/>
                <a:cs typeface="Gilroy Bold"/>
                <a:sym typeface="Gilroy Bold"/>
              </a:defRPr>
            </a:pPr>
            <a:endParaRPr>
              <a:solidFill>
                <a:schemeClr val="bg1"/>
              </a:solidFill>
            </a:endParaRPr>
          </a:p>
          <a:p>
            <a:pPr>
              <a:lnSpc>
                <a:spcPct val="90000"/>
              </a:lnSpc>
              <a:defRPr sz="4300" b="1">
                <a:solidFill>
                  <a:srgbClr val="001F66"/>
                </a:solidFill>
                <a:latin typeface="Gilroy Bold"/>
                <a:ea typeface="Gilroy Bold"/>
                <a:cs typeface="Gilroy Bold"/>
                <a:sym typeface="Gilroy Bold"/>
              </a:defRPr>
            </a:pPr>
            <a:r>
              <a:rPr>
                <a:solidFill>
                  <a:schemeClr val="bg1"/>
                </a:solidFill>
              </a:rPr>
              <a:t>Calci-Prime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p:cNvGrpSpPr/>
          <p:nvPr/>
        </p:nvGrpSpPr>
        <p:grpSpPr>
          <a:xfrm>
            <a:off x="-5" y="-3"/>
            <a:ext cx="9142925" cy="5142603"/>
            <a:chOff x="-2" y="-1"/>
            <a:chExt cx="9142923" cy="5142601"/>
          </a:xfrm>
        </p:grpSpPr>
        <p:pic>
          <p:nvPicPr>
            <p:cNvPr id="9" name="DSC02364_Dx0 (1).jpg" descr="DSC02364_Dx0 (1).jpg"/>
            <p:cNvPicPr>
              <a:picLocks noChangeAspect="1"/>
            </p:cNvPicPr>
            <p:nvPr/>
          </p:nvPicPr>
          <p:blipFill>
            <a:blip r:embed="rId3">
              <a:extLst/>
            </a:blip>
            <a:srcRect l="3898" t="9851" r="9661" b="3703"/>
            <a:stretch>
              <a:fillRect/>
            </a:stretch>
          </p:blipFill>
          <p:spPr>
            <a:xfrm>
              <a:off x="-3" y="-2"/>
              <a:ext cx="9142925" cy="5142603"/>
            </a:xfrm>
            <a:prstGeom prst="rect">
              <a:avLst/>
            </a:prstGeom>
            <a:ln w="12700" cap="flat">
              <a:noFill/>
              <a:miter lim="400000"/>
            </a:ln>
            <a:effectLst/>
          </p:spPr>
        </p:pic>
        <p:pic>
          <p:nvPicPr>
            <p:cNvPr id="10" name="Calci-Prime преза-37.png" descr="Calci-Prime преза-37.png"/>
            <p:cNvPicPr>
              <a:picLocks noChangeAspect="1"/>
            </p:cNvPicPr>
            <p:nvPr/>
          </p:nvPicPr>
          <p:blipFill>
            <a:blip r:embed="rId4">
              <a:extLst/>
            </a:blip>
            <a:srcRect t="832" b="830"/>
            <a:stretch>
              <a:fillRect/>
            </a:stretch>
          </p:blipFill>
          <p:spPr>
            <a:xfrm>
              <a:off x="7950240" y="4815359"/>
              <a:ext cx="786243" cy="137163"/>
            </a:xfrm>
            <a:prstGeom prst="rect">
              <a:avLst/>
            </a:prstGeom>
            <a:ln w="12700" cap="flat">
              <a:noFill/>
              <a:miter lim="400000"/>
            </a:ln>
            <a:effectLst/>
          </p:spPr>
        </p:pic>
        <p:sp>
          <p:nvSpPr>
            <p:cNvPr id="11" name="O!Mega-3 TG"/>
            <p:cNvSpPr txBox="1"/>
            <p:nvPr/>
          </p:nvSpPr>
          <p:spPr>
            <a:xfrm>
              <a:off x="411480" y="4795558"/>
              <a:ext cx="843255" cy="1562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spc="-1">
                  <a:solidFill>
                    <a:srgbClr val="FFFFFF"/>
                  </a:solidFill>
                  <a:latin typeface="Gilroy Semibold"/>
                  <a:ea typeface="Gilroy Semibold"/>
                  <a:cs typeface="Gilroy Semibold"/>
                  <a:sym typeface="Gilroy Semibold"/>
                </a:defRPr>
              </a:lvl1pPr>
            </a:lstStyle>
            <a:p>
              <a:r>
                <a:t>Calci-Prime</a:t>
              </a:r>
            </a:p>
          </p:txBody>
        </p:sp>
      </p:grpSp>
      <p:sp>
        <p:nvSpPr>
          <p:cNvPr id="271" name="Омега-3 — собирательное название полиненасыщенных жирных кислот (ПНЖК)"/>
          <p:cNvSpPr txBox="1"/>
          <p:nvPr/>
        </p:nvSpPr>
        <p:spPr>
          <a:xfrm>
            <a:off x="406399" y="1739899"/>
            <a:ext cx="4241546"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6000" b="1">
                <a:solidFill>
                  <a:srgbClr val="001F66"/>
                </a:solidFill>
                <a:latin typeface="Gilroy Bold"/>
                <a:ea typeface="Gilroy Bold"/>
                <a:cs typeface="Gilroy Bold"/>
                <a:sym typeface="Gilroy Bold"/>
              </a:defRPr>
            </a:lvl1pPr>
          </a:lstStyle>
          <a:p>
            <a:r>
              <a:rPr>
                <a:solidFill>
                  <a:schemeClr val="bg1"/>
                </a:solidFill>
              </a:rPr>
              <a:t>Calci-Prime</a:t>
            </a:r>
          </a:p>
        </p:txBody>
      </p:sp>
      <p:sp>
        <p:nvSpPr>
          <p:cNvPr id="272" name="Омега-3 — собирательное название полиненасыщенных жирных кислот (ПНЖК)"/>
          <p:cNvSpPr txBox="1"/>
          <p:nvPr/>
        </p:nvSpPr>
        <p:spPr>
          <a:xfrm>
            <a:off x="482597" y="2654299"/>
            <a:ext cx="3266443"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2700">
                <a:solidFill>
                  <a:srgbClr val="001F66"/>
                </a:solidFill>
                <a:latin typeface="Gilroy Regular"/>
                <a:ea typeface="Gilroy Regular"/>
                <a:cs typeface="Gilroy Regular"/>
                <a:sym typeface="Gilroy Regular"/>
              </a:defRPr>
            </a:lvl1pPr>
          </a:lstStyle>
          <a:p>
            <a:r>
              <a:rPr lang="es-AR" dirty="0">
                <a:solidFill>
                  <a:schemeClr val="bg1"/>
                </a:solidFill>
                <a:latin typeface="Gilroy SemiBold Italic"/>
              </a:rPr>
              <a:t>¿Qué hay en cada cápsula?</a:t>
            </a:r>
            <a:endParaRPr dirty="0">
              <a:solidFill>
                <a:schemeClr val="bg1"/>
              </a:solidFill>
              <a:latin typeface="Gilroy SemiBold Italic"/>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278" name="Омега-3 — собирательное название полиненасыщенных жирных кислот (ПНЖК)"/>
          <p:cNvSpPr txBox="1"/>
          <p:nvPr/>
        </p:nvSpPr>
        <p:spPr>
          <a:xfrm>
            <a:off x="406398" y="406399"/>
            <a:ext cx="1899488"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b="1">
                <a:solidFill>
                  <a:srgbClr val="001F66"/>
                </a:solidFill>
                <a:latin typeface="Gilroy Bold"/>
                <a:ea typeface="Gilroy Bold"/>
                <a:cs typeface="Gilroy Bold"/>
                <a:sym typeface="Gilroy Bold"/>
              </a:defRPr>
            </a:lvl1pPr>
          </a:lstStyle>
          <a:p>
            <a:r>
              <a:t>Calci-Prime</a:t>
            </a:r>
          </a:p>
        </p:txBody>
      </p:sp>
      <p:sp>
        <p:nvSpPr>
          <p:cNvPr id="279"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280" name="Поступают в организм  в основном с пищей —…"/>
          <p:cNvSpPr txBox="1"/>
          <p:nvPr/>
        </p:nvSpPr>
        <p:spPr>
          <a:xfrm>
            <a:off x="406400" y="1181099"/>
            <a:ext cx="4724400"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200" b="1">
                <a:solidFill>
                  <a:srgbClr val="001F67"/>
                </a:solidFill>
                <a:latin typeface="Gilroy Bold"/>
                <a:ea typeface="Gilroy Bold"/>
                <a:cs typeface="Gilroy Bold"/>
                <a:sym typeface="Gilroy Bold"/>
              </a:defRPr>
            </a:lvl1pPr>
          </a:lstStyle>
          <a:p>
            <a:r>
              <a:rPr lang="es-AR" dirty="0"/>
              <a:t>Contenido de ingredientes activos en una dosis diaria</a:t>
            </a:r>
            <a:r>
              <a:rPr dirty="0"/>
              <a:t> (4 </a:t>
            </a:r>
            <a:r>
              <a:rPr lang="es-AR" dirty="0"/>
              <a:t>cápsulas</a:t>
            </a:r>
            <a:r>
              <a:rPr dirty="0"/>
              <a:t>)</a:t>
            </a:r>
          </a:p>
        </p:txBody>
      </p:sp>
      <p:grpSp>
        <p:nvGrpSpPr>
          <p:cNvPr id="284" name="Group"/>
          <p:cNvGrpSpPr/>
          <p:nvPr/>
        </p:nvGrpSpPr>
        <p:grpSpPr>
          <a:xfrm>
            <a:off x="419094" y="1631944"/>
            <a:ext cx="1905003" cy="1905005"/>
            <a:chOff x="0" y="-1"/>
            <a:chExt cx="1905001" cy="1905004"/>
          </a:xfrm>
        </p:grpSpPr>
        <p:sp>
          <p:nvSpPr>
            <p:cNvPr id="282" name="Circle"/>
            <p:cNvSpPr/>
            <p:nvPr/>
          </p:nvSpPr>
          <p:spPr>
            <a:xfrm>
              <a:off x="-1" y="-2"/>
              <a:ext cx="1905002" cy="1905006"/>
            </a:xfrm>
            <a:prstGeom prst="ellipse">
              <a:avLst/>
            </a:prstGeom>
            <a:solidFill>
              <a:srgbClr val="FFFFFF">
                <a:alpha val="94000"/>
              </a:srgbClr>
            </a:solidFill>
            <a:ln w="12700" cap="flat">
              <a:noFill/>
              <a:miter lim="400000"/>
            </a:ln>
            <a:effectLst/>
          </p:spPr>
          <p:txBody>
            <a:bodyPr wrap="square" lIns="0" tIns="0" rIns="0" bIns="0" numCol="1" anchor="t">
              <a:noAutofit/>
            </a:bodyPr>
            <a:lstStyle/>
            <a:p>
              <a:pPr>
                <a:defRPr>
                  <a:solidFill>
                    <a:srgbClr val="001F66"/>
                  </a:solidFill>
                </a:defRPr>
              </a:pPr>
              <a:endParaRPr/>
            </a:p>
          </p:txBody>
        </p:sp>
        <p:pic>
          <p:nvPicPr>
            <p:cNvPr id="283" name="shutterstock_785092996 копия.png" descr="shutterstock_785092996 копия.png"/>
            <p:cNvPicPr>
              <a:picLocks noChangeAspect="1"/>
            </p:cNvPicPr>
            <p:nvPr/>
          </p:nvPicPr>
          <p:blipFill>
            <a:blip r:embed="rId4" cstate="print"/>
            <a:stretch>
              <a:fillRect/>
            </a:stretch>
          </p:blipFill>
          <p:spPr>
            <a:xfrm>
              <a:off x="474942" y="412750"/>
              <a:ext cx="929719" cy="1092203"/>
            </a:xfrm>
            <a:prstGeom prst="rect">
              <a:avLst/>
            </a:prstGeom>
            <a:ln w="12700" cap="flat">
              <a:noFill/>
              <a:miter lim="400000"/>
            </a:ln>
            <a:effectLst/>
          </p:spPr>
        </p:pic>
      </p:grpSp>
      <p:sp>
        <p:nvSpPr>
          <p:cNvPr id="285" name="Поступают в организм  в основном с пищей —…"/>
          <p:cNvSpPr txBox="1"/>
          <p:nvPr/>
        </p:nvSpPr>
        <p:spPr>
          <a:xfrm>
            <a:off x="2628898" y="2004247"/>
            <a:ext cx="2641603" cy="1268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20315" indent="-120315">
              <a:lnSpc>
                <a:spcPct val="140000"/>
              </a:lnSpc>
              <a:buSzPct val="100000"/>
              <a:buChar char="•"/>
              <a:defRPr sz="1200">
                <a:solidFill>
                  <a:srgbClr val="001F67"/>
                </a:solidFill>
                <a:latin typeface="Gilroy Regular"/>
                <a:ea typeface="Gilroy Regular"/>
                <a:cs typeface="Gilroy Regular"/>
                <a:sym typeface="Gilroy Regular"/>
              </a:defRPr>
            </a:pPr>
            <a:r>
              <a:rPr lang="es-AR" dirty="0">
                <a:latin typeface="Gilroy SemiBold Italic"/>
              </a:rPr>
              <a:t>Calcio de </a:t>
            </a:r>
            <a:r>
              <a:rPr dirty="0" err="1">
                <a:latin typeface="Gilroy SemiBold Italic"/>
              </a:rPr>
              <a:t>Aquamin</a:t>
            </a:r>
            <a:r>
              <a:rPr baseline="31999" dirty="0" err="1">
                <a:latin typeface="Gilroy SemiBold Italic"/>
              </a:rPr>
              <a:t>ТМ</a:t>
            </a:r>
            <a:r>
              <a:rPr dirty="0">
                <a:latin typeface="Gilroy SemiBold Italic"/>
              </a:rPr>
              <a:t>  — 550 </a:t>
            </a:r>
            <a:r>
              <a:rPr lang="es-AR" dirty="0">
                <a:latin typeface="Gilroy SemiBold Italic"/>
              </a:rPr>
              <a:t>mg</a:t>
            </a:r>
            <a:r>
              <a:rPr dirty="0">
                <a:latin typeface="Gilroy SemiBold Italic"/>
              </a:rPr>
              <a:t> </a:t>
            </a:r>
          </a:p>
          <a:p>
            <a:pPr marL="120315" indent="-120315">
              <a:lnSpc>
                <a:spcPct val="140000"/>
              </a:lnSpc>
              <a:buSzPct val="100000"/>
              <a:buChar char="•"/>
              <a:defRPr sz="1200">
                <a:solidFill>
                  <a:srgbClr val="001F67"/>
                </a:solidFill>
                <a:latin typeface="Gilroy Regular"/>
                <a:ea typeface="Gilroy Regular"/>
                <a:cs typeface="Gilroy Regular"/>
                <a:sym typeface="Gilroy Regular"/>
              </a:defRPr>
            </a:pPr>
            <a:r>
              <a:rPr lang="es-AR" dirty="0">
                <a:latin typeface="Gilroy SemiBold Italic"/>
              </a:rPr>
              <a:t>Magnesio de</a:t>
            </a:r>
            <a:r>
              <a:rPr dirty="0">
                <a:latin typeface="Gilroy SemiBold Italic"/>
              </a:rPr>
              <a:t> </a:t>
            </a:r>
            <a:r>
              <a:rPr dirty="0" err="1">
                <a:latin typeface="Gilroy SemiBold Italic"/>
              </a:rPr>
              <a:t>Aquamin</a:t>
            </a:r>
            <a:r>
              <a:rPr baseline="31999" dirty="0" err="1">
                <a:latin typeface="Gilroy SemiBold Italic"/>
              </a:rPr>
              <a:t>ТМ</a:t>
            </a:r>
            <a:r>
              <a:rPr dirty="0">
                <a:latin typeface="Gilroy SemiBold Italic"/>
              </a:rPr>
              <a:t> </a:t>
            </a:r>
            <a:r>
              <a:rPr lang="es-AR" dirty="0">
                <a:latin typeface="Gilroy SemiBold Italic"/>
              </a:rPr>
              <a:t> y citrato de</a:t>
            </a:r>
            <a:r>
              <a:rPr dirty="0">
                <a:latin typeface="Gilroy SemiBold Italic"/>
              </a:rPr>
              <a:t> </a:t>
            </a:r>
            <a:r>
              <a:rPr lang="es-AR" dirty="0">
                <a:latin typeface="Gilroy SemiBold Italic"/>
              </a:rPr>
              <a:t>magnesio</a:t>
            </a:r>
            <a:r>
              <a:rPr dirty="0">
                <a:latin typeface="Gilroy SemiBold Italic"/>
              </a:rPr>
              <a:t>  — 160 </a:t>
            </a:r>
            <a:r>
              <a:rPr lang="es-AR" dirty="0">
                <a:latin typeface="Gilroy SemiBold Italic"/>
              </a:rPr>
              <a:t>mg</a:t>
            </a:r>
            <a:endParaRPr dirty="0">
              <a:latin typeface="Gilroy SemiBold Italic"/>
            </a:endParaRPr>
          </a:p>
          <a:p>
            <a:pPr marL="120315" indent="-120315">
              <a:lnSpc>
                <a:spcPct val="140000"/>
              </a:lnSpc>
              <a:buSzPct val="100000"/>
              <a:buChar char="•"/>
              <a:defRPr sz="1200">
                <a:solidFill>
                  <a:srgbClr val="001F67"/>
                </a:solidFill>
                <a:latin typeface="Gilroy Regular"/>
                <a:ea typeface="Gilroy Regular"/>
                <a:cs typeface="Gilroy Regular"/>
                <a:sym typeface="Gilroy Regular"/>
              </a:defRPr>
            </a:pPr>
            <a:r>
              <a:rPr lang="es-AR" dirty="0">
                <a:latin typeface="Gilroy SemiBold Italic"/>
              </a:rPr>
              <a:t>Zinc</a:t>
            </a:r>
            <a:r>
              <a:rPr dirty="0">
                <a:latin typeface="Gilroy SemiBold Italic"/>
              </a:rPr>
              <a:t> — 5,36 </a:t>
            </a:r>
            <a:r>
              <a:rPr lang="es-AR" dirty="0">
                <a:latin typeface="Gilroy SemiBold Italic"/>
              </a:rPr>
              <a:t>mg</a:t>
            </a:r>
            <a:r>
              <a:rPr dirty="0">
                <a:latin typeface="Gilroy SemiBold Italic"/>
              </a:rPr>
              <a:t> </a:t>
            </a:r>
          </a:p>
          <a:p>
            <a:pPr marL="120315" indent="-120315">
              <a:lnSpc>
                <a:spcPct val="140000"/>
              </a:lnSpc>
              <a:buSzPct val="100000"/>
              <a:buChar char="•"/>
              <a:defRPr sz="1200">
                <a:solidFill>
                  <a:srgbClr val="001F67"/>
                </a:solidFill>
                <a:latin typeface="Gilroy Regular"/>
                <a:ea typeface="Gilroy Regular"/>
                <a:cs typeface="Gilroy Regular"/>
                <a:sym typeface="Gilroy Regular"/>
              </a:defRPr>
            </a:pPr>
            <a:r>
              <a:rPr lang="es-AR" dirty="0">
                <a:latin typeface="Gilroy SemiBold Italic"/>
              </a:rPr>
              <a:t>Manganeso</a:t>
            </a:r>
            <a:r>
              <a:rPr dirty="0">
                <a:latin typeface="Gilroy SemiBold Italic"/>
              </a:rPr>
              <a:t> — 1 </a:t>
            </a:r>
            <a:r>
              <a:rPr lang="es-AR" dirty="0">
                <a:latin typeface="Gilroy SemiBold Italic"/>
              </a:rPr>
              <a:t>mg</a:t>
            </a:r>
            <a:endParaRPr dirty="0">
              <a:latin typeface="Gilroy SemiBold Italic"/>
            </a:endParaRPr>
          </a:p>
        </p:txBody>
      </p:sp>
      <p:sp>
        <p:nvSpPr>
          <p:cNvPr id="286" name="кремний — 8 мг…"/>
          <p:cNvSpPr txBox="1"/>
          <p:nvPr/>
        </p:nvSpPr>
        <p:spPr>
          <a:xfrm>
            <a:off x="5575300" y="2004247"/>
            <a:ext cx="1658467" cy="10101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marL="120315" indent="-120315">
              <a:lnSpc>
                <a:spcPct val="140000"/>
              </a:lnSpc>
              <a:buSzPct val="100000"/>
              <a:buChar char="•"/>
              <a:defRPr sz="1200">
                <a:solidFill>
                  <a:srgbClr val="001F67"/>
                </a:solidFill>
                <a:latin typeface="Gilroy Regular"/>
                <a:ea typeface="Gilroy Regular"/>
                <a:cs typeface="Gilroy Regular"/>
                <a:sym typeface="Gilroy Regular"/>
              </a:defRPr>
            </a:pPr>
            <a:r>
              <a:rPr lang="es-AR" dirty="0">
                <a:latin typeface="Gilroy SemiBold Italic"/>
              </a:rPr>
              <a:t>Silicio</a:t>
            </a:r>
            <a:r>
              <a:rPr dirty="0">
                <a:latin typeface="Gilroy SemiBold Italic"/>
              </a:rPr>
              <a:t> — 8 </a:t>
            </a:r>
            <a:r>
              <a:rPr lang="es-AR" dirty="0">
                <a:latin typeface="Gilroy SemiBold Italic"/>
              </a:rPr>
              <a:t>mg</a:t>
            </a:r>
            <a:r>
              <a:rPr dirty="0">
                <a:latin typeface="Gilroy SemiBold Italic"/>
              </a:rPr>
              <a:t> </a:t>
            </a:r>
          </a:p>
          <a:p>
            <a:pPr marL="120315" indent="-120315">
              <a:lnSpc>
                <a:spcPct val="140000"/>
              </a:lnSpc>
              <a:buSzPct val="100000"/>
              <a:buChar char="•"/>
              <a:defRPr sz="1200">
                <a:solidFill>
                  <a:srgbClr val="001F67"/>
                </a:solidFill>
                <a:latin typeface="Gilroy Regular"/>
                <a:ea typeface="Gilroy Regular"/>
                <a:cs typeface="Gilroy Regular"/>
                <a:sym typeface="Gilroy Regular"/>
              </a:defRPr>
            </a:pPr>
            <a:r>
              <a:rPr lang="es-AR" dirty="0">
                <a:latin typeface="Gilroy SemiBold Italic"/>
              </a:rPr>
              <a:t>Boro</a:t>
            </a:r>
            <a:r>
              <a:rPr dirty="0">
                <a:latin typeface="Gilroy SemiBold Italic"/>
              </a:rPr>
              <a:t> — 0,8 </a:t>
            </a:r>
            <a:r>
              <a:rPr lang="es-AR" dirty="0">
                <a:latin typeface="Gilroy SemiBold Italic"/>
              </a:rPr>
              <a:t>mg</a:t>
            </a:r>
            <a:r>
              <a:rPr dirty="0">
                <a:latin typeface="Gilroy SemiBold Italic"/>
              </a:rPr>
              <a:t> </a:t>
            </a:r>
          </a:p>
          <a:p>
            <a:pPr marL="120315" indent="-120315">
              <a:lnSpc>
                <a:spcPct val="140000"/>
              </a:lnSpc>
              <a:buSzPct val="100000"/>
              <a:buChar char="•"/>
              <a:defRPr sz="1200">
                <a:solidFill>
                  <a:srgbClr val="001F67"/>
                </a:solidFill>
                <a:latin typeface="Gilroy Regular"/>
                <a:ea typeface="Gilroy Regular"/>
                <a:cs typeface="Gilroy Regular"/>
                <a:sym typeface="Gilroy Regular"/>
              </a:defRPr>
            </a:pPr>
            <a:r>
              <a:rPr lang="es-AR" dirty="0">
                <a:latin typeface="Gilroy SemiBold Italic"/>
              </a:rPr>
              <a:t>Vitamina</a:t>
            </a:r>
            <a:r>
              <a:rPr dirty="0">
                <a:latin typeface="Gilroy SemiBold Italic"/>
              </a:rPr>
              <a:t> D3 — 5 </a:t>
            </a:r>
            <a:r>
              <a:rPr lang="es-AR" dirty="0">
                <a:latin typeface="Gilroy SemiBold Italic"/>
              </a:rPr>
              <a:t>mcg</a:t>
            </a:r>
            <a:r>
              <a:rPr dirty="0">
                <a:latin typeface="Gilroy SemiBold Italic"/>
              </a:rPr>
              <a:t> </a:t>
            </a:r>
          </a:p>
          <a:p>
            <a:pPr marL="120315" indent="-120315">
              <a:lnSpc>
                <a:spcPct val="140000"/>
              </a:lnSpc>
              <a:buSzPct val="100000"/>
              <a:buChar char="•"/>
              <a:defRPr sz="1200">
                <a:solidFill>
                  <a:srgbClr val="001F67"/>
                </a:solidFill>
                <a:latin typeface="Gilroy Regular"/>
                <a:ea typeface="Gilroy Regular"/>
                <a:cs typeface="Gilroy Regular"/>
                <a:sym typeface="Gilroy Regular"/>
              </a:defRPr>
            </a:pPr>
            <a:r>
              <a:rPr lang="es-AR" dirty="0">
                <a:latin typeface="Gilroy SemiBold Italic"/>
              </a:rPr>
              <a:t>Vitamina</a:t>
            </a:r>
            <a:r>
              <a:rPr dirty="0">
                <a:latin typeface="Gilroy SemiBold Italic"/>
              </a:rPr>
              <a:t> К2 — 75,2 </a:t>
            </a:r>
            <a:r>
              <a:rPr lang="es-AR" dirty="0">
                <a:latin typeface="Gilroy SemiBold Italic"/>
              </a:rPr>
              <a:t>mcg</a:t>
            </a:r>
            <a:endParaRPr dirty="0">
              <a:latin typeface="Gilroy SemiBold Italic"/>
            </a:endParaRPr>
          </a:p>
        </p:txBody>
      </p:sp>
      <p:pic>
        <p:nvPicPr>
          <p:cNvPr id="287" name="Calci-Prime преза-35.png" descr="Calci-Prime преза-35.png"/>
          <p:cNvPicPr>
            <a:picLocks noChangeAspect="1"/>
          </p:cNvPicPr>
          <p:nvPr/>
        </p:nvPicPr>
        <p:blipFill>
          <a:blip r:embed="rId5"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292" name="Rounded Rectangle"/>
          <p:cNvSpPr/>
          <p:nvPr/>
        </p:nvSpPr>
        <p:spPr>
          <a:xfrm>
            <a:off x="3429000" y="1676400"/>
            <a:ext cx="3124200" cy="895350"/>
          </a:xfrm>
          <a:prstGeom prst="roundRect">
            <a:avLst>
              <a:gd name="adj" fmla="val 10843"/>
            </a:avLst>
          </a:prstGeom>
          <a:solidFill>
            <a:srgbClr val="FFFFFF"/>
          </a:solidFill>
          <a:ln w="12700">
            <a:miter lim="400000"/>
          </a:ln>
        </p:spPr>
        <p:txBody>
          <a:bodyPr lIns="0" tIns="0" rIns="0" bIns="0"/>
          <a:lstStyle/>
          <a:p>
            <a:endParaRPr/>
          </a:p>
        </p:txBody>
      </p:sp>
      <p:sp>
        <p:nvSpPr>
          <p:cNvPr id="293" name="Омега-3 — собирательное название полиненасыщенных жирных кислот (ПНЖК)"/>
          <p:cNvSpPr txBox="1"/>
          <p:nvPr/>
        </p:nvSpPr>
        <p:spPr>
          <a:xfrm>
            <a:off x="406396" y="406397"/>
            <a:ext cx="8331204"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b="1">
                <a:solidFill>
                  <a:srgbClr val="001F66"/>
                </a:solidFill>
                <a:latin typeface="Gilroy Bold"/>
                <a:ea typeface="Gilroy Bold"/>
                <a:cs typeface="Gilroy Bold"/>
                <a:sym typeface="Gilroy Bold"/>
              </a:defRPr>
            </a:pPr>
            <a:r>
              <a:rPr lang="es-AR" dirty="0"/>
              <a:t>Calcio de origen natural proveniente del complejo polimineral </a:t>
            </a:r>
            <a:r>
              <a:rPr dirty="0" err="1"/>
              <a:t>Aquamin</a:t>
            </a:r>
            <a:r>
              <a:rPr baseline="30000" dirty="0" err="1"/>
              <a:t>ТМ</a:t>
            </a:r>
            <a:r>
              <a:rPr dirty="0"/>
              <a:t> </a:t>
            </a:r>
          </a:p>
        </p:txBody>
      </p:sp>
      <p:sp>
        <p:nvSpPr>
          <p:cNvPr id="294"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296" name="Поступают в организм  в основном с пищей —…"/>
          <p:cNvSpPr txBox="1"/>
          <p:nvPr/>
        </p:nvSpPr>
        <p:spPr>
          <a:xfrm>
            <a:off x="3517900" y="1771967"/>
            <a:ext cx="2946400"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200">
                <a:solidFill>
                  <a:srgbClr val="001F67"/>
                </a:solidFill>
                <a:latin typeface="Gilroy Regular"/>
                <a:ea typeface="Gilroy Regular"/>
                <a:cs typeface="Gilroy Regular"/>
                <a:sym typeface="Gilroy Regular"/>
              </a:defRPr>
            </a:lvl1pPr>
          </a:lstStyle>
          <a:p>
            <a:r>
              <a:rPr lang="es-ES" dirty="0">
                <a:latin typeface="Gilroy SemiBold Italic"/>
              </a:rPr>
              <a:t>Una fuente única de minerales biodisponibles* provenientes del alga roja litotamina. Ideal para mantener la salud ósea, articular y digestiva. </a:t>
            </a:r>
            <a:endParaRPr lang="ru-RU" dirty="0">
              <a:latin typeface="Gilroy SemiBold Italic"/>
            </a:endParaRPr>
          </a:p>
        </p:txBody>
      </p:sp>
      <p:sp>
        <p:nvSpPr>
          <p:cNvPr id="297" name="Поступают в организм  в основном с пищей —…"/>
          <p:cNvSpPr txBox="1"/>
          <p:nvPr/>
        </p:nvSpPr>
        <p:spPr>
          <a:xfrm>
            <a:off x="1523999" y="4787010"/>
            <a:ext cx="3805529"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a:solidFill>
                  <a:srgbClr val="001F67"/>
                </a:solidFill>
                <a:latin typeface="Gilroy Regular"/>
                <a:ea typeface="Gilroy Regular"/>
                <a:cs typeface="Gilroy Regular"/>
                <a:sym typeface="Gilroy Regular"/>
              </a:defRPr>
            </a:lvl1pPr>
          </a:lstStyle>
          <a:p>
            <a:r>
              <a:rPr lang="es-ES" dirty="0">
                <a:latin typeface="Gilroy SemiBold Italic"/>
              </a:rPr>
              <a:t>*Contiene ~30 % de calcio, magnesio y trazas de otros minerales marinos</a:t>
            </a:r>
            <a:endParaRPr lang="ru-RU" dirty="0">
              <a:latin typeface="Gilroy SemiBold Italic"/>
            </a:endParaRPr>
          </a:p>
        </p:txBody>
      </p:sp>
      <p:pic>
        <p:nvPicPr>
          <p:cNvPr id="298" name="Calci-Prime преза-35.png" descr="Calci-Prime преза-35.png"/>
          <p:cNvPicPr>
            <a:picLocks noChangeAspect="1"/>
          </p:cNvPicPr>
          <p:nvPr/>
        </p:nvPicPr>
        <p:blipFill>
          <a:blip r:embed="rId4" cstate="print"/>
          <a:srcRect b="159"/>
          <a:stretch>
            <a:fillRect/>
          </a:stretch>
        </p:blipFill>
        <p:spPr>
          <a:xfrm>
            <a:off x="7950200" y="4815418"/>
            <a:ext cx="787400" cy="138269"/>
          </a:xfrm>
          <a:prstGeom prst="rect">
            <a:avLst/>
          </a:prstGeom>
          <a:ln w="12700">
            <a:miter lim="400000"/>
          </a:ln>
        </p:spPr>
      </p:pic>
      <p:pic>
        <p:nvPicPr>
          <p:cNvPr id="299" name="Безымянный-2-07.png" descr="Безымянный-2-07.png"/>
          <p:cNvPicPr>
            <a:picLocks noChangeAspect="1"/>
          </p:cNvPicPr>
          <p:nvPr/>
        </p:nvPicPr>
        <p:blipFill>
          <a:blip r:embed="rId5" cstate="print"/>
          <a:stretch>
            <a:fillRect/>
          </a:stretch>
        </p:blipFill>
        <p:spPr>
          <a:xfrm>
            <a:off x="519480" y="1711156"/>
            <a:ext cx="2667001" cy="1743637"/>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305" name="Омега-3 — собирательное название полиненасыщенных жирных кислот (ПНЖК)"/>
          <p:cNvSpPr txBox="1"/>
          <p:nvPr/>
        </p:nvSpPr>
        <p:spPr>
          <a:xfrm>
            <a:off x="406397" y="406397"/>
            <a:ext cx="8115303"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b="1">
                <a:solidFill>
                  <a:srgbClr val="001F66"/>
                </a:solidFill>
                <a:latin typeface="Gilroy Bold"/>
                <a:ea typeface="Gilroy Bold"/>
                <a:cs typeface="Gilroy Bold"/>
                <a:sym typeface="Gilroy Bold"/>
              </a:defRPr>
            </a:pPr>
            <a:r>
              <a:rPr lang="es-ES" dirty="0"/>
              <a:t>En busca de los mejores ingredientes</a:t>
            </a:r>
            <a:r>
              <a:rPr dirty="0"/>
              <a:t>: </a:t>
            </a:r>
            <a:r>
              <a:rPr lang="es-AR" dirty="0"/>
              <a:t>calcio de las profundidades del Atlántico</a:t>
            </a:r>
            <a:r>
              <a:rPr dirty="0"/>
              <a:t> </a:t>
            </a:r>
            <a:r>
              <a:rPr lang="en-CA" dirty="0" err="1"/>
              <a:t>norte</a:t>
            </a:r>
            <a:endParaRPr dirty="0"/>
          </a:p>
          <a:p>
            <a:pPr>
              <a:lnSpc>
                <a:spcPct val="90000"/>
              </a:lnSpc>
              <a:defRPr sz="2700" b="1">
                <a:solidFill>
                  <a:srgbClr val="001F66"/>
                </a:solidFill>
                <a:latin typeface="Gilroy Bold"/>
                <a:ea typeface="Gilroy Bold"/>
                <a:cs typeface="Gilroy Bold"/>
                <a:sym typeface="Gilroy Bold"/>
              </a:defRPr>
            </a:pPr>
            <a:endParaRPr dirty="0"/>
          </a:p>
        </p:txBody>
      </p:sp>
      <p:sp>
        <p:nvSpPr>
          <p:cNvPr id="306"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308" name="Поступают в организм  в основном с пищей —…"/>
          <p:cNvSpPr txBox="1"/>
          <p:nvPr/>
        </p:nvSpPr>
        <p:spPr>
          <a:xfrm>
            <a:off x="406396" y="1587500"/>
            <a:ext cx="367030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La litotamina</a:t>
            </a:r>
            <a:r>
              <a:rPr dirty="0">
                <a:latin typeface="Gilroy SemiBold Italic"/>
              </a:rPr>
              <a:t> </a:t>
            </a:r>
            <a:r>
              <a:rPr lang="es-ES" dirty="0">
                <a:latin typeface="Gilroy SemiBold Italic"/>
              </a:rPr>
              <a:t>crece en aguas frías y ecológicamente puras frente a las costas de Irlanda e Islandia.</a:t>
            </a:r>
            <a:endParaRPr lang="ru-RU" dirty="0">
              <a:latin typeface="Gilroy SemiBold Italic"/>
            </a:endParaRPr>
          </a:p>
        </p:txBody>
      </p:sp>
      <p:sp>
        <p:nvSpPr>
          <p:cNvPr id="309" name="Поступают в организм  в основном с пищей —…"/>
          <p:cNvSpPr txBox="1"/>
          <p:nvPr/>
        </p:nvSpPr>
        <p:spPr>
          <a:xfrm>
            <a:off x="1523999" y="4787900"/>
            <a:ext cx="753411"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u="sng">
                <a:solidFill>
                  <a:srgbClr val="0000FF"/>
                </a:solidFill>
                <a:uFill>
                  <a:solidFill>
                    <a:srgbClr val="0000FF"/>
                  </a:solidFill>
                </a:uFill>
                <a:latin typeface="Gilroy Regular"/>
                <a:ea typeface="Gilroy Regular"/>
                <a:cs typeface="Gilroy Regular"/>
                <a:sym typeface="Gilroy Regular"/>
                <a:hlinkClick r:id="rId4"/>
              </a:defRPr>
            </a:lvl1pPr>
          </a:lstStyle>
          <a:p>
            <a:r>
              <a:rPr lang="es-AR" dirty="0">
                <a:latin typeface="Gilroy SemiBold Italic"/>
                <a:hlinkClick r:id="rId4"/>
              </a:rPr>
              <a:t>Mirar el vídeo</a:t>
            </a:r>
            <a:endParaRPr dirty="0">
              <a:latin typeface="Gilroy SemiBold Italic"/>
              <a:hlinkClick r:id="rId4"/>
            </a:endParaRPr>
          </a:p>
        </p:txBody>
      </p:sp>
      <p:sp>
        <p:nvSpPr>
          <p:cNvPr id="310" name="Поступают в организм  в основном с пищей —…"/>
          <p:cNvSpPr txBox="1"/>
          <p:nvPr/>
        </p:nvSpPr>
        <p:spPr>
          <a:xfrm>
            <a:off x="1168400" y="2717800"/>
            <a:ext cx="3162300"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b="1">
                <a:solidFill>
                  <a:srgbClr val="001F67"/>
                </a:solidFill>
                <a:latin typeface="Gilroy-Semibold"/>
                <a:ea typeface="Gilroy-Semibold"/>
                <a:cs typeface="Gilroy-Semibold"/>
                <a:sym typeface="Gilroy Semibold"/>
              </a:defRPr>
            </a:pPr>
            <a:r>
              <a:rPr lang="es-AR" dirty="0"/>
              <a:t>Sin dañar la ecología marina</a:t>
            </a:r>
            <a:endParaRPr dirty="0"/>
          </a:p>
          <a:p>
            <a:pPr>
              <a:defRPr sz="1200">
                <a:solidFill>
                  <a:srgbClr val="001F67"/>
                </a:solidFill>
                <a:latin typeface="Gilroy SemiBold Italic"/>
                <a:ea typeface="Gilroy SemiBold Italic"/>
                <a:cs typeface="Gilroy SemiBold Italic"/>
                <a:sym typeface="Gilroy Semibold"/>
              </a:defRPr>
            </a:pPr>
            <a:r>
              <a:rPr lang="es-AR" dirty="0"/>
              <a:t>Las placas calcificadas de litotamina son cuidadosamente extraídas y convertidas en el producto polvorizado </a:t>
            </a:r>
            <a:r>
              <a:rPr dirty="0" err="1"/>
              <a:t>Aquamin</a:t>
            </a:r>
            <a:r>
              <a:rPr baseline="30000" dirty="0" err="1"/>
              <a:t>ТМ</a:t>
            </a:r>
            <a:r>
              <a:rPr dirty="0"/>
              <a:t> </a:t>
            </a:r>
          </a:p>
        </p:txBody>
      </p:sp>
      <p:pic>
        <p:nvPicPr>
          <p:cNvPr id="311" name="Безымянный-1-35.png" descr="Безымянный-1-35.png"/>
          <p:cNvPicPr>
            <a:picLocks noChangeAspect="1"/>
          </p:cNvPicPr>
          <p:nvPr/>
        </p:nvPicPr>
        <p:blipFill>
          <a:blip r:embed="rId5" cstate="print"/>
          <a:srcRect l="29" r="29"/>
          <a:stretch>
            <a:fillRect/>
          </a:stretch>
        </p:blipFill>
        <p:spPr>
          <a:xfrm>
            <a:off x="401579" y="2755709"/>
            <a:ext cx="635002" cy="635382"/>
          </a:xfrm>
          <a:prstGeom prst="rect">
            <a:avLst/>
          </a:prstGeom>
          <a:ln w="12700">
            <a:miter lim="400000"/>
          </a:ln>
        </p:spPr>
      </p:pic>
      <p:sp>
        <p:nvSpPr>
          <p:cNvPr id="312" name="Водоросль накапливает кальций, магний и другие  минералы в своих клетках, становясь прочной  как камень."/>
          <p:cNvSpPr txBox="1"/>
          <p:nvPr/>
        </p:nvSpPr>
        <p:spPr>
          <a:xfrm>
            <a:off x="406400" y="2032000"/>
            <a:ext cx="3670300" cy="553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Las algas almacenan calcio, magnesio y otros minerales en sus células, adquiriendo como resultado la dureza de una piedra</a:t>
            </a:r>
            <a:endParaRPr dirty="0">
              <a:latin typeface="Gilroy SemiBold Italic"/>
            </a:endParaRPr>
          </a:p>
        </p:txBody>
      </p:sp>
      <p:pic>
        <p:nvPicPr>
          <p:cNvPr id="313" name="Calci-Prime преза-35.png" descr="Calci-Prime преза-35.png"/>
          <p:cNvPicPr>
            <a:picLocks noChangeAspect="1"/>
          </p:cNvPicPr>
          <p:nvPr/>
        </p:nvPicPr>
        <p:blipFill>
          <a:blip r:embed="rId6"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318" name="Омега-3 — собирательное название полиненасыщенных жирных кислот (ПНЖК)"/>
          <p:cNvSpPr txBox="1"/>
          <p:nvPr/>
        </p:nvSpPr>
        <p:spPr>
          <a:xfrm>
            <a:off x="406398" y="406399"/>
            <a:ext cx="6588342"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a:solidFill>
                  <a:srgbClr val="001F66"/>
                </a:solidFill>
                <a:latin typeface="Gilroy Bold"/>
                <a:ea typeface="Gilroy Bold"/>
                <a:cs typeface="Gilroy Bold"/>
                <a:sym typeface="Gilroy Bold"/>
              </a:defRPr>
            </a:pPr>
            <a:r>
              <a:rPr lang="es-ES" b="1" dirty="0"/>
              <a:t>25 investigaciones científicas, incluyendo dos ensayos clínicos aleatorizados doble ciego, demuestran que Aquamin</a:t>
            </a:r>
            <a:r>
              <a:rPr lang="ru-RU" b="1" baseline="30000" dirty="0"/>
              <a:t>ТМ</a:t>
            </a:r>
            <a:r>
              <a:rPr lang="es-ES" b="1" dirty="0"/>
              <a:t>:</a:t>
            </a:r>
            <a:endParaRPr b="1" dirty="0"/>
          </a:p>
        </p:txBody>
      </p:sp>
      <p:sp>
        <p:nvSpPr>
          <p:cNvPr id="319"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321" name="Поступают в организм  в основном с пищей —…"/>
          <p:cNvSpPr txBox="1"/>
          <p:nvPr/>
        </p:nvSpPr>
        <p:spPr>
          <a:xfrm>
            <a:off x="1015999" y="2199612"/>
            <a:ext cx="252730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Contribuye a preservar la densidad mineral de los huesos</a:t>
            </a:r>
            <a:r>
              <a:rPr dirty="0">
                <a:latin typeface="Gilroy SemiBold Italic"/>
              </a:rPr>
              <a:t> </a:t>
            </a:r>
            <a:r>
              <a:rPr baseline="31999" dirty="0">
                <a:latin typeface="Gilroy SemiBold Italic"/>
              </a:rPr>
              <a:t>[17] </a:t>
            </a:r>
          </a:p>
        </p:txBody>
      </p:sp>
      <p:pic>
        <p:nvPicPr>
          <p:cNvPr id="322" name="Безымянный-1-25.png" descr="Безымянный-1-25.png"/>
          <p:cNvPicPr>
            <a:picLocks noChangeAspect="1"/>
          </p:cNvPicPr>
          <p:nvPr/>
        </p:nvPicPr>
        <p:blipFill>
          <a:blip r:embed="rId4" cstate="print"/>
          <a:stretch>
            <a:fillRect/>
          </a:stretch>
        </p:blipFill>
        <p:spPr>
          <a:xfrm>
            <a:off x="406396" y="2120900"/>
            <a:ext cx="508004" cy="508000"/>
          </a:xfrm>
          <a:prstGeom prst="rect">
            <a:avLst/>
          </a:prstGeom>
          <a:ln w="12700">
            <a:miter lim="400000"/>
          </a:ln>
        </p:spPr>
      </p:pic>
      <p:pic>
        <p:nvPicPr>
          <p:cNvPr id="323" name="Безымянный-1-26.png" descr="Безымянный-1-26.png"/>
          <p:cNvPicPr>
            <a:picLocks noChangeAspect="1"/>
          </p:cNvPicPr>
          <p:nvPr/>
        </p:nvPicPr>
        <p:blipFill>
          <a:blip r:embed="rId5" cstate="print"/>
          <a:stretch>
            <a:fillRect/>
          </a:stretch>
        </p:blipFill>
        <p:spPr>
          <a:xfrm>
            <a:off x="406396" y="2781300"/>
            <a:ext cx="508004" cy="508000"/>
          </a:xfrm>
          <a:prstGeom prst="rect">
            <a:avLst/>
          </a:prstGeom>
          <a:ln w="12700">
            <a:miter lim="400000"/>
          </a:ln>
        </p:spPr>
      </p:pic>
      <p:sp>
        <p:nvSpPr>
          <p:cNvPr id="324" name="уменьшает боль  при остеоартрите колен [18]"/>
          <p:cNvSpPr txBox="1"/>
          <p:nvPr/>
        </p:nvSpPr>
        <p:spPr>
          <a:xfrm>
            <a:off x="1015999" y="2860012"/>
            <a:ext cx="228600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Reduce el dolor en casos de osteoartritis de la rodilla</a:t>
            </a:r>
            <a:r>
              <a:rPr dirty="0">
                <a:latin typeface="Gilroy SemiBold Italic"/>
              </a:rPr>
              <a:t> </a:t>
            </a:r>
            <a:r>
              <a:rPr baseline="31999" dirty="0">
                <a:latin typeface="Gilroy SemiBold Italic"/>
              </a:rPr>
              <a:t>[18]</a:t>
            </a:r>
          </a:p>
        </p:txBody>
      </p:sp>
      <p:pic>
        <p:nvPicPr>
          <p:cNvPr id="325" name="Безымянный-1-24.png" descr="Безымянный-1-24.png"/>
          <p:cNvPicPr>
            <a:picLocks noChangeAspect="1"/>
          </p:cNvPicPr>
          <p:nvPr/>
        </p:nvPicPr>
        <p:blipFill>
          <a:blip r:embed="rId6" cstate="print"/>
          <a:stretch>
            <a:fillRect/>
          </a:stretch>
        </p:blipFill>
        <p:spPr>
          <a:xfrm>
            <a:off x="406396" y="3441700"/>
            <a:ext cx="508004" cy="508000"/>
          </a:xfrm>
          <a:prstGeom prst="rect">
            <a:avLst/>
          </a:prstGeom>
          <a:ln w="12700">
            <a:miter lim="400000"/>
          </a:ln>
        </p:spPr>
      </p:pic>
      <p:sp>
        <p:nvSpPr>
          <p:cNvPr id="326" name="снижает уровень холестерина…"/>
          <p:cNvSpPr txBox="1"/>
          <p:nvPr/>
        </p:nvSpPr>
        <p:spPr>
          <a:xfrm>
            <a:off x="1015999" y="3520413"/>
            <a:ext cx="242570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Disminuye el nivel de colesterol en mujeres postmenopáusicas </a:t>
            </a:r>
            <a:r>
              <a:rPr baseline="31999" dirty="0">
                <a:latin typeface="Gilroy SemiBold Italic"/>
              </a:rPr>
              <a:t>[19] </a:t>
            </a:r>
          </a:p>
        </p:txBody>
      </p:sp>
      <p:pic>
        <p:nvPicPr>
          <p:cNvPr id="327" name="Calci-Prime преза-35.png" descr="Calci-Prime преза-35.png"/>
          <p:cNvPicPr>
            <a:picLocks noChangeAspect="1"/>
          </p:cNvPicPr>
          <p:nvPr/>
        </p:nvPicPr>
        <p:blipFill>
          <a:blip r:embed="rId7" cstate="print"/>
          <a:srcRect b="159"/>
          <a:stretch>
            <a:fillRect/>
          </a:stretch>
        </p:blipFill>
        <p:spPr>
          <a:xfrm>
            <a:off x="7950200" y="4815418"/>
            <a:ext cx="787400" cy="138269"/>
          </a:xfrm>
          <a:prstGeom prst="rect">
            <a:avLst/>
          </a:prstGeom>
          <a:ln w="12700">
            <a:miter lim="400000"/>
          </a:ln>
        </p:spPr>
      </p:pic>
      <p:pic>
        <p:nvPicPr>
          <p:cNvPr id="328" name="Безымянный-2-07.png" descr="Безымянный-2-07.png"/>
          <p:cNvPicPr>
            <a:picLocks noChangeAspect="1"/>
          </p:cNvPicPr>
          <p:nvPr/>
        </p:nvPicPr>
        <p:blipFill>
          <a:blip r:embed="rId8" cstate="print"/>
          <a:stretch>
            <a:fillRect/>
          </a:stretch>
        </p:blipFill>
        <p:spPr>
          <a:xfrm>
            <a:off x="4494581" y="2219156"/>
            <a:ext cx="2667002" cy="174363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pic>
        <p:nvPicPr>
          <p:cNvPr id="338" name="Безымянный-1-17.png" descr="Безымянный-1-17.png"/>
          <p:cNvPicPr>
            <a:picLocks noChangeAspect="1"/>
          </p:cNvPicPr>
          <p:nvPr/>
        </p:nvPicPr>
        <p:blipFill>
          <a:blip r:embed="rId4" cstate="print"/>
          <a:stretch>
            <a:fillRect/>
          </a:stretch>
        </p:blipFill>
        <p:spPr>
          <a:xfrm>
            <a:off x="623756" y="1611580"/>
            <a:ext cx="7896491" cy="2425702"/>
          </a:xfrm>
          <a:prstGeom prst="rect">
            <a:avLst/>
          </a:prstGeom>
          <a:ln w="12700">
            <a:miter lim="400000"/>
          </a:ln>
        </p:spPr>
      </p:pic>
      <p:sp>
        <p:nvSpPr>
          <p:cNvPr id="333" name="Омега-3 — собирательное название полиненасыщенных жирных кислот (ПНЖК)"/>
          <p:cNvSpPr txBox="1"/>
          <p:nvPr/>
        </p:nvSpPr>
        <p:spPr>
          <a:xfrm>
            <a:off x="634399" y="425835"/>
            <a:ext cx="7543802" cy="7894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1900" b="1">
                <a:solidFill>
                  <a:srgbClr val="001F66"/>
                </a:solidFill>
                <a:latin typeface="Gilroy Bold"/>
                <a:ea typeface="Gilroy Bold"/>
                <a:cs typeface="Gilroy Bold"/>
                <a:sym typeface="Gilroy Bold"/>
              </a:defRPr>
            </a:pPr>
            <a:r>
              <a:rPr lang="es-ES" dirty="0"/>
              <a:t>El calcio no se absorbe bien por sí solo. Para aumentar su biodisponibilidad y fortalecer el tejido óseo, se necesita la ayuda de determinadas vitaminas y minerales.</a:t>
            </a:r>
            <a:endParaRPr dirty="0"/>
          </a:p>
        </p:txBody>
      </p:sp>
      <p:sp>
        <p:nvSpPr>
          <p:cNvPr id="334"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336" name="Поступают в организм  в основном с пищей —…"/>
          <p:cNvSpPr txBox="1"/>
          <p:nvPr/>
        </p:nvSpPr>
        <p:spPr>
          <a:xfrm>
            <a:off x="1630658" y="3409131"/>
            <a:ext cx="1410521"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200">
                <a:solidFill>
                  <a:srgbClr val="001F67"/>
                </a:solidFill>
                <a:latin typeface="Gilroy Regular"/>
                <a:ea typeface="Gilroy Regular"/>
                <a:cs typeface="Gilroy Regular"/>
                <a:sym typeface="Gilroy Regular"/>
              </a:defRPr>
            </a:pPr>
            <a:r>
              <a:rPr dirty="0">
                <a:latin typeface="Gilroy SemiBold Italic"/>
              </a:rPr>
              <a:t>~ 60% </a:t>
            </a:r>
            <a:r>
              <a:rPr lang="es-AR" dirty="0">
                <a:latin typeface="Gilroy SemiBold Italic"/>
              </a:rPr>
              <a:t>del magnesio se encuentra en el tejido óseo</a:t>
            </a:r>
            <a:r>
              <a:rPr dirty="0">
                <a:latin typeface="Gilroy SemiBold Italic"/>
              </a:rPr>
              <a:t> </a:t>
            </a:r>
            <a:r>
              <a:rPr baseline="31999" dirty="0">
                <a:latin typeface="Gilroy SemiBold Italic"/>
              </a:rPr>
              <a:t>[20]</a:t>
            </a:r>
          </a:p>
        </p:txBody>
      </p:sp>
      <p:sp>
        <p:nvSpPr>
          <p:cNvPr id="337" name="Поступают в организм  в основном с пищей —…"/>
          <p:cNvSpPr txBox="1"/>
          <p:nvPr/>
        </p:nvSpPr>
        <p:spPr>
          <a:xfrm>
            <a:off x="7128060" y="3409131"/>
            <a:ext cx="1386410"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200">
                <a:solidFill>
                  <a:srgbClr val="001F67"/>
                </a:solidFill>
                <a:latin typeface="Gilroy Regular"/>
                <a:ea typeface="Gilroy Regular"/>
                <a:cs typeface="Gilroy Regular"/>
                <a:sym typeface="Gilroy Regular"/>
              </a:defRPr>
            </a:pPr>
            <a:r>
              <a:rPr dirty="0">
                <a:latin typeface="Gilroy SemiBold Italic"/>
              </a:rPr>
              <a:t>~ 30% </a:t>
            </a:r>
            <a:r>
              <a:rPr lang="es-AR" dirty="0">
                <a:latin typeface="Gilroy SemiBold Italic"/>
              </a:rPr>
              <a:t>del zinc</a:t>
            </a:r>
            <a:r>
              <a:rPr dirty="0">
                <a:latin typeface="Gilroy SemiBold Italic"/>
              </a:rPr>
              <a:t> </a:t>
            </a:r>
            <a:r>
              <a:rPr lang="es-AR" dirty="0">
                <a:latin typeface="Gilroy SemiBold Italic"/>
              </a:rPr>
              <a:t>se encuentra en el tejido óseo</a:t>
            </a:r>
            <a:r>
              <a:rPr dirty="0">
                <a:latin typeface="Gilroy SemiBold Italic"/>
              </a:rPr>
              <a:t> </a:t>
            </a:r>
            <a:r>
              <a:rPr baseline="31999" dirty="0">
                <a:latin typeface="Gilroy SemiBold Italic"/>
              </a:rPr>
              <a:t>[21]</a:t>
            </a:r>
          </a:p>
        </p:txBody>
      </p:sp>
      <p:sp>
        <p:nvSpPr>
          <p:cNvPr id="339" name="Поступают в организм  в основном с пищей —…"/>
          <p:cNvSpPr txBox="1"/>
          <p:nvPr/>
        </p:nvSpPr>
        <p:spPr>
          <a:xfrm>
            <a:off x="997729" y="2312061"/>
            <a:ext cx="50634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a:solidFill>
                  <a:srgbClr val="FFFFFF"/>
                </a:solidFill>
                <a:latin typeface="Gilroy SemiBold Italic"/>
                <a:ea typeface="Gilroy SemiBold Italic"/>
                <a:cs typeface="Gilroy SemiBold Italic"/>
                <a:sym typeface="Gilroy Semibold"/>
              </a:defRPr>
            </a:lvl1pPr>
          </a:lstStyle>
          <a:p>
            <a:r>
              <a:t>Ca</a:t>
            </a:r>
          </a:p>
        </p:txBody>
      </p:sp>
      <p:sp>
        <p:nvSpPr>
          <p:cNvPr id="340" name="Поступают в организм  в основном с пищей —…"/>
          <p:cNvSpPr txBox="1"/>
          <p:nvPr/>
        </p:nvSpPr>
        <p:spPr>
          <a:xfrm>
            <a:off x="955537" y="2673736"/>
            <a:ext cx="590735"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1200">
                <a:solidFill>
                  <a:srgbClr val="FFFFFF"/>
                </a:solidFill>
                <a:latin typeface="Gilroy SemiBold Italic"/>
                <a:ea typeface="Gilroy SemiBold Italic"/>
                <a:cs typeface="Gilroy SemiBold Italic"/>
                <a:sym typeface="Gilroy Semibold"/>
              </a:defRPr>
            </a:lvl1pPr>
          </a:lstStyle>
          <a:p>
            <a:r>
              <a:rPr dirty="0" err="1"/>
              <a:t>Calci</a:t>
            </a:r>
            <a:r>
              <a:rPr lang="es-AR" dirty="0"/>
              <a:t>o</a:t>
            </a:r>
            <a:endParaRPr dirty="0"/>
          </a:p>
        </p:txBody>
      </p:sp>
      <p:sp>
        <p:nvSpPr>
          <p:cNvPr id="341" name="Поступают в организм  в основном с пищей —…"/>
          <p:cNvSpPr txBox="1"/>
          <p:nvPr/>
        </p:nvSpPr>
        <p:spPr>
          <a:xfrm>
            <a:off x="2052607" y="2046837"/>
            <a:ext cx="506343"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a:solidFill>
                  <a:srgbClr val="001F66"/>
                </a:solidFill>
                <a:latin typeface="Gilroy SemiBold Italic"/>
                <a:ea typeface="Gilroy SemiBold Italic"/>
                <a:cs typeface="Gilroy SemiBold Italic"/>
                <a:sym typeface="Gilroy Semibold"/>
              </a:defRPr>
            </a:lvl1pPr>
          </a:lstStyle>
          <a:p>
            <a:r>
              <a:t>D3</a:t>
            </a:r>
          </a:p>
        </p:txBody>
      </p:sp>
      <p:sp>
        <p:nvSpPr>
          <p:cNvPr id="342" name="Поступают в организм  в основном с пищей —…"/>
          <p:cNvSpPr txBox="1"/>
          <p:nvPr/>
        </p:nvSpPr>
        <p:spPr>
          <a:xfrm>
            <a:off x="2004385" y="2408508"/>
            <a:ext cx="590734"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1200">
                <a:solidFill>
                  <a:srgbClr val="001F66"/>
                </a:solidFill>
                <a:latin typeface="Gilroy SemiBold Italic"/>
                <a:ea typeface="Gilroy SemiBold Italic"/>
                <a:cs typeface="Gilroy SemiBold Italic"/>
                <a:sym typeface="Gilroy Semibold"/>
              </a:defRPr>
            </a:lvl1pPr>
          </a:lstStyle>
          <a:p>
            <a:r>
              <a:rPr dirty="0"/>
              <a:t>Vitamin</a:t>
            </a:r>
            <a:r>
              <a:rPr lang="es-AR" dirty="0"/>
              <a:t>a</a:t>
            </a:r>
            <a:endParaRPr dirty="0"/>
          </a:p>
        </p:txBody>
      </p:sp>
      <p:sp>
        <p:nvSpPr>
          <p:cNvPr id="343" name="Поступают в организм  в основном с пищей —…"/>
          <p:cNvSpPr txBox="1"/>
          <p:nvPr/>
        </p:nvSpPr>
        <p:spPr>
          <a:xfrm>
            <a:off x="3125565" y="2312061"/>
            <a:ext cx="5063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a:solidFill>
                  <a:srgbClr val="001F66"/>
                </a:solidFill>
                <a:latin typeface="Gilroy SemiBold Italic"/>
                <a:ea typeface="Gilroy SemiBold Italic"/>
                <a:cs typeface="Gilroy SemiBold Italic"/>
                <a:sym typeface="Gilroy Semibold"/>
              </a:defRPr>
            </a:lvl1pPr>
          </a:lstStyle>
          <a:p>
            <a:r>
              <a:t>Mg</a:t>
            </a:r>
          </a:p>
        </p:txBody>
      </p:sp>
      <p:sp>
        <p:nvSpPr>
          <p:cNvPr id="344" name="Поступают в организм  в основном с пищей —…"/>
          <p:cNvSpPr txBox="1"/>
          <p:nvPr/>
        </p:nvSpPr>
        <p:spPr>
          <a:xfrm>
            <a:off x="2968842" y="2673736"/>
            <a:ext cx="819793"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1200">
                <a:solidFill>
                  <a:srgbClr val="001F66"/>
                </a:solidFill>
                <a:latin typeface="Gilroy SemiBold Italic"/>
                <a:ea typeface="Gilroy SemiBold Italic"/>
                <a:cs typeface="Gilroy SemiBold Italic"/>
                <a:sym typeface="Gilroy Semibold"/>
              </a:defRPr>
            </a:lvl1pPr>
          </a:lstStyle>
          <a:p>
            <a:r>
              <a:rPr dirty="0" err="1"/>
              <a:t>Magnesi</a:t>
            </a:r>
            <a:r>
              <a:rPr lang="es-AR" dirty="0"/>
              <a:t>o</a:t>
            </a:r>
            <a:endParaRPr dirty="0"/>
          </a:p>
        </p:txBody>
      </p:sp>
      <p:sp>
        <p:nvSpPr>
          <p:cNvPr id="345" name="Поступают в организм  в основном с пищей —…"/>
          <p:cNvSpPr txBox="1"/>
          <p:nvPr/>
        </p:nvSpPr>
        <p:spPr>
          <a:xfrm>
            <a:off x="4186468" y="2046837"/>
            <a:ext cx="506346"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a:solidFill>
                  <a:srgbClr val="001F66"/>
                </a:solidFill>
                <a:latin typeface="Gilroy SemiBold Italic"/>
                <a:ea typeface="Gilroy SemiBold Italic"/>
                <a:cs typeface="Gilroy SemiBold Italic"/>
                <a:sym typeface="Gilroy Semibold"/>
              </a:defRPr>
            </a:lvl1pPr>
          </a:lstStyle>
          <a:p>
            <a:r>
              <a:rPr dirty="0"/>
              <a:t>K2</a:t>
            </a:r>
          </a:p>
        </p:txBody>
      </p:sp>
      <p:sp>
        <p:nvSpPr>
          <p:cNvPr id="346" name="Поступают в организм  в основном с пищей —…"/>
          <p:cNvSpPr txBox="1"/>
          <p:nvPr/>
        </p:nvSpPr>
        <p:spPr>
          <a:xfrm>
            <a:off x="4138245" y="2408508"/>
            <a:ext cx="590735"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1200">
                <a:solidFill>
                  <a:srgbClr val="001F66"/>
                </a:solidFill>
                <a:latin typeface="Gilroy SemiBold Italic"/>
                <a:ea typeface="Gilroy SemiBold Italic"/>
                <a:cs typeface="Gilroy SemiBold Italic"/>
                <a:sym typeface="Gilroy Semibold"/>
              </a:defRPr>
            </a:lvl1pPr>
          </a:lstStyle>
          <a:p>
            <a:r>
              <a:rPr dirty="0"/>
              <a:t>Vitamin</a:t>
            </a:r>
            <a:r>
              <a:rPr lang="es-AR" dirty="0"/>
              <a:t>a</a:t>
            </a:r>
            <a:endParaRPr dirty="0"/>
          </a:p>
        </p:txBody>
      </p:sp>
      <p:sp>
        <p:nvSpPr>
          <p:cNvPr id="347" name="Поступают в организм  в основном с пищей —…"/>
          <p:cNvSpPr txBox="1"/>
          <p:nvPr/>
        </p:nvSpPr>
        <p:spPr>
          <a:xfrm>
            <a:off x="5235314" y="2312061"/>
            <a:ext cx="506346"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a:solidFill>
                  <a:srgbClr val="001F66"/>
                </a:solidFill>
                <a:latin typeface="Gilroy SemiBold Italic"/>
                <a:ea typeface="Gilroy SemiBold Italic"/>
                <a:cs typeface="Gilroy SemiBold Italic"/>
                <a:sym typeface="Gilroy Semibold"/>
              </a:defRPr>
            </a:lvl1pPr>
          </a:lstStyle>
          <a:p>
            <a:r>
              <a:t>Si</a:t>
            </a:r>
          </a:p>
        </p:txBody>
      </p:sp>
      <p:sp>
        <p:nvSpPr>
          <p:cNvPr id="348" name="Поступают в организм  в основном с пищей —…"/>
          <p:cNvSpPr txBox="1"/>
          <p:nvPr/>
        </p:nvSpPr>
        <p:spPr>
          <a:xfrm>
            <a:off x="5187091" y="2673736"/>
            <a:ext cx="590735"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1200">
                <a:solidFill>
                  <a:srgbClr val="001F66"/>
                </a:solidFill>
                <a:latin typeface="Gilroy SemiBold Italic"/>
                <a:ea typeface="Gilroy SemiBold Italic"/>
                <a:cs typeface="Gilroy SemiBold Italic"/>
                <a:sym typeface="Gilroy Semibold"/>
              </a:defRPr>
            </a:lvl1pPr>
          </a:lstStyle>
          <a:p>
            <a:r>
              <a:rPr lang="es-AR" dirty="0"/>
              <a:t>Silicio</a:t>
            </a:r>
            <a:endParaRPr dirty="0"/>
          </a:p>
        </p:txBody>
      </p:sp>
      <p:sp>
        <p:nvSpPr>
          <p:cNvPr id="349" name="Поступают в организм  в основном с пищей —…"/>
          <p:cNvSpPr txBox="1"/>
          <p:nvPr/>
        </p:nvSpPr>
        <p:spPr>
          <a:xfrm>
            <a:off x="5906940" y="3204186"/>
            <a:ext cx="506342"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a:solidFill>
                  <a:srgbClr val="001F66"/>
                </a:solidFill>
                <a:latin typeface="Gilroy SemiBold Italic"/>
                <a:ea typeface="Gilroy SemiBold Italic"/>
                <a:cs typeface="Gilroy SemiBold Italic"/>
                <a:sym typeface="Gilroy Semibold"/>
              </a:defRPr>
            </a:lvl1pPr>
          </a:lstStyle>
          <a:p>
            <a:r>
              <a:t>Mn</a:t>
            </a:r>
          </a:p>
        </p:txBody>
      </p:sp>
      <p:sp>
        <p:nvSpPr>
          <p:cNvPr id="350" name="Поступают в организм  в основном с пищей —…"/>
          <p:cNvSpPr txBox="1"/>
          <p:nvPr/>
        </p:nvSpPr>
        <p:spPr>
          <a:xfrm>
            <a:off x="5677510" y="3565857"/>
            <a:ext cx="965205"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1200">
                <a:solidFill>
                  <a:srgbClr val="001F66"/>
                </a:solidFill>
                <a:latin typeface="Gilroy SemiBold Italic"/>
                <a:ea typeface="Gilroy SemiBold Italic"/>
                <a:cs typeface="Gilroy SemiBold Italic"/>
                <a:sym typeface="Gilroy Semibold"/>
              </a:defRPr>
            </a:lvl1pPr>
          </a:lstStyle>
          <a:p>
            <a:r>
              <a:rPr lang="es-AR" dirty="0"/>
              <a:t>Manganeso</a:t>
            </a:r>
            <a:endParaRPr dirty="0"/>
          </a:p>
        </p:txBody>
      </p:sp>
      <p:sp>
        <p:nvSpPr>
          <p:cNvPr id="351" name="Поступают в организм  в основном с пищей —…"/>
          <p:cNvSpPr txBox="1"/>
          <p:nvPr/>
        </p:nvSpPr>
        <p:spPr>
          <a:xfrm>
            <a:off x="6585553" y="2312061"/>
            <a:ext cx="506346"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a:solidFill>
                  <a:srgbClr val="001F66"/>
                </a:solidFill>
                <a:latin typeface="Gilroy SemiBold Italic"/>
                <a:ea typeface="Gilroy SemiBold Italic"/>
                <a:cs typeface="Gilroy SemiBold Italic"/>
                <a:sym typeface="Gilroy Semibold"/>
              </a:defRPr>
            </a:lvl1pPr>
          </a:lstStyle>
          <a:p>
            <a:r>
              <a:t>Zn</a:t>
            </a:r>
          </a:p>
        </p:txBody>
      </p:sp>
      <p:sp>
        <p:nvSpPr>
          <p:cNvPr id="352" name="Поступают в организм  в основном с пищей —…"/>
          <p:cNvSpPr txBox="1"/>
          <p:nvPr/>
        </p:nvSpPr>
        <p:spPr>
          <a:xfrm>
            <a:off x="6537331" y="2673736"/>
            <a:ext cx="590735"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1200">
                <a:solidFill>
                  <a:srgbClr val="001F66"/>
                </a:solidFill>
                <a:latin typeface="Gilroy SemiBold Italic"/>
                <a:ea typeface="Gilroy SemiBold Italic"/>
                <a:cs typeface="Gilroy SemiBold Italic"/>
                <a:sym typeface="Gilroy Semibold"/>
              </a:defRPr>
            </a:lvl1pPr>
          </a:lstStyle>
          <a:p>
            <a:r>
              <a:t>Zinc</a:t>
            </a:r>
          </a:p>
        </p:txBody>
      </p:sp>
      <p:sp>
        <p:nvSpPr>
          <p:cNvPr id="353" name="Поступают в организм  в основном с пищей —…"/>
          <p:cNvSpPr txBox="1"/>
          <p:nvPr/>
        </p:nvSpPr>
        <p:spPr>
          <a:xfrm>
            <a:off x="7635688" y="2046837"/>
            <a:ext cx="506343"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700">
                <a:solidFill>
                  <a:srgbClr val="001F66"/>
                </a:solidFill>
                <a:latin typeface="Gilroy SemiBold Italic"/>
                <a:ea typeface="Gilroy SemiBold Italic"/>
                <a:cs typeface="Gilroy SemiBold Italic"/>
                <a:sym typeface="Gilroy Semibold"/>
              </a:defRPr>
            </a:lvl1pPr>
          </a:lstStyle>
          <a:p>
            <a:r>
              <a:t>B</a:t>
            </a:r>
          </a:p>
        </p:txBody>
      </p:sp>
      <p:sp>
        <p:nvSpPr>
          <p:cNvPr id="354" name="Поступают в организм  в основном с пищей —…"/>
          <p:cNvSpPr txBox="1"/>
          <p:nvPr/>
        </p:nvSpPr>
        <p:spPr>
          <a:xfrm>
            <a:off x="7587467" y="2408508"/>
            <a:ext cx="590734"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1200">
                <a:solidFill>
                  <a:srgbClr val="001F66"/>
                </a:solidFill>
                <a:latin typeface="Gilroy SemiBold Italic"/>
                <a:ea typeface="Gilroy SemiBold Italic"/>
                <a:cs typeface="Gilroy SemiBold Italic"/>
                <a:sym typeface="Gilroy Semibold"/>
              </a:defRPr>
            </a:lvl1pPr>
          </a:lstStyle>
          <a:p>
            <a:r>
              <a:rPr dirty="0" err="1"/>
              <a:t>Boro</a:t>
            </a:r>
            <a:endParaRPr dirty="0"/>
          </a:p>
        </p:txBody>
      </p:sp>
      <p:sp>
        <p:nvSpPr>
          <p:cNvPr id="355" name="Line"/>
          <p:cNvSpPr/>
          <p:nvPr/>
        </p:nvSpPr>
        <p:spPr>
          <a:xfrm flipH="1">
            <a:off x="2584786" y="3095668"/>
            <a:ext cx="308958" cy="250646"/>
          </a:xfrm>
          <a:prstGeom prst="line">
            <a:avLst/>
          </a:prstGeom>
          <a:ln w="12700">
            <a:solidFill>
              <a:srgbClr val="001F66"/>
            </a:solidFill>
            <a:headEnd type="arrow"/>
            <a:tailEnd type="triangle"/>
          </a:ln>
        </p:spPr>
        <p:txBody>
          <a:bodyPr lIns="45718" tIns="45718" rIns="45718" bIns="45718"/>
          <a:lstStyle/>
          <a:p>
            <a:endParaRPr/>
          </a:p>
        </p:txBody>
      </p:sp>
      <p:sp>
        <p:nvSpPr>
          <p:cNvPr id="356" name="Line"/>
          <p:cNvSpPr/>
          <p:nvPr/>
        </p:nvSpPr>
        <p:spPr>
          <a:xfrm>
            <a:off x="7220724" y="3102972"/>
            <a:ext cx="308959" cy="250649"/>
          </a:xfrm>
          <a:prstGeom prst="line">
            <a:avLst/>
          </a:prstGeom>
          <a:ln w="12700">
            <a:solidFill>
              <a:srgbClr val="001F66"/>
            </a:solidFill>
            <a:tailEnd type="arrow"/>
          </a:ln>
        </p:spPr>
        <p:txBody>
          <a:bodyPr lIns="45718" tIns="45718" rIns="45718" bIns="45718"/>
          <a:lstStyle/>
          <a:p>
            <a:endParaRPr/>
          </a:p>
        </p:txBody>
      </p:sp>
      <p:pic>
        <p:nvPicPr>
          <p:cNvPr id="357" name="Calci-Prime преза-35.png" descr="Calci-Prime преза-35.png"/>
          <p:cNvPicPr>
            <a:picLocks noChangeAspect="1"/>
          </p:cNvPicPr>
          <p:nvPr/>
        </p:nvPicPr>
        <p:blipFill>
          <a:blip r:embed="rId5"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362" name="Омега-3 — собирательное название полиненасыщенных жирных кислот (ПНЖК)"/>
          <p:cNvSpPr txBox="1"/>
          <p:nvPr/>
        </p:nvSpPr>
        <p:spPr>
          <a:xfrm>
            <a:off x="221457" y="433980"/>
            <a:ext cx="9230652"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2700" b="1">
                <a:solidFill>
                  <a:srgbClr val="001F66"/>
                </a:solidFill>
                <a:latin typeface="Gilroy Bold"/>
                <a:ea typeface="Gilroy Bold"/>
                <a:cs typeface="Gilroy Bold"/>
                <a:sym typeface="Gilroy Bold"/>
              </a:defRPr>
            </a:lvl1pPr>
          </a:lstStyle>
          <a:p>
            <a:r>
              <a:rPr lang="es-AR" dirty="0"/>
              <a:t>La composición de</a:t>
            </a:r>
            <a:r>
              <a:rPr dirty="0"/>
              <a:t> </a:t>
            </a:r>
            <a:r>
              <a:rPr dirty="0" err="1"/>
              <a:t>Calci</a:t>
            </a:r>
            <a:r>
              <a:rPr dirty="0"/>
              <a:t>-Prime</a:t>
            </a:r>
            <a:r>
              <a:rPr lang="es-AR" dirty="0"/>
              <a:t> incluye vitamina D3, también conocida como la “vitamina del sol”. La vitamina D3:</a:t>
            </a:r>
          </a:p>
        </p:txBody>
      </p:sp>
      <p:sp>
        <p:nvSpPr>
          <p:cNvPr id="363"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365" name="Поступают в организм  в основном с пищей —…"/>
          <p:cNvSpPr txBox="1"/>
          <p:nvPr/>
        </p:nvSpPr>
        <p:spPr>
          <a:xfrm>
            <a:off x="1879599" y="1736063"/>
            <a:ext cx="2085182"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Mejora </a:t>
            </a:r>
            <a:r>
              <a:rPr dirty="0">
                <a:latin typeface="Gilroy SemiBold Italic"/>
              </a:rPr>
              <a:t> </a:t>
            </a:r>
            <a:r>
              <a:rPr lang="es-AR" dirty="0">
                <a:latin typeface="Gilroy SemiBold Italic"/>
              </a:rPr>
              <a:t>la absorción del</a:t>
            </a:r>
            <a:r>
              <a:rPr dirty="0">
                <a:latin typeface="Gilroy SemiBold Italic"/>
              </a:rPr>
              <a:t> </a:t>
            </a:r>
            <a:r>
              <a:rPr lang="en-CA" dirty="0" err="1">
                <a:latin typeface="Gilroy SemiBold Italic"/>
              </a:rPr>
              <a:t>calcio</a:t>
            </a:r>
            <a:r>
              <a:rPr lang="en-CA" dirty="0">
                <a:latin typeface="Gilroy SemiBold Italic"/>
              </a:rPr>
              <a:t> </a:t>
            </a:r>
            <a:r>
              <a:rPr lang="en-CA" dirty="0" err="1">
                <a:latin typeface="Gilroy SemiBold Italic"/>
              </a:rPr>
              <a:t>en</a:t>
            </a:r>
            <a:r>
              <a:rPr lang="en-CA" dirty="0">
                <a:latin typeface="Gilroy SemiBold Italic"/>
              </a:rPr>
              <a:t> el </a:t>
            </a:r>
            <a:r>
              <a:rPr lang="en-CA" dirty="0" err="1">
                <a:latin typeface="Gilroy SemiBold Italic"/>
              </a:rPr>
              <a:t>intestino</a:t>
            </a:r>
            <a:endParaRPr lang="en-CA" dirty="0">
              <a:latin typeface="Gilroy SemiBold Italic"/>
            </a:endParaRPr>
          </a:p>
          <a:p>
            <a:pPr>
              <a:defRPr sz="1200">
                <a:solidFill>
                  <a:srgbClr val="001F67"/>
                </a:solidFill>
                <a:latin typeface="Gilroy Regular"/>
                <a:ea typeface="Gilroy Regular"/>
                <a:cs typeface="Gilroy Regular"/>
                <a:sym typeface="Gilroy Regular"/>
              </a:defRPr>
            </a:pPr>
            <a:r>
              <a:rPr dirty="0">
                <a:latin typeface="Gilroy SemiBold Italic"/>
              </a:rPr>
              <a:t/>
            </a:r>
            <a:br>
              <a:rPr dirty="0">
                <a:latin typeface="Gilroy SemiBold Italic"/>
              </a:rPr>
            </a:br>
            <a:endParaRPr dirty="0">
              <a:latin typeface="Gilroy SemiBold Italic"/>
            </a:endParaRPr>
          </a:p>
        </p:txBody>
      </p:sp>
      <p:sp>
        <p:nvSpPr>
          <p:cNvPr id="366" name="способствует накоплению  кальция в костях"/>
          <p:cNvSpPr txBox="1"/>
          <p:nvPr/>
        </p:nvSpPr>
        <p:spPr>
          <a:xfrm>
            <a:off x="1879599" y="2396462"/>
            <a:ext cx="145232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Ayuda a almacenar calcio en los huesos</a:t>
            </a:r>
            <a:endParaRPr dirty="0">
              <a:latin typeface="Gilroy SemiBold Italic"/>
            </a:endParaRPr>
          </a:p>
        </p:txBody>
      </p:sp>
      <p:pic>
        <p:nvPicPr>
          <p:cNvPr id="367" name="Безымянный-1-27.png" descr="Безымянный-1-27.png"/>
          <p:cNvPicPr>
            <a:picLocks noChangeAspect="1"/>
          </p:cNvPicPr>
          <p:nvPr/>
        </p:nvPicPr>
        <p:blipFill>
          <a:blip r:embed="rId4" cstate="print"/>
          <a:stretch>
            <a:fillRect/>
          </a:stretch>
        </p:blipFill>
        <p:spPr>
          <a:xfrm>
            <a:off x="1320798" y="1695447"/>
            <a:ext cx="431806" cy="431804"/>
          </a:xfrm>
          <a:prstGeom prst="rect">
            <a:avLst/>
          </a:prstGeom>
          <a:ln w="12700">
            <a:miter lim="400000"/>
          </a:ln>
        </p:spPr>
      </p:pic>
      <p:pic>
        <p:nvPicPr>
          <p:cNvPr id="368" name="Безымянный-1-28.png" descr="Безымянный-1-28.png"/>
          <p:cNvPicPr>
            <a:picLocks noChangeAspect="1"/>
          </p:cNvPicPr>
          <p:nvPr/>
        </p:nvPicPr>
        <p:blipFill>
          <a:blip r:embed="rId5" cstate="print"/>
          <a:stretch>
            <a:fillRect/>
          </a:stretch>
        </p:blipFill>
        <p:spPr>
          <a:xfrm>
            <a:off x="1320798" y="2355849"/>
            <a:ext cx="431806" cy="431801"/>
          </a:xfrm>
          <a:prstGeom prst="rect">
            <a:avLst/>
          </a:prstGeom>
          <a:ln w="12700">
            <a:miter lim="400000"/>
          </a:ln>
        </p:spPr>
      </p:pic>
      <p:pic>
        <p:nvPicPr>
          <p:cNvPr id="369" name="Безымянный-1-29.png" descr="Безымянный-1-29.png"/>
          <p:cNvPicPr>
            <a:picLocks noChangeAspect="1"/>
          </p:cNvPicPr>
          <p:nvPr/>
        </p:nvPicPr>
        <p:blipFill>
          <a:blip r:embed="rId6" cstate="print"/>
          <a:stretch>
            <a:fillRect/>
          </a:stretch>
        </p:blipFill>
        <p:spPr>
          <a:xfrm>
            <a:off x="1320798" y="3016249"/>
            <a:ext cx="431806" cy="431801"/>
          </a:xfrm>
          <a:prstGeom prst="rect">
            <a:avLst/>
          </a:prstGeom>
          <a:ln w="12700">
            <a:miter lim="400000"/>
          </a:ln>
        </p:spPr>
      </p:pic>
      <p:sp>
        <p:nvSpPr>
          <p:cNvPr id="370" name="поддерживает здоровье костей,  зубов и мышц"/>
          <p:cNvSpPr txBox="1"/>
          <p:nvPr/>
        </p:nvSpPr>
        <p:spPr>
          <a:xfrm>
            <a:off x="1888064" y="3056863"/>
            <a:ext cx="1819409"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Favorece la salud de huesos</a:t>
            </a:r>
            <a:r>
              <a:rPr dirty="0">
                <a:latin typeface="Gilroy SemiBold Italic"/>
              </a:rPr>
              <a:t>, </a:t>
            </a:r>
            <a:br>
              <a:rPr dirty="0">
                <a:latin typeface="Gilroy SemiBold Italic"/>
              </a:rPr>
            </a:br>
            <a:r>
              <a:rPr lang="es-AR" dirty="0">
                <a:latin typeface="Gilroy SemiBold Italic"/>
              </a:rPr>
              <a:t>dientes y músculos</a:t>
            </a:r>
            <a:endParaRPr dirty="0">
              <a:latin typeface="Gilroy SemiBold Italic"/>
            </a:endParaRPr>
          </a:p>
        </p:txBody>
      </p:sp>
      <p:sp>
        <p:nvSpPr>
          <p:cNvPr id="371" name="Поступают в организм  в основном с пищей —…"/>
          <p:cNvSpPr txBox="1"/>
          <p:nvPr/>
        </p:nvSpPr>
        <p:spPr>
          <a:xfrm>
            <a:off x="5029198" y="2508249"/>
            <a:ext cx="2794007"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500">
                <a:solidFill>
                  <a:srgbClr val="001F67"/>
                </a:solidFill>
                <a:latin typeface="Gilroy SemiBold Italic"/>
                <a:ea typeface="Gilroy SemiBold Italic"/>
                <a:cs typeface="Gilroy SemiBold Italic"/>
                <a:sym typeface="Gilroy Semibold"/>
              </a:defRPr>
            </a:pPr>
            <a:r>
              <a:rPr lang="es-AR" dirty="0"/>
              <a:t>Para lograr una absorción óptima, el calcio</a:t>
            </a:r>
            <a:r>
              <a:rPr dirty="0"/>
              <a:t> </a:t>
            </a:r>
            <a:r>
              <a:rPr lang="es-AR" dirty="0"/>
              <a:t>debe tomarse junto con vitamina </a:t>
            </a:r>
            <a:r>
              <a:rPr dirty="0"/>
              <a:t>D3</a:t>
            </a:r>
          </a:p>
        </p:txBody>
      </p:sp>
      <p:pic>
        <p:nvPicPr>
          <p:cNvPr id="372" name="Безымянный-1-21.png" descr="Безымянный-1-21.png"/>
          <p:cNvPicPr>
            <a:picLocks noChangeAspect="1"/>
          </p:cNvPicPr>
          <p:nvPr/>
        </p:nvPicPr>
        <p:blipFill>
          <a:blip r:embed="rId7" cstate="print"/>
          <a:srcRect l="29" r="29"/>
          <a:stretch>
            <a:fillRect/>
          </a:stretch>
        </p:blipFill>
        <p:spPr>
          <a:xfrm>
            <a:off x="5024063" y="1732764"/>
            <a:ext cx="660011" cy="660404"/>
          </a:xfrm>
          <a:prstGeom prst="rect">
            <a:avLst/>
          </a:prstGeom>
          <a:ln w="12700">
            <a:miter lim="400000"/>
          </a:ln>
        </p:spPr>
      </p:pic>
      <p:pic>
        <p:nvPicPr>
          <p:cNvPr id="373" name="Calci-Prime преза-35.png" descr="Calci-Prime преза-35.png"/>
          <p:cNvPicPr>
            <a:picLocks noChangeAspect="1"/>
          </p:cNvPicPr>
          <p:nvPr/>
        </p:nvPicPr>
        <p:blipFill>
          <a:blip r:embed="rId8"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378" name="Омега-3 — собирательное название полиненасыщенных жирных кислот (ПНЖК)"/>
          <p:cNvSpPr txBox="1"/>
          <p:nvPr/>
        </p:nvSpPr>
        <p:spPr>
          <a:xfrm>
            <a:off x="406399" y="406397"/>
            <a:ext cx="8064501"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b="1">
                <a:solidFill>
                  <a:srgbClr val="001F66"/>
                </a:solidFill>
                <a:latin typeface="Gilroy Bold"/>
                <a:ea typeface="Gilroy Bold"/>
                <a:cs typeface="Gilroy Bold"/>
                <a:sym typeface="Gilroy Bold"/>
              </a:defRPr>
            </a:pPr>
            <a:r>
              <a:rPr lang="es-AR" dirty="0"/>
              <a:t>La composición de</a:t>
            </a:r>
            <a:r>
              <a:rPr dirty="0"/>
              <a:t> </a:t>
            </a:r>
            <a:r>
              <a:rPr dirty="0" err="1"/>
              <a:t>Calci</a:t>
            </a:r>
            <a:r>
              <a:rPr dirty="0"/>
              <a:t>-Prime</a:t>
            </a:r>
            <a:r>
              <a:rPr lang="es-AR" dirty="0"/>
              <a:t> incluye </a:t>
            </a:r>
            <a:r>
              <a:rPr lang="en-US" dirty="0"/>
              <a:t>MenaQ7</a:t>
            </a:r>
            <a:r>
              <a:rPr lang="ru-RU" baseline="31999" dirty="0"/>
              <a:t>ТМ</a:t>
            </a:r>
            <a:r>
              <a:rPr lang="es-AR" dirty="0"/>
              <a:t> , vitamina</a:t>
            </a:r>
            <a:r>
              <a:rPr dirty="0"/>
              <a:t> К2 </a:t>
            </a:r>
            <a:r>
              <a:rPr lang="es-AR" dirty="0"/>
              <a:t>en su forma más altamente biodisponible. La vitamina K2:</a:t>
            </a:r>
            <a:endParaRPr baseline="31999" dirty="0"/>
          </a:p>
        </p:txBody>
      </p:sp>
      <p:sp>
        <p:nvSpPr>
          <p:cNvPr id="379"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pic>
        <p:nvPicPr>
          <p:cNvPr id="381" name="Безымянный-1-43.png" descr="Безымянный-1-43.png"/>
          <p:cNvPicPr>
            <a:picLocks noChangeAspect="1"/>
          </p:cNvPicPr>
          <p:nvPr/>
        </p:nvPicPr>
        <p:blipFill>
          <a:blip r:embed="rId4" cstate="print"/>
          <a:srcRect/>
          <a:stretch>
            <a:fillRect/>
          </a:stretch>
        </p:blipFill>
        <p:spPr>
          <a:xfrm>
            <a:off x="406399" y="1898649"/>
            <a:ext cx="508003" cy="508004"/>
          </a:xfrm>
          <a:prstGeom prst="rect">
            <a:avLst/>
          </a:prstGeom>
          <a:ln w="12700">
            <a:miter lim="400000"/>
          </a:ln>
        </p:spPr>
      </p:pic>
      <p:sp>
        <p:nvSpPr>
          <p:cNvPr id="382" name="способствует своевременному  обновлению костной ткани"/>
          <p:cNvSpPr txBox="1"/>
          <p:nvPr/>
        </p:nvSpPr>
        <p:spPr>
          <a:xfrm>
            <a:off x="1028698" y="1990087"/>
            <a:ext cx="241300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Contribuye a una oportuna renovación del tejido óseo</a:t>
            </a:r>
            <a:endParaRPr dirty="0">
              <a:latin typeface="Gilroy SemiBold Italic"/>
            </a:endParaRPr>
          </a:p>
        </p:txBody>
      </p:sp>
      <p:pic>
        <p:nvPicPr>
          <p:cNvPr id="383" name="Безымянный-1-35.png" descr="Безымянный-1-35.png"/>
          <p:cNvPicPr>
            <a:picLocks noChangeAspect="1"/>
          </p:cNvPicPr>
          <p:nvPr/>
        </p:nvPicPr>
        <p:blipFill>
          <a:blip r:embed="rId5" cstate="print"/>
          <a:stretch>
            <a:fillRect/>
          </a:stretch>
        </p:blipFill>
        <p:spPr>
          <a:xfrm>
            <a:off x="406399" y="2559050"/>
            <a:ext cx="508003" cy="508005"/>
          </a:xfrm>
          <a:prstGeom prst="rect">
            <a:avLst/>
          </a:prstGeom>
          <a:ln w="12700">
            <a:miter lim="400000"/>
          </a:ln>
        </p:spPr>
      </p:pic>
      <p:sp>
        <p:nvSpPr>
          <p:cNvPr id="384" name="участвует в процессе  свертываемости крови"/>
          <p:cNvSpPr txBox="1"/>
          <p:nvPr/>
        </p:nvSpPr>
        <p:spPr>
          <a:xfrm>
            <a:off x="1028699" y="2650489"/>
            <a:ext cx="232410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Participa en el proceso de coagulación sanguínea</a:t>
            </a:r>
            <a:endParaRPr dirty="0">
              <a:latin typeface="Gilroy SemiBold Italic"/>
            </a:endParaRPr>
          </a:p>
        </p:txBody>
      </p:sp>
      <p:sp>
        <p:nvSpPr>
          <p:cNvPr id="385" name="Поступают в организм  в основном с пищей —…"/>
          <p:cNvSpPr txBox="1"/>
          <p:nvPr/>
        </p:nvSpPr>
        <p:spPr>
          <a:xfrm>
            <a:off x="1523999" y="4782820"/>
            <a:ext cx="1054776"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u="sng">
                <a:solidFill>
                  <a:srgbClr val="0000FF"/>
                </a:solidFill>
                <a:uFill>
                  <a:solidFill>
                    <a:srgbClr val="0000FF"/>
                  </a:solidFill>
                </a:uFill>
                <a:latin typeface="Gilroy Regular"/>
                <a:ea typeface="Gilroy Regular"/>
                <a:cs typeface="Gilroy Regular"/>
                <a:sym typeface="Gilroy Regular"/>
                <a:hlinkClick r:id="rId6"/>
              </a:defRPr>
            </a:lvl1pPr>
          </a:lstStyle>
          <a:p>
            <a:r>
              <a:rPr lang="es-AR" dirty="0">
                <a:hlinkClick r:id="rId6"/>
              </a:rPr>
              <a:t>Leer la investigación</a:t>
            </a:r>
            <a:endParaRPr dirty="0">
              <a:hlinkClick r:id="rId6"/>
            </a:endParaRPr>
          </a:p>
        </p:txBody>
      </p:sp>
      <p:sp>
        <p:nvSpPr>
          <p:cNvPr id="386" name="Поступают в организм  в основном с пищей —…"/>
          <p:cNvSpPr txBox="1"/>
          <p:nvPr/>
        </p:nvSpPr>
        <p:spPr>
          <a:xfrm>
            <a:off x="3805763" y="3397250"/>
            <a:ext cx="328084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dirty="0">
                <a:latin typeface="Gilroy SemiBold Italic"/>
              </a:rPr>
              <a:t>&gt; 20 </a:t>
            </a:r>
            <a:r>
              <a:rPr lang="es-AR" dirty="0">
                <a:latin typeface="Gilroy SemiBold Italic"/>
              </a:rPr>
              <a:t>ensayos clínicos respaldan la efectividad y seguridad de este ingrediente </a:t>
            </a:r>
            <a:r>
              <a:rPr baseline="31999" dirty="0">
                <a:latin typeface="Gilroy SemiBold Italic"/>
              </a:rPr>
              <a:t>[22]</a:t>
            </a:r>
          </a:p>
        </p:txBody>
      </p:sp>
      <p:sp>
        <p:nvSpPr>
          <p:cNvPr id="387" name="Поступают в организм  в основном с пищей —…"/>
          <p:cNvSpPr txBox="1"/>
          <p:nvPr/>
        </p:nvSpPr>
        <p:spPr>
          <a:xfrm>
            <a:off x="3805763" y="3155950"/>
            <a:ext cx="1444306"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200" b="1">
                <a:solidFill>
                  <a:srgbClr val="001F66"/>
                </a:solidFill>
                <a:latin typeface="Gilroy Bold"/>
                <a:ea typeface="Gilroy Bold"/>
                <a:cs typeface="Gilroy Bold"/>
                <a:sym typeface="Gilroy Bold"/>
              </a:defRPr>
            </a:lvl1pPr>
          </a:lstStyle>
          <a:p>
            <a:r>
              <a:rPr lang="es-AR" dirty="0"/>
              <a:t>Ingrediente patentado</a:t>
            </a:r>
            <a:endParaRPr dirty="0"/>
          </a:p>
        </p:txBody>
      </p:sp>
      <p:sp>
        <p:nvSpPr>
          <p:cNvPr id="388" name="Rounded Rectangle"/>
          <p:cNvSpPr/>
          <p:nvPr/>
        </p:nvSpPr>
        <p:spPr>
          <a:xfrm>
            <a:off x="3682998" y="1898649"/>
            <a:ext cx="3403606" cy="1193805"/>
          </a:xfrm>
          <a:prstGeom prst="roundRect">
            <a:avLst>
              <a:gd name="adj" fmla="val 14894"/>
            </a:avLst>
          </a:prstGeom>
          <a:solidFill>
            <a:srgbClr val="FFFFFF"/>
          </a:solidFill>
          <a:ln w="12700">
            <a:miter lim="400000"/>
          </a:ln>
        </p:spPr>
        <p:txBody>
          <a:bodyPr lIns="0" tIns="0" rIns="0" bIns="0"/>
          <a:lstStyle/>
          <a:p>
            <a:endParaRPr/>
          </a:p>
        </p:txBody>
      </p:sp>
      <p:pic>
        <p:nvPicPr>
          <p:cNvPr id="389" name="Logo_png_MenaQ7-1.png" descr="Logo_png_MenaQ7-1.png"/>
          <p:cNvPicPr>
            <a:picLocks noChangeAspect="1"/>
          </p:cNvPicPr>
          <p:nvPr/>
        </p:nvPicPr>
        <p:blipFill>
          <a:blip r:embed="rId7" cstate="print"/>
          <a:stretch>
            <a:fillRect/>
          </a:stretch>
        </p:blipFill>
        <p:spPr>
          <a:xfrm>
            <a:off x="3805763" y="2043631"/>
            <a:ext cx="3158074" cy="891141"/>
          </a:xfrm>
          <a:prstGeom prst="rect">
            <a:avLst/>
          </a:prstGeom>
          <a:ln w="12700">
            <a:miter lim="400000"/>
          </a:ln>
        </p:spPr>
      </p:pic>
      <p:pic>
        <p:nvPicPr>
          <p:cNvPr id="390" name="Calci-Prime преза-35.png" descr="Calci-Prime преза-35.png"/>
          <p:cNvPicPr>
            <a:picLocks noChangeAspect="1"/>
          </p:cNvPicPr>
          <p:nvPr/>
        </p:nvPicPr>
        <p:blipFill>
          <a:blip r:embed="rId8" cstate="print"/>
          <a:srcRect b="159"/>
          <a:stretch>
            <a:fillRect/>
          </a:stretch>
        </p:blipFill>
        <p:spPr>
          <a:xfrm>
            <a:off x="7950200" y="4815418"/>
            <a:ext cx="787400" cy="138269"/>
          </a:xfrm>
          <a:prstGeom prst="rect">
            <a:avLst/>
          </a:prstGeom>
          <a:ln w="12700">
            <a:miter lim="400000"/>
          </a:ln>
        </p:spPr>
      </p:pic>
      <p:pic>
        <p:nvPicPr>
          <p:cNvPr id="391" name="Calci-Prime преза-35.png" descr="Calci-Prime преза-35.png"/>
          <p:cNvPicPr>
            <a:picLocks noChangeAspect="1"/>
          </p:cNvPicPr>
          <p:nvPr/>
        </p:nvPicPr>
        <p:blipFill>
          <a:blip r:embed="rId8"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396" name="Rounded Rectangle"/>
          <p:cNvSpPr/>
          <p:nvPr/>
        </p:nvSpPr>
        <p:spPr>
          <a:xfrm>
            <a:off x="406397" y="3276910"/>
            <a:ext cx="5359400" cy="575310"/>
          </a:xfrm>
          <a:prstGeom prst="roundRect">
            <a:avLst>
              <a:gd name="adj" fmla="val 30905"/>
            </a:avLst>
          </a:prstGeom>
          <a:solidFill>
            <a:srgbClr val="FFFFFF"/>
          </a:solidFill>
          <a:ln w="12700">
            <a:miter lim="400000"/>
          </a:ln>
        </p:spPr>
        <p:txBody>
          <a:bodyPr lIns="0" tIns="0" rIns="0" bIns="0"/>
          <a:lstStyle/>
          <a:p>
            <a:endParaRPr/>
          </a:p>
        </p:txBody>
      </p:sp>
      <p:sp>
        <p:nvSpPr>
          <p:cNvPr id="397" name="Омега-3 — собирательное название полиненасыщенных жирных кислот (ПНЖК)"/>
          <p:cNvSpPr txBox="1"/>
          <p:nvPr/>
        </p:nvSpPr>
        <p:spPr>
          <a:xfrm>
            <a:off x="406397" y="406399"/>
            <a:ext cx="6673302"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b="1">
                <a:solidFill>
                  <a:srgbClr val="001F66"/>
                </a:solidFill>
                <a:latin typeface="Gilroy Bold"/>
                <a:ea typeface="Gilroy Bold"/>
                <a:cs typeface="Gilroy Bold"/>
                <a:sym typeface="Gilroy Bold"/>
              </a:defRPr>
            </a:lvl1pPr>
          </a:lstStyle>
          <a:p>
            <a:r>
              <a:rPr lang="es-AR" dirty="0"/>
              <a:t>La fórmula de</a:t>
            </a:r>
            <a:r>
              <a:rPr dirty="0"/>
              <a:t> </a:t>
            </a:r>
            <a:r>
              <a:rPr dirty="0" err="1"/>
              <a:t>Calci</a:t>
            </a:r>
            <a:r>
              <a:rPr dirty="0"/>
              <a:t>-Prime </a:t>
            </a:r>
            <a:r>
              <a:rPr lang="es-AR" dirty="0"/>
              <a:t>está reforzada con</a:t>
            </a:r>
            <a:r>
              <a:rPr dirty="0"/>
              <a:t>:  </a:t>
            </a:r>
          </a:p>
        </p:txBody>
      </p:sp>
      <p:sp>
        <p:nvSpPr>
          <p:cNvPr id="398"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400" name="Поступают в организм  в основном с пищей —…"/>
          <p:cNvSpPr txBox="1"/>
          <p:nvPr/>
        </p:nvSpPr>
        <p:spPr>
          <a:xfrm>
            <a:off x="406399" y="1247113"/>
            <a:ext cx="924087"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3600">
                <a:solidFill>
                  <a:srgbClr val="001F66"/>
                </a:solidFill>
                <a:latin typeface="Gilroy SemiBold Italic"/>
                <a:ea typeface="Gilroy SemiBold Italic"/>
                <a:cs typeface="Gilroy SemiBold Italic"/>
                <a:sym typeface="Gilroy Semibold"/>
              </a:defRPr>
            </a:pPr>
            <a:r>
              <a:rPr dirty="0"/>
              <a:t>[Mg]</a:t>
            </a:r>
          </a:p>
          <a:p>
            <a:pPr>
              <a:defRPr sz="1800">
                <a:solidFill>
                  <a:srgbClr val="001F66"/>
                </a:solidFill>
                <a:latin typeface="Gilroy SemiBold Italic"/>
                <a:ea typeface="Gilroy SemiBold Italic"/>
                <a:cs typeface="Gilroy SemiBold Italic"/>
                <a:sym typeface="Gilroy Semibold"/>
              </a:defRPr>
            </a:pPr>
            <a:r>
              <a:rPr lang="es-AR" dirty="0"/>
              <a:t>magnesio</a:t>
            </a:r>
            <a:endParaRPr dirty="0"/>
          </a:p>
        </p:txBody>
      </p:sp>
      <p:sp>
        <p:nvSpPr>
          <p:cNvPr id="401" name="Поступают в организм  в основном с пищей —…"/>
          <p:cNvSpPr txBox="1"/>
          <p:nvPr/>
        </p:nvSpPr>
        <p:spPr>
          <a:xfrm>
            <a:off x="406401" y="2133599"/>
            <a:ext cx="2326290"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facilita el correcto funcionamiento de los músculos, impactando positivamente en el proceso de</a:t>
            </a:r>
            <a:r>
              <a:rPr dirty="0">
                <a:latin typeface="Gilroy SemiBold Italic"/>
              </a:rPr>
              <a:t/>
            </a:r>
            <a:br>
              <a:rPr dirty="0">
                <a:latin typeface="Gilroy SemiBold Italic"/>
              </a:rPr>
            </a:br>
            <a:r>
              <a:rPr dirty="0">
                <a:latin typeface="Gilroy SemiBold Italic"/>
              </a:rPr>
              <a:t>«</a:t>
            </a:r>
            <a:r>
              <a:rPr lang="es-AR" dirty="0">
                <a:latin typeface="Gilroy SemiBold Italic"/>
              </a:rPr>
              <a:t>contracción-relajación</a:t>
            </a:r>
            <a:r>
              <a:rPr dirty="0">
                <a:latin typeface="Gilroy SemiBold Italic"/>
              </a:rPr>
              <a:t>»</a:t>
            </a:r>
          </a:p>
        </p:txBody>
      </p:sp>
      <p:sp>
        <p:nvSpPr>
          <p:cNvPr id="402" name="Line"/>
          <p:cNvSpPr/>
          <p:nvPr/>
        </p:nvSpPr>
        <p:spPr>
          <a:xfrm flipV="1">
            <a:off x="409399" y="974312"/>
            <a:ext cx="8267703" cy="5630"/>
          </a:xfrm>
          <a:prstGeom prst="line">
            <a:avLst/>
          </a:prstGeom>
          <a:ln w="12700">
            <a:solidFill>
              <a:srgbClr val="001F66"/>
            </a:solidFill>
          </a:ln>
        </p:spPr>
        <p:txBody>
          <a:bodyPr lIns="45718" tIns="45718" rIns="45718" bIns="45718"/>
          <a:lstStyle/>
          <a:p>
            <a:endParaRPr/>
          </a:p>
        </p:txBody>
      </p:sp>
      <p:sp>
        <p:nvSpPr>
          <p:cNvPr id="403" name="Поступают в организм  в основном с пищей —…"/>
          <p:cNvSpPr txBox="1"/>
          <p:nvPr/>
        </p:nvSpPr>
        <p:spPr>
          <a:xfrm>
            <a:off x="3340098" y="1247113"/>
            <a:ext cx="533800"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3600">
                <a:solidFill>
                  <a:srgbClr val="001F66"/>
                </a:solidFill>
                <a:latin typeface="Gilroy SemiBold Italic"/>
                <a:ea typeface="Gilroy SemiBold Italic"/>
                <a:cs typeface="Gilroy SemiBold Italic"/>
                <a:sym typeface="Gilroy Semibold"/>
              </a:defRPr>
            </a:pPr>
            <a:r>
              <a:rPr dirty="0"/>
              <a:t>[B]</a:t>
            </a:r>
          </a:p>
          <a:p>
            <a:pPr>
              <a:defRPr sz="1800">
                <a:solidFill>
                  <a:srgbClr val="001F66"/>
                </a:solidFill>
                <a:latin typeface="Gilroy SemiBold Italic"/>
                <a:ea typeface="Gilroy SemiBold Italic"/>
                <a:cs typeface="Gilroy SemiBold Italic"/>
                <a:sym typeface="Gilroy Semibold"/>
              </a:defRPr>
            </a:pPr>
            <a:r>
              <a:rPr lang="es-AR" dirty="0"/>
              <a:t>boro</a:t>
            </a:r>
            <a:endParaRPr dirty="0"/>
          </a:p>
        </p:txBody>
      </p:sp>
      <p:sp>
        <p:nvSpPr>
          <p:cNvPr id="404" name="Поступают в организм  в основном с пищей —…"/>
          <p:cNvSpPr txBox="1"/>
          <p:nvPr/>
        </p:nvSpPr>
        <p:spPr>
          <a:xfrm>
            <a:off x="3340100" y="2133599"/>
            <a:ext cx="242569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promueve el paso de la vitamina D3</a:t>
            </a:r>
            <a:r>
              <a:rPr dirty="0">
                <a:latin typeface="Gilroy SemiBold Italic"/>
              </a:rPr>
              <a:t> </a:t>
            </a:r>
            <a:r>
              <a:rPr lang="es-AR" dirty="0">
                <a:latin typeface="Gilroy SemiBold Italic"/>
              </a:rPr>
              <a:t>a su forma biológicamente activa </a:t>
            </a:r>
            <a:r>
              <a:rPr baseline="31999" dirty="0">
                <a:latin typeface="Gilroy SemiBold Italic"/>
              </a:rPr>
              <a:t>[23]</a:t>
            </a:r>
          </a:p>
        </p:txBody>
      </p:sp>
      <p:sp>
        <p:nvSpPr>
          <p:cNvPr id="405" name="Поступают в организм  в основном с пищей —…"/>
          <p:cNvSpPr txBox="1"/>
          <p:nvPr/>
        </p:nvSpPr>
        <p:spPr>
          <a:xfrm>
            <a:off x="533396" y="3368167"/>
            <a:ext cx="510540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200" b="1">
                <a:solidFill>
                  <a:srgbClr val="001F66"/>
                </a:solidFill>
                <a:latin typeface="Gilroy-Semibold"/>
                <a:ea typeface="Gilroy-Semibold"/>
                <a:cs typeface="Gilroy-Semibold"/>
                <a:sym typeface="Gilroy Semibold"/>
              </a:defRPr>
            </a:lvl1pPr>
          </a:lstStyle>
          <a:p>
            <a:r>
              <a:rPr lang="es-ES" dirty="0"/>
              <a:t>Ambos minerales ayudan a que el calcio se incorpore al tejido óseo, lo que incrementa su dureza</a:t>
            </a:r>
            <a:endParaRPr dirty="0"/>
          </a:p>
        </p:txBody>
      </p:sp>
      <p:pic>
        <p:nvPicPr>
          <p:cNvPr id="406" name="Calci-Prime преза-35.png" descr="Calci-Prime преза-35.png"/>
          <p:cNvPicPr>
            <a:picLocks noChangeAspect="1"/>
          </p:cNvPicPr>
          <p:nvPr/>
        </p:nvPicPr>
        <p:blipFill>
          <a:blip r:embed="rId4" cstate="print"/>
          <a:srcRect b="159"/>
          <a:stretch>
            <a:fillRect/>
          </a:stretch>
        </p:blipFill>
        <p:spPr>
          <a:xfrm>
            <a:off x="7950200" y="4815418"/>
            <a:ext cx="787400" cy="138269"/>
          </a:xfrm>
          <a:prstGeom prst="rect">
            <a:avLst/>
          </a:prstGeom>
          <a:ln w="12700">
            <a:miter lim="400000"/>
          </a:ln>
        </p:spPr>
      </p:pic>
      <p:sp>
        <p:nvSpPr>
          <p:cNvPr id="407" name="Поступают в организм  в основном с пищей —…"/>
          <p:cNvSpPr txBox="1"/>
          <p:nvPr/>
        </p:nvSpPr>
        <p:spPr>
          <a:xfrm>
            <a:off x="1523999" y="4787900"/>
            <a:ext cx="1162178"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u="sng">
                <a:solidFill>
                  <a:srgbClr val="0000FF"/>
                </a:solidFill>
                <a:uFill>
                  <a:solidFill>
                    <a:srgbClr val="0000FF"/>
                  </a:solidFill>
                </a:uFill>
                <a:latin typeface="Gilroy Regular"/>
                <a:ea typeface="Gilroy Regular"/>
                <a:cs typeface="Gilroy Regular"/>
                <a:sym typeface="Gilroy Regular"/>
                <a:hlinkClick r:id="rId5"/>
              </a:defRPr>
            </a:lvl1pPr>
          </a:lstStyle>
          <a:p>
            <a:r>
              <a:rPr lang="es-AR" dirty="0">
                <a:solidFill>
                  <a:srgbClr val="FF0000"/>
                </a:solidFill>
                <a:hlinkClick r:id="rId6"/>
              </a:rPr>
              <a:t>Leer la investigación</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412" name="Омега-3 — собирательное название полиненасыщенных жирных кислот (ПНЖК)"/>
          <p:cNvSpPr txBox="1"/>
          <p:nvPr/>
        </p:nvSpPr>
        <p:spPr>
          <a:xfrm>
            <a:off x="406397" y="406399"/>
            <a:ext cx="6673302"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b="1">
                <a:solidFill>
                  <a:srgbClr val="001F66"/>
                </a:solidFill>
                <a:latin typeface="Gilroy Bold"/>
                <a:ea typeface="Gilroy Bold"/>
                <a:cs typeface="Gilroy Bold"/>
                <a:sym typeface="Gilroy Bold"/>
              </a:defRPr>
            </a:lvl1pPr>
          </a:lstStyle>
          <a:p>
            <a:r>
              <a:rPr lang="es-AR" dirty="0"/>
              <a:t>La fórmula de Calci-Prime está reforzada con:  </a:t>
            </a:r>
          </a:p>
        </p:txBody>
      </p:sp>
      <p:sp>
        <p:nvSpPr>
          <p:cNvPr id="413"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415" name="Поступают в организм  в основном с пищей —…"/>
          <p:cNvSpPr txBox="1"/>
          <p:nvPr/>
        </p:nvSpPr>
        <p:spPr>
          <a:xfrm>
            <a:off x="406399" y="1247113"/>
            <a:ext cx="1085233"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3600">
                <a:solidFill>
                  <a:srgbClr val="001F66"/>
                </a:solidFill>
                <a:latin typeface="Gilroy SemiBold Italic"/>
                <a:ea typeface="Gilroy SemiBold Italic"/>
                <a:cs typeface="Gilroy SemiBold Italic"/>
                <a:sym typeface="Gilroy Semibold"/>
              </a:defRPr>
            </a:pPr>
            <a:r>
              <a:rPr dirty="0"/>
              <a:t>[Mn]</a:t>
            </a:r>
          </a:p>
          <a:p>
            <a:pPr>
              <a:defRPr sz="1800">
                <a:solidFill>
                  <a:srgbClr val="001F66"/>
                </a:solidFill>
                <a:latin typeface="Gilroy SemiBold Italic"/>
                <a:ea typeface="Gilroy SemiBold Italic"/>
                <a:cs typeface="Gilroy SemiBold Italic"/>
                <a:sym typeface="Gilroy Semibold"/>
              </a:defRPr>
            </a:pPr>
            <a:r>
              <a:rPr lang="es-AR" dirty="0"/>
              <a:t>manganeso</a:t>
            </a:r>
            <a:endParaRPr dirty="0"/>
          </a:p>
        </p:txBody>
      </p:sp>
      <p:sp>
        <p:nvSpPr>
          <p:cNvPr id="416" name="Поступают в организм  в основном с пищей —…"/>
          <p:cNvSpPr txBox="1"/>
          <p:nvPr/>
        </p:nvSpPr>
        <p:spPr>
          <a:xfrm>
            <a:off x="406400" y="2133599"/>
            <a:ext cx="2006600"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esencial para la correcta formación de nuevo tejido cartilaginoso</a:t>
            </a:r>
            <a:r>
              <a:rPr dirty="0">
                <a:latin typeface="Gilroy SemiBold Italic"/>
              </a:rPr>
              <a:t> </a:t>
            </a:r>
            <a:r>
              <a:rPr lang="es-AR" dirty="0">
                <a:latin typeface="Gilroy SemiBold Italic"/>
              </a:rPr>
              <a:t>y la síntesis de colágeno</a:t>
            </a:r>
            <a:endParaRPr dirty="0">
              <a:latin typeface="Gilroy SemiBold Italic"/>
            </a:endParaRPr>
          </a:p>
        </p:txBody>
      </p:sp>
      <p:sp>
        <p:nvSpPr>
          <p:cNvPr id="417" name="Line"/>
          <p:cNvSpPr/>
          <p:nvPr/>
        </p:nvSpPr>
        <p:spPr>
          <a:xfrm flipV="1">
            <a:off x="409399" y="974312"/>
            <a:ext cx="8267703" cy="5630"/>
          </a:xfrm>
          <a:prstGeom prst="line">
            <a:avLst/>
          </a:prstGeom>
          <a:ln w="12700">
            <a:solidFill>
              <a:srgbClr val="001F66"/>
            </a:solidFill>
          </a:ln>
        </p:spPr>
        <p:txBody>
          <a:bodyPr lIns="45718" tIns="45718" rIns="45718" bIns="45718"/>
          <a:lstStyle/>
          <a:p>
            <a:endParaRPr/>
          </a:p>
        </p:txBody>
      </p:sp>
      <p:sp>
        <p:nvSpPr>
          <p:cNvPr id="418" name="Поступают в организм  в основном с пищей —…"/>
          <p:cNvSpPr txBox="1"/>
          <p:nvPr/>
        </p:nvSpPr>
        <p:spPr>
          <a:xfrm>
            <a:off x="3340098" y="1247113"/>
            <a:ext cx="599523"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3600">
                <a:solidFill>
                  <a:srgbClr val="001F66"/>
                </a:solidFill>
                <a:latin typeface="Gilroy SemiBold Italic"/>
                <a:ea typeface="Gilroy SemiBold Italic"/>
                <a:cs typeface="Gilroy SemiBold Italic"/>
                <a:sym typeface="Gilroy Semibold"/>
              </a:defRPr>
            </a:pPr>
            <a:r>
              <a:rPr dirty="0"/>
              <a:t>[Si]</a:t>
            </a:r>
          </a:p>
          <a:p>
            <a:pPr>
              <a:defRPr sz="1800">
                <a:solidFill>
                  <a:srgbClr val="001F66"/>
                </a:solidFill>
                <a:latin typeface="Gilroy SemiBold Italic"/>
                <a:ea typeface="Gilroy SemiBold Italic"/>
                <a:cs typeface="Gilroy SemiBold Italic"/>
                <a:sym typeface="Gilroy Semibold"/>
              </a:defRPr>
            </a:pPr>
            <a:r>
              <a:rPr lang="es-AR" dirty="0"/>
              <a:t>silicio</a:t>
            </a:r>
            <a:endParaRPr dirty="0"/>
          </a:p>
        </p:txBody>
      </p:sp>
      <p:sp>
        <p:nvSpPr>
          <p:cNvPr id="419" name="Поступают в организм  в основном с пищей —…"/>
          <p:cNvSpPr txBox="1"/>
          <p:nvPr/>
        </p:nvSpPr>
        <p:spPr>
          <a:xfrm>
            <a:off x="3340098" y="2133599"/>
            <a:ext cx="2260602"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componente estructural de los huesos y las articulaciones </a:t>
            </a:r>
            <a:r>
              <a:rPr dirty="0">
                <a:latin typeface="Gilroy SemiBold Italic"/>
              </a:rPr>
              <a:t>(</a:t>
            </a:r>
            <a:r>
              <a:rPr lang="es-AR" dirty="0">
                <a:latin typeface="Gilroy SemiBold Italic"/>
              </a:rPr>
              <a:t>colágeno</a:t>
            </a:r>
            <a:r>
              <a:rPr dirty="0">
                <a:latin typeface="Gilroy SemiBold Italic"/>
              </a:rPr>
              <a:t>,</a:t>
            </a:r>
            <a:r>
              <a:rPr lang="es-AR" dirty="0">
                <a:latin typeface="Gilroy SemiBold Italic"/>
              </a:rPr>
              <a:t> glicosaminoglicanos)</a:t>
            </a:r>
            <a:r>
              <a:rPr dirty="0">
                <a:latin typeface="Gilroy SemiBold Italic"/>
              </a:rPr>
              <a:t> </a:t>
            </a:r>
            <a:r>
              <a:rPr baseline="31999" dirty="0">
                <a:latin typeface="Gilroy SemiBold Italic"/>
              </a:rPr>
              <a:t>[24]</a:t>
            </a:r>
          </a:p>
        </p:txBody>
      </p:sp>
      <p:sp>
        <p:nvSpPr>
          <p:cNvPr id="420" name="Поступают в организм  в основном с пищей —…"/>
          <p:cNvSpPr txBox="1"/>
          <p:nvPr/>
        </p:nvSpPr>
        <p:spPr>
          <a:xfrm>
            <a:off x="5968998" y="1244600"/>
            <a:ext cx="74058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3600">
                <a:solidFill>
                  <a:srgbClr val="001F66"/>
                </a:solidFill>
                <a:latin typeface="Gilroy SemiBold Italic"/>
                <a:ea typeface="Gilroy SemiBold Italic"/>
                <a:cs typeface="Gilroy SemiBold Italic"/>
                <a:sym typeface="Gilroy Semibold"/>
              </a:defRPr>
            </a:pPr>
            <a:r>
              <a:rPr dirty="0"/>
              <a:t>[Zn]</a:t>
            </a:r>
          </a:p>
          <a:p>
            <a:pPr>
              <a:defRPr sz="1800">
                <a:solidFill>
                  <a:srgbClr val="001F66"/>
                </a:solidFill>
                <a:latin typeface="Gilroy SemiBold Italic"/>
                <a:ea typeface="Gilroy SemiBold Italic"/>
                <a:cs typeface="Gilroy SemiBold Italic"/>
                <a:sym typeface="Gilroy Semibold"/>
              </a:defRPr>
            </a:pPr>
            <a:r>
              <a:rPr lang="es-AR" dirty="0"/>
              <a:t>zinc</a:t>
            </a:r>
            <a:endParaRPr dirty="0"/>
          </a:p>
        </p:txBody>
      </p:sp>
      <p:sp>
        <p:nvSpPr>
          <p:cNvPr id="421" name="Поступают в организм  в основном с пищей —…"/>
          <p:cNvSpPr txBox="1"/>
          <p:nvPr/>
        </p:nvSpPr>
        <p:spPr>
          <a:xfrm>
            <a:off x="5969000" y="2133599"/>
            <a:ext cx="1827423"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participa en el metabolismo mineral y contribuye a la síntesis de colágeno</a:t>
            </a:r>
            <a:endParaRPr lang="ru-RU" dirty="0">
              <a:latin typeface="Gilroy SemiBold Italic"/>
            </a:endParaRPr>
          </a:p>
        </p:txBody>
      </p:sp>
      <p:sp>
        <p:nvSpPr>
          <p:cNvPr id="422" name="Rounded Rectangle"/>
          <p:cNvSpPr/>
          <p:nvPr/>
        </p:nvSpPr>
        <p:spPr>
          <a:xfrm>
            <a:off x="406397" y="3130035"/>
            <a:ext cx="6248400" cy="406400"/>
          </a:xfrm>
          <a:prstGeom prst="roundRect">
            <a:avLst>
              <a:gd name="adj" fmla="val 43750"/>
            </a:avLst>
          </a:prstGeom>
          <a:solidFill>
            <a:srgbClr val="FFFFFF"/>
          </a:solidFill>
          <a:ln w="12700">
            <a:miter lim="400000"/>
          </a:ln>
        </p:spPr>
        <p:txBody>
          <a:bodyPr lIns="0" tIns="0" rIns="0" bIns="0"/>
          <a:lstStyle/>
          <a:p>
            <a:endParaRPr/>
          </a:p>
        </p:txBody>
      </p:sp>
      <p:sp>
        <p:nvSpPr>
          <p:cNvPr id="423" name="Поступают в организм  в основном с пищей —…"/>
          <p:cNvSpPr txBox="1"/>
          <p:nvPr/>
        </p:nvSpPr>
        <p:spPr>
          <a:xfrm>
            <a:off x="520696" y="3150268"/>
            <a:ext cx="624840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200" b="1">
                <a:solidFill>
                  <a:srgbClr val="001F66"/>
                </a:solidFill>
                <a:latin typeface="Gilroy-Semibold"/>
                <a:ea typeface="Gilroy-Semibold"/>
                <a:cs typeface="Gilroy-Semibold"/>
                <a:sym typeface="Gilroy Semibold"/>
              </a:defRPr>
            </a:lvl1pPr>
          </a:lstStyle>
          <a:p>
            <a:r>
              <a:rPr lang="es-AR" dirty="0"/>
              <a:t>Estos minerales</a:t>
            </a:r>
            <a:r>
              <a:rPr lang="ru-RU" dirty="0"/>
              <a:t> </a:t>
            </a:r>
            <a:r>
              <a:rPr lang="es-AR" dirty="0"/>
              <a:t>mantienen la salud de los huesos y las articulaciones, impactando positivamente sobre la elasticidad del tejido óseo</a:t>
            </a:r>
            <a:endParaRPr lang="ru-RU" dirty="0"/>
          </a:p>
        </p:txBody>
      </p:sp>
      <p:pic>
        <p:nvPicPr>
          <p:cNvPr id="424" name="Calci-Prime преза-35.png" descr="Calci-Prime преза-35.png"/>
          <p:cNvPicPr>
            <a:picLocks noChangeAspect="1"/>
          </p:cNvPicPr>
          <p:nvPr/>
        </p:nvPicPr>
        <p:blipFill>
          <a:blip r:embed="rId4" cstate="print"/>
          <a:srcRect b="159"/>
          <a:stretch>
            <a:fillRect/>
          </a:stretch>
        </p:blipFill>
        <p:spPr>
          <a:xfrm>
            <a:off x="7950200" y="4815418"/>
            <a:ext cx="787400" cy="138269"/>
          </a:xfrm>
          <a:prstGeom prst="rect">
            <a:avLst/>
          </a:prstGeom>
          <a:ln w="12700">
            <a:miter lim="400000"/>
          </a:ln>
        </p:spPr>
      </p:pic>
      <p:sp>
        <p:nvSpPr>
          <p:cNvPr id="425" name="Поступают в организм  в основном с пищей —…"/>
          <p:cNvSpPr txBox="1"/>
          <p:nvPr/>
        </p:nvSpPr>
        <p:spPr>
          <a:xfrm>
            <a:off x="1523999" y="4787900"/>
            <a:ext cx="1162178"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u="sng">
                <a:solidFill>
                  <a:srgbClr val="0000FF"/>
                </a:solidFill>
                <a:uFill>
                  <a:solidFill>
                    <a:srgbClr val="0000FF"/>
                  </a:solidFill>
                </a:uFill>
                <a:latin typeface="Gilroy Regular"/>
                <a:ea typeface="Gilroy Regular"/>
                <a:cs typeface="Gilroy Regular"/>
                <a:sym typeface="Gilroy Regular"/>
                <a:hlinkClick r:id="rId5"/>
              </a:defRPr>
            </a:lvl1pPr>
          </a:lstStyle>
          <a:p>
            <a:r>
              <a:rPr lang="es-AR" dirty="0">
                <a:solidFill>
                  <a:srgbClr val="FF0000"/>
                </a:solidFill>
                <a:hlinkClick r:id="rId5"/>
              </a:rPr>
              <a:t>Leer la investigación</a:t>
            </a:r>
            <a:endParaRPr dirty="0">
              <a:solidFill>
                <a:srgbClr val="FF0000"/>
              </a:solidFill>
              <a:hlinkClick r:id="rId5"/>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115" name="Омега-3 — собирательное название полиненасыщенных жирных кислот (ПНЖК)"/>
          <p:cNvSpPr txBox="1"/>
          <p:nvPr/>
        </p:nvSpPr>
        <p:spPr>
          <a:xfrm>
            <a:off x="406397" y="406399"/>
            <a:ext cx="7746302"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b="1">
                <a:solidFill>
                  <a:srgbClr val="001F66"/>
                </a:solidFill>
                <a:latin typeface="Gilroy Bold"/>
                <a:ea typeface="Gilroy Bold"/>
                <a:cs typeface="Gilroy Bold"/>
                <a:sym typeface="Gilroy Bold"/>
              </a:defRPr>
            </a:pPr>
            <a:r>
              <a:rPr lang="es-AR" dirty="0"/>
              <a:t>Cada uno tiene su propio estilo de vida, intereses, necesidades y hábitos</a:t>
            </a:r>
            <a:r>
              <a:rPr dirty="0"/>
              <a:t>… </a:t>
            </a:r>
          </a:p>
        </p:txBody>
      </p:sp>
      <p:sp>
        <p:nvSpPr>
          <p:cNvPr id="116"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117" name="Поступают в организм  в основном с пищей —…"/>
          <p:cNvSpPr txBox="1"/>
          <p:nvPr/>
        </p:nvSpPr>
        <p:spPr>
          <a:xfrm>
            <a:off x="1054096" y="1904999"/>
            <a:ext cx="3517904"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Algunos tienen días laborales cargados de compromisos, no pueden</a:t>
            </a:r>
            <a:r>
              <a:rPr dirty="0">
                <a:latin typeface="Gilroy SemiBold Italic"/>
              </a:rPr>
              <a:t> </a:t>
            </a:r>
            <a:r>
              <a:rPr lang="es-AR" dirty="0">
                <a:latin typeface="Gilroy SemiBold Italic"/>
              </a:rPr>
              <a:t>vivir sin café y necesitan ir al gimnasio de manera regular</a:t>
            </a:r>
            <a:endParaRPr dirty="0">
              <a:latin typeface="Gilroy SemiBold Italic"/>
            </a:endParaRPr>
          </a:p>
        </p:txBody>
      </p:sp>
      <p:grpSp>
        <p:nvGrpSpPr>
          <p:cNvPr id="120" name="Group"/>
          <p:cNvGrpSpPr/>
          <p:nvPr/>
        </p:nvGrpSpPr>
        <p:grpSpPr>
          <a:xfrm>
            <a:off x="406395" y="1911350"/>
            <a:ext cx="520707" cy="520707"/>
            <a:chOff x="0" y="0"/>
            <a:chExt cx="520706" cy="520706"/>
          </a:xfrm>
        </p:grpSpPr>
        <p:sp>
          <p:nvSpPr>
            <p:cNvPr id="118" name="Circle"/>
            <p:cNvSpPr/>
            <p:nvPr/>
          </p:nvSpPr>
          <p:spPr>
            <a:xfrm>
              <a:off x="-1" y="0"/>
              <a:ext cx="520707" cy="520707"/>
            </a:xfrm>
            <a:prstGeom prst="ellipse">
              <a:avLst/>
            </a:prstGeom>
            <a:solidFill>
              <a:srgbClr val="F0F5FA"/>
            </a:solidFill>
            <a:ln w="12700" cap="flat">
              <a:noFill/>
              <a:miter lim="400000"/>
            </a:ln>
            <a:effectLst/>
          </p:spPr>
          <p:txBody>
            <a:bodyPr wrap="square" lIns="0" tIns="0" rIns="0" bIns="0" numCol="1" anchor="t">
              <a:noAutofit/>
            </a:bodyPr>
            <a:lstStyle/>
            <a:p>
              <a:endParaRPr/>
            </a:p>
          </p:txBody>
        </p:sp>
        <p:pic>
          <p:nvPicPr>
            <p:cNvPr id="119" name="👩🏻.png" descr="👩🏻.png"/>
            <p:cNvPicPr>
              <a:picLocks noChangeAspect="1"/>
            </p:cNvPicPr>
            <p:nvPr/>
          </p:nvPicPr>
          <p:blipFill>
            <a:blip r:embed="rId4" cstate="print"/>
            <a:stretch>
              <a:fillRect/>
            </a:stretch>
          </p:blipFill>
          <p:spPr>
            <a:xfrm>
              <a:off x="103478" y="113555"/>
              <a:ext cx="292451" cy="293595"/>
            </a:xfrm>
            <a:prstGeom prst="rect">
              <a:avLst/>
            </a:prstGeom>
            <a:ln w="12700" cap="flat">
              <a:noFill/>
              <a:miter lim="400000"/>
            </a:ln>
            <a:effectLst/>
          </p:spPr>
        </p:pic>
      </p:grpSp>
      <p:sp>
        <p:nvSpPr>
          <p:cNvPr id="121" name="Поступают в организм  в основном с пищей —…"/>
          <p:cNvSpPr txBox="1"/>
          <p:nvPr/>
        </p:nvSpPr>
        <p:spPr>
          <a:xfrm>
            <a:off x="1054099" y="2946400"/>
            <a:ext cx="3159519"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Otros todavía son adolescentes, salen todos los días con amigos y su dieta incluye grandes cantidades de patatas fritas y refrescos</a:t>
            </a:r>
            <a:endParaRPr dirty="0">
              <a:latin typeface="Gilroy SemiBold Italic"/>
            </a:endParaRPr>
          </a:p>
        </p:txBody>
      </p:sp>
      <p:grpSp>
        <p:nvGrpSpPr>
          <p:cNvPr id="124" name="Group"/>
          <p:cNvGrpSpPr/>
          <p:nvPr/>
        </p:nvGrpSpPr>
        <p:grpSpPr>
          <a:xfrm>
            <a:off x="406395" y="2946400"/>
            <a:ext cx="520707" cy="520707"/>
            <a:chOff x="0" y="0"/>
            <a:chExt cx="520706" cy="520706"/>
          </a:xfrm>
        </p:grpSpPr>
        <p:sp>
          <p:nvSpPr>
            <p:cNvPr id="122" name="Circle"/>
            <p:cNvSpPr/>
            <p:nvPr/>
          </p:nvSpPr>
          <p:spPr>
            <a:xfrm>
              <a:off x="-1" y="0"/>
              <a:ext cx="520707" cy="520707"/>
            </a:xfrm>
            <a:prstGeom prst="ellipse">
              <a:avLst/>
            </a:prstGeom>
            <a:solidFill>
              <a:srgbClr val="F0F5FA"/>
            </a:solidFill>
            <a:ln w="12700" cap="flat">
              <a:noFill/>
              <a:miter lim="400000"/>
            </a:ln>
            <a:effectLst/>
          </p:spPr>
          <p:txBody>
            <a:bodyPr wrap="square" lIns="0" tIns="0" rIns="0" bIns="0" numCol="1" anchor="t">
              <a:noAutofit/>
            </a:bodyPr>
            <a:lstStyle/>
            <a:p>
              <a:endParaRPr/>
            </a:p>
          </p:txBody>
        </p:sp>
        <p:pic>
          <p:nvPicPr>
            <p:cNvPr id="123" name="👧🏼.png" descr="👧🏼.png"/>
            <p:cNvPicPr>
              <a:picLocks noChangeAspect="1"/>
            </p:cNvPicPr>
            <p:nvPr/>
          </p:nvPicPr>
          <p:blipFill>
            <a:blip r:embed="rId5" cstate="print"/>
            <a:stretch>
              <a:fillRect/>
            </a:stretch>
          </p:blipFill>
          <p:spPr>
            <a:xfrm>
              <a:off x="96708" y="94431"/>
              <a:ext cx="330551" cy="331843"/>
            </a:xfrm>
            <a:prstGeom prst="rect">
              <a:avLst/>
            </a:prstGeom>
            <a:ln w="12700" cap="flat">
              <a:noFill/>
              <a:miter lim="400000"/>
            </a:ln>
            <a:effectLst/>
          </p:spPr>
        </p:pic>
      </p:grpSp>
      <p:sp>
        <p:nvSpPr>
          <p:cNvPr id="125" name="Поступают в организм  в основном с пищей —…"/>
          <p:cNvSpPr txBox="1"/>
          <p:nvPr/>
        </p:nvSpPr>
        <p:spPr>
          <a:xfrm>
            <a:off x="5270500" y="1904999"/>
            <a:ext cx="336362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Otros optan conscientemente por una dieta vegana y eligen no consumir productos lácteos</a:t>
            </a:r>
            <a:endParaRPr dirty="0">
              <a:latin typeface="Gilroy SemiBold Italic"/>
            </a:endParaRPr>
          </a:p>
        </p:txBody>
      </p:sp>
      <p:grpSp>
        <p:nvGrpSpPr>
          <p:cNvPr id="128" name="Group"/>
          <p:cNvGrpSpPr/>
          <p:nvPr/>
        </p:nvGrpSpPr>
        <p:grpSpPr>
          <a:xfrm>
            <a:off x="4622797" y="1904997"/>
            <a:ext cx="520707" cy="520707"/>
            <a:chOff x="0" y="0"/>
            <a:chExt cx="520706" cy="520706"/>
          </a:xfrm>
        </p:grpSpPr>
        <p:sp>
          <p:nvSpPr>
            <p:cNvPr id="126" name="Circle"/>
            <p:cNvSpPr/>
            <p:nvPr/>
          </p:nvSpPr>
          <p:spPr>
            <a:xfrm>
              <a:off x="-1" y="-1"/>
              <a:ext cx="520707" cy="520707"/>
            </a:xfrm>
            <a:prstGeom prst="ellipse">
              <a:avLst/>
            </a:prstGeom>
            <a:solidFill>
              <a:srgbClr val="F0F5FA"/>
            </a:solidFill>
            <a:ln w="12700" cap="flat">
              <a:noFill/>
              <a:miter lim="400000"/>
            </a:ln>
            <a:effectLst/>
          </p:spPr>
          <p:txBody>
            <a:bodyPr wrap="square" lIns="0" tIns="0" rIns="0" bIns="0" numCol="1" anchor="t">
              <a:noAutofit/>
            </a:bodyPr>
            <a:lstStyle/>
            <a:p>
              <a:endParaRPr/>
            </a:p>
          </p:txBody>
        </p:sp>
        <p:pic>
          <p:nvPicPr>
            <p:cNvPr id="127" name="👨🏽.png" descr="👨🏽.png"/>
            <p:cNvPicPr>
              <a:picLocks noChangeAspect="1"/>
            </p:cNvPicPr>
            <p:nvPr/>
          </p:nvPicPr>
          <p:blipFill>
            <a:blip r:embed="rId6" cstate="print"/>
            <a:stretch>
              <a:fillRect/>
            </a:stretch>
          </p:blipFill>
          <p:spPr>
            <a:xfrm>
              <a:off x="104022" y="113457"/>
              <a:ext cx="303619" cy="304805"/>
            </a:xfrm>
            <a:prstGeom prst="rect">
              <a:avLst/>
            </a:prstGeom>
            <a:ln w="12700" cap="flat">
              <a:noFill/>
              <a:miter lim="400000"/>
            </a:ln>
            <a:effectLst/>
          </p:spPr>
        </p:pic>
      </p:grpSp>
      <p:sp>
        <p:nvSpPr>
          <p:cNvPr id="129" name="Поступают в организм  в основном с пищей —…"/>
          <p:cNvSpPr txBox="1"/>
          <p:nvPr/>
        </p:nvSpPr>
        <p:spPr>
          <a:xfrm>
            <a:off x="5270500" y="2946400"/>
            <a:ext cx="3363627"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Y otros muchos llevan años de experiencia a cuestas; notan los cambios que tienen lugar en su organismo, pero desean seguir llevando una vida activa</a:t>
            </a:r>
            <a:endParaRPr dirty="0">
              <a:latin typeface="Gilroy SemiBold Italic"/>
            </a:endParaRPr>
          </a:p>
        </p:txBody>
      </p:sp>
      <p:grpSp>
        <p:nvGrpSpPr>
          <p:cNvPr id="132" name="Group"/>
          <p:cNvGrpSpPr/>
          <p:nvPr/>
        </p:nvGrpSpPr>
        <p:grpSpPr>
          <a:xfrm>
            <a:off x="4622797" y="2933700"/>
            <a:ext cx="520707" cy="520707"/>
            <a:chOff x="0" y="0"/>
            <a:chExt cx="520706" cy="520706"/>
          </a:xfrm>
        </p:grpSpPr>
        <p:sp>
          <p:nvSpPr>
            <p:cNvPr id="130" name="Circle"/>
            <p:cNvSpPr/>
            <p:nvPr/>
          </p:nvSpPr>
          <p:spPr>
            <a:xfrm>
              <a:off x="-1" y="0"/>
              <a:ext cx="520707" cy="520707"/>
            </a:xfrm>
            <a:prstGeom prst="ellipse">
              <a:avLst/>
            </a:prstGeom>
            <a:solidFill>
              <a:srgbClr val="F0F5FA"/>
            </a:solidFill>
            <a:ln w="12700" cap="flat">
              <a:noFill/>
              <a:miter lim="400000"/>
            </a:ln>
            <a:effectLst/>
          </p:spPr>
          <p:txBody>
            <a:bodyPr wrap="square" lIns="0" tIns="0" rIns="0" bIns="0" numCol="1" anchor="t">
              <a:noAutofit/>
            </a:bodyPr>
            <a:lstStyle/>
            <a:p>
              <a:endParaRPr/>
            </a:p>
          </p:txBody>
        </p:sp>
        <p:pic>
          <p:nvPicPr>
            <p:cNvPr id="131" name="🧓🏼.png" descr="🧓🏼.png"/>
            <p:cNvPicPr>
              <a:picLocks noChangeAspect="1"/>
            </p:cNvPicPr>
            <p:nvPr/>
          </p:nvPicPr>
          <p:blipFill>
            <a:blip r:embed="rId7" cstate="print"/>
            <a:stretch>
              <a:fillRect/>
            </a:stretch>
          </p:blipFill>
          <p:spPr>
            <a:xfrm>
              <a:off x="121960" y="120104"/>
              <a:ext cx="279405" cy="280497"/>
            </a:xfrm>
            <a:prstGeom prst="rect">
              <a:avLst/>
            </a:prstGeom>
            <a:ln w="12700" cap="flat">
              <a:noFill/>
              <a:miter lim="400000"/>
            </a:ln>
            <a:effectLst/>
          </p:spPr>
        </p:pic>
      </p:grpSp>
      <p:pic>
        <p:nvPicPr>
          <p:cNvPr id="133" name="Calci-Prime преза-35.png" descr="Calci-Prime преза-35.png"/>
          <p:cNvPicPr>
            <a:picLocks noChangeAspect="1"/>
          </p:cNvPicPr>
          <p:nvPr/>
        </p:nvPicPr>
        <p:blipFill>
          <a:blip r:embed="rId8"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shutterstock_188644466.jpg" descr="shutterstock_188644466.jpg"/>
          <p:cNvPicPr>
            <a:picLocks noChangeAspect="1"/>
          </p:cNvPicPr>
          <p:nvPr/>
        </p:nvPicPr>
        <p:blipFill>
          <a:blip r:embed="rId3"/>
          <a:srcRect l="849" t="1699" r="849"/>
          <a:stretch>
            <a:fillRect/>
          </a:stretch>
        </p:blipFill>
        <p:spPr>
          <a:xfrm>
            <a:off x="-4458" y="2650"/>
            <a:ext cx="9156701" cy="5150645"/>
          </a:xfrm>
          <a:prstGeom prst="rect">
            <a:avLst/>
          </a:prstGeom>
          <a:ln w="12700">
            <a:miter lim="400000"/>
          </a:ln>
        </p:spPr>
      </p:pic>
      <p:pic>
        <p:nvPicPr>
          <p:cNvPr id="430" name="Calci-Prime преза_Монтажная область 1.png" descr="Calci-Prime преза_Монтажная область 1.png"/>
          <p:cNvPicPr>
            <a:picLocks noChangeAspect="1"/>
          </p:cNvPicPr>
          <p:nvPr/>
        </p:nvPicPr>
        <p:blipFill>
          <a:blip r:embed="rId4" cstate="print">
            <a:alphaModFix amt="18000"/>
          </a:blip>
          <a:stretch>
            <a:fillRect/>
          </a:stretch>
        </p:blipFill>
        <p:spPr>
          <a:xfrm>
            <a:off x="0" y="0"/>
            <a:ext cx="9144000" cy="5143500"/>
          </a:xfrm>
          <a:prstGeom prst="rect">
            <a:avLst/>
          </a:prstGeom>
          <a:ln w="12700">
            <a:miter lim="400000"/>
          </a:ln>
        </p:spPr>
      </p:pic>
      <p:sp>
        <p:nvSpPr>
          <p:cNvPr id="431" name="Омега-3 — собирательное название полиненасыщенных жирных кислот (ПНЖК)"/>
          <p:cNvSpPr txBox="1"/>
          <p:nvPr/>
        </p:nvSpPr>
        <p:spPr>
          <a:xfrm>
            <a:off x="406396" y="1676399"/>
            <a:ext cx="4711707"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2700" b="1">
                <a:solidFill>
                  <a:srgbClr val="001F66"/>
                </a:solidFill>
                <a:latin typeface="Gilroy Bold"/>
                <a:ea typeface="Gilroy Bold"/>
                <a:cs typeface="Gilroy Bold"/>
                <a:sym typeface="Gilroy Bold"/>
              </a:defRPr>
            </a:pPr>
            <a:r>
              <a:rPr lang="es-AR" dirty="0"/>
              <a:t>Con sólo </a:t>
            </a:r>
            <a:r>
              <a:rPr dirty="0"/>
              <a:t>2 </a:t>
            </a:r>
            <a:r>
              <a:rPr lang="es-AR" dirty="0"/>
              <a:t>cápsulas de</a:t>
            </a:r>
            <a:r>
              <a:rPr dirty="0"/>
              <a:t> </a:t>
            </a:r>
            <a:r>
              <a:rPr dirty="0" err="1"/>
              <a:t>Calci</a:t>
            </a:r>
            <a:r>
              <a:rPr dirty="0"/>
              <a:t>-Prime 2 </a:t>
            </a:r>
            <a:r>
              <a:rPr lang="es-AR" dirty="0"/>
              <a:t>veces</a:t>
            </a:r>
            <a:r>
              <a:rPr dirty="0"/>
              <a:t> </a:t>
            </a:r>
            <a:r>
              <a:rPr lang="es-AR" dirty="0"/>
              <a:t>al día, sentirás toda la vitalidad del movimiento</a:t>
            </a:r>
            <a:endParaRPr dirty="0"/>
          </a:p>
        </p:txBody>
      </p:sp>
      <p:sp>
        <p:nvSpPr>
          <p:cNvPr id="432"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pic>
        <p:nvPicPr>
          <p:cNvPr id="434" name="Calci-Prime преза-35.png" descr="Calci-Prime преза-35.png"/>
          <p:cNvPicPr>
            <a:picLocks noChangeAspect="1"/>
          </p:cNvPicPr>
          <p:nvPr/>
        </p:nvPicPr>
        <p:blipFill>
          <a:blip r:embed="rId5"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p:cNvGrpSpPr/>
          <p:nvPr/>
        </p:nvGrpSpPr>
        <p:grpSpPr>
          <a:xfrm>
            <a:off x="-5760" y="449"/>
            <a:ext cx="9155357" cy="5142602"/>
            <a:chOff x="0" y="0"/>
            <a:chExt cx="9155356" cy="5142601"/>
          </a:xfrm>
        </p:grpSpPr>
        <p:pic>
          <p:nvPicPr>
            <p:cNvPr id="14" name="DSC02335_Dx0 копия.jpg" descr="DSC02335_Dx0 копия.jpg"/>
            <p:cNvPicPr>
              <a:picLocks noChangeAspect="1"/>
            </p:cNvPicPr>
            <p:nvPr/>
          </p:nvPicPr>
          <p:blipFill>
            <a:blip r:embed="rId3">
              <a:extLst/>
            </a:blip>
            <a:srcRect l="16851" t="8386" r="1900" b="10484"/>
            <a:stretch>
              <a:fillRect/>
            </a:stretch>
          </p:blipFill>
          <p:spPr>
            <a:xfrm>
              <a:off x="0" y="0"/>
              <a:ext cx="9155357" cy="5142602"/>
            </a:xfrm>
            <a:prstGeom prst="rect">
              <a:avLst/>
            </a:prstGeom>
            <a:ln w="12700" cap="flat">
              <a:noFill/>
              <a:miter lim="400000"/>
            </a:ln>
            <a:effectLst/>
          </p:spPr>
        </p:pic>
        <p:sp>
          <p:nvSpPr>
            <p:cNvPr id="15" name="O!Mega-3 TG"/>
            <p:cNvSpPr txBox="1"/>
            <p:nvPr/>
          </p:nvSpPr>
          <p:spPr>
            <a:xfrm>
              <a:off x="417239" y="4795108"/>
              <a:ext cx="843256" cy="1562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spc="-1">
                  <a:solidFill>
                    <a:srgbClr val="001F67"/>
                  </a:solidFill>
                  <a:latin typeface="Gilroy Semibold"/>
                  <a:ea typeface="Gilroy Semibold"/>
                  <a:cs typeface="Gilroy Semibold"/>
                  <a:sym typeface="Gilroy Semibold"/>
                </a:defRPr>
              </a:lvl1pPr>
            </a:lstStyle>
            <a:p>
              <a:r>
                <a:t>Calci-Prime</a:t>
              </a:r>
            </a:p>
          </p:txBody>
        </p:sp>
        <p:pic>
          <p:nvPicPr>
            <p:cNvPr id="16" name="Calci-Prime преза-35.png" descr="Calci-Prime преза-35.png"/>
            <p:cNvPicPr>
              <a:picLocks noChangeAspect="1"/>
            </p:cNvPicPr>
            <p:nvPr/>
          </p:nvPicPr>
          <p:blipFill>
            <a:blip r:embed="rId4">
              <a:extLst/>
            </a:blip>
            <a:srcRect b="168"/>
            <a:stretch>
              <a:fillRect/>
            </a:stretch>
          </p:blipFill>
          <p:spPr>
            <a:xfrm>
              <a:off x="7956000" y="4814909"/>
              <a:ext cx="786243" cy="137163"/>
            </a:xfrm>
            <a:prstGeom prst="rect">
              <a:avLst/>
            </a:prstGeom>
            <a:ln w="12700" cap="flat">
              <a:noFill/>
              <a:miter lim="400000"/>
            </a:ln>
            <a:effectLst/>
          </p:spPr>
        </p:pic>
      </p:grpSp>
      <p:sp>
        <p:nvSpPr>
          <p:cNvPr id="440" name="Омега-3 — собирательное название полиненасыщенных жирных кислот (ПНЖК)"/>
          <p:cNvSpPr txBox="1"/>
          <p:nvPr/>
        </p:nvSpPr>
        <p:spPr>
          <a:xfrm>
            <a:off x="406396" y="406399"/>
            <a:ext cx="3603551"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b="1">
                <a:solidFill>
                  <a:srgbClr val="001F66"/>
                </a:solidFill>
                <a:latin typeface="Gilroy Bold"/>
                <a:ea typeface="Gilroy Bold"/>
                <a:cs typeface="Gilroy Bold"/>
                <a:sym typeface="Gilroy Bold"/>
              </a:defRPr>
            </a:lvl1pPr>
          </a:lstStyle>
          <a:p>
            <a:r>
              <a:rPr dirty="0" err="1"/>
              <a:t>Calci</a:t>
            </a:r>
            <a:r>
              <a:rPr dirty="0"/>
              <a:t>-Prime </a:t>
            </a:r>
            <a:r>
              <a:rPr lang="es-AR" dirty="0"/>
              <a:t>contribuye a:</a:t>
            </a:r>
            <a:endParaRPr dirty="0"/>
          </a:p>
        </p:txBody>
      </p:sp>
      <p:sp>
        <p:nvSpPr>
          <p:cNvPr id="443" name="Поступают в организм  в основном с пищей —…"/>
          <p:cNvSpPr txBox="1"/>
          <p:nvPr/>
        </p:nvSpPr>
        <p:spPr>
          <a:xfrm>
            <a:off x="965199" y="1280535"/>
            <a:ext cx="190436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Fortalecer huesos y dientes,</a:t>
            </a:r>
            <a:r>
              <a:rPr dirty="0">
                <a:latin typeface="Gilroy SemiBold Italic"/>
              </a:rPr>
              <a:t> </a:t>
            </a:r>
            <a:br>
              <a:rPr dirty="0">
                <a:latin typeface="Gilroy SemiBold Italic"/>
              </a:rPr>
            </a:br>
            <a:r>
              <a:rPr lang="es-AR" dirty="0">
                <a:latin typeface="Gilroy SemiBold Italic"/>
              </a:rPr>
              <a:t>aumentar su densidad mineral</a:t>
            </a:r>
            <a:endParaRPr dirty="0">
              <a:latin typeface="Gilroy SemiBold Italic"/>
            </a:endParaRPr>
          </a:p>
        </p:txBody>
      </p:sp>
      <p:pic>
        <p:nvPicPr>
          <p:cNvPr id="444" name="Безымянный-1-42.png" descr="Безымянный-1-42.png"/>
          <p:cNvPicPr>
            <a:picLocks noChangeAspect="1"/>
          </p:cNvPicPr>
          <p:nvPr/>
        </p:nvPicPr>
        <p:blipFill>
          <a:blip r:embed="rId5" cstate="print"/>
          <a:stretch>
            <a:fillRect/>
          </a:stretch>
        </p:blipFill>
        <p:spPr>
          <a:xfrm>
            <a:off x="406399" y="1231900"/>
            <a:ext cx="431802" cy="431800"/>
          </a:xfrm>
          <a:prstGeom prst="rect">
            <a:avLst/>
          </a:prstGeom>
          <a:ln w="12700">
            <a:miter lim="400000"/>
          </a:ln>
        </p:spPr>
      </p:pic>
      <p:pic>
        <p:nvPicPr>
          <p:cNvPr id="445" name="Безымянный-1-33.png" descr="Безымянный-1-33.png"/>
          <p:cNvPicPr>
            <a:picLocks noChangeAspect="1"/>
          </p:cNvPicPr>
          <p:nvPr/>
        </p:nvPicPr>
        <p:blipFill>
          <a:blip r:embed="rId6" cstate="print"/>
          <a:stretch>
            <a:fillRect/>
          </a:stretch>
        </p:blipFill>
        <p:spPr>
          <a:xfrm>
            <a:off x="406399" y="1892300"/>
            <a:ext cx="431802" cy="431800"/>
          </a:xfrm>
          <a:prstGeom prst="rect">
            <a:avLst/>
          </a:prstGeom>
          <a:ln w="12700">
            <a:miter lim="400000"/>
          </a:ln>
        </p:spPr>
      </p:pic>
      <p:sp>
        <p:nvSpPr>
          <p:cNvPr id="446" name="поддержать здоровье суставов  и работу мышц"/>
          <p:cNvSpPr txBox="1"/>
          <p:nvPr/>
        </p:nvSpPr>
        <p:spPr>
          <a:xfrm>
            <a:off x="965200" y="1958313"/>
            <a:ext cx="2829560"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Mantener la salud de las articulaciones y el funcionamiento de los músculos</a:t>
            </a:r>
            <a:endParaRPr dirty="0">
              <a:latin typeface="Gilroy SemiBold Italic"/>
            </a:endParaRPr>
          </a:p>
        </p:txBody>
      </p:sp>
      <p:pic>
        <p:nvPicPr>
          <p:cNvPr id="447" name="Безымянный-1-37.png" descr="Безымянный-1-37.png"/>
          <p:cNvPicPr>
            <a:picLocks noChangeAspect="1"/>
          </p:cNvPicPr>
          <p:nvPr/>
        </p:nvPicPr>
        <p:blipFill>
          <a:blip r:embed="rId7" cstate="print"/>
          <a:stretch>
            <a:fillRect/>
          </a:stretch>
        </p:blipFill>
        <p:spPr>
          <a:xfrm>
            <a:off x="406399" y="2552700"/>
            <a:ext cx="431802" cy="431800"/>
          </a:xfrm>
          <a:prstGeom prst="rect">
            <a:avLst/>
          </a:prstGeom>
          <a:ln w="12700">
            <a:miter lim="400000"/>
          </a:ln>
        </p:spPr>
      </p:pic>
      <p:sp>
        <p:nvSpPr>
          <p:cNvPr id="448" name="сохранить упругость сосудов"/>
          <p:cNvSpPr txBox="1"/>
          <p:nvPr/>
        </p:nvSpPr>
        <p:spPr>
          <a:xfrm>
            <a:off x="965199" y="2636091"/>
            <a:ext cx="2197101"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200">
                <a:solidFill>
                  <a:srgbClr val="001F66"/>
                </a:solidFill>
                <a:latin typeface="Gilroy Regular"/>
                <a:ea typeface="Gilroy Regular"/>
                <a:cs typeface="Gilroy Regular"/>
                <a:sym typeface="Gilroy Regular"/>
              </a:defRPr>
            </a:lvl1pPr>
          </a:lstStyle>
          <a:p>
            <a:r>
              <a:rPr lang="es-AR" dirty="0">
                <a:latin typeface="Gilroy SemiBold Italic"/>
              </a:rPr>
              <a:t>Conservar la elasticidad de vascular</a:t>
            </a:r>
            <a:endParaRPr dirty="0">
              <a:latin typeface="Gilroy SemiBold Italic"/>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454" name="Омега-3 — собирательное название полиненасыщенных жирных кислот (ПНЖК)"/>
          <p:cNvSpPr txBox="1"/>
          <p:nvPr/>
        </p:nvSpPr>
        <p:spPr>
          <a:xfrm>
            <a:off x="406397" y="406399"/>
            <a:ext cx="4522955"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b="1">
                <a:solidFill>
                  <a:srgbClr val="001F66"/>
                </a:solidFill>
                <a:latin typeface="Gilroy Bold"/>
                <a:ea typeface="Gilroy Bold"/>
                <a:cs typeface="Gilroy Bold"/>
                <a:sym typeface="Gilroy Bold"/>
              </a:defRPr>
            </a:pPr>
            <a:r>
              <a:rPr dirty="0" err="1"/>
              <a:t>Calci</a:t>
            </a:r>
            <a:r>
              <a:rPr dirty="0"/>
              <a:t>-Prime </a:t>
            </a:r>
            <a:r>
              <a:rPr lang="es-AR" dirty="0"/>
              <a:t>es ideal para quienes tienen altos requerimientos de calcio:</a:t>
            </a:r>
            <a:endParaRPr dirty="0"/>
          </a:p>
        </p:txBody>
      </p:sp>
      <p:sp>
        <p:nvSpPr>
          <p:cNvPr id="455"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pic>
        <p:nvPicPr>
          <p:cNvPr id="456" name="Безымянный-1-44.png" descr="Безымянный-1-44.png"/>
          <p:cNvPicPr>
            <a:picLocks noChangeAspect="1"/>
          </p:cNvPicPr>
          <p:nvPr/>
        </p:nvPicPr>
        <p:blipFill>
          <a:blip r:embed="rId4" cstate="print"/>
          <a:stretch>
            <a:fillRect/>
          </a:stretch>
        </p:blipFill>
        <p:spPr>
          <a:xfrm>
            <a:off x="7950200" y="4815530"/>
            <a:ext cx="787400" cy="138269"/>
          </a:xfrm>
          <a:prstGeom prst="rect">
            <a:avLst/>
          </a:prstGeom>
          <a:ln w="12700">
            <a:miter lim="400000"/>
          </a:ln>
        </p:spPr>
      </p:pic>
      <p:sp>
        <p:nvSpPr>
          <p:cNvPr id="457" name="Поступают в организм  в основном с пищей —…"/>
          <p:cNvSpPr txBox="1"/>
          <p:nvPr/>
        </p:nvSpPr>
        <p:spPr>
          <a:xfrm>
            <a:off x="406396" y="1905000"/>
            <a:ext cx="3810008"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120315" indent="-120315">
              <a:buSzPct val="100000"/>
              <a:buChar char="•"/>
              <a:defRPr sz="1200">
                <a:solidFill>
                  <a:srgbClr val="001F67"/>
                </a:solidFill>
                <a:latin typeface="Gilroy Regular"/>
                <a:ea typeface="Gilroy Regular"/>
                <a:cs typeface="Gilroy Regular"/>
                <a:sym typeface="Gilroy Regular"/>
              </a:defRPr>
            </a:lvl1pPr>
          </a:lstStyle>
          <a:p>
            <a:r>
              <a:rPr lang="es-AR" dirty="0">
                <a:latin typeface="Gilroy SemiBold Italic"/>
              </a:rPr>
              <a:t>Deportistas de alto rendimiento</a:t>
            </a:r>
            <a:endParaRPr dirty="0">
              <a:latin typeface="Gilroy SemiBold Italic"/>
            </a:endParaRPr>
          </a:p>
        </p:txBody>
      </p:sp>
      <p:sp>
        <p:nvSpPr>
          <p:cNvPr id="458" name="пожилые люди, женщины в период менопаузы"/>
          <p:cNvSpPr txBox="1"/>
          <p:nvPr/>
        </p:nvSpPr>
        <p:spPr>
          <a:xfrm>
            <a:off x="406396" y="2166117"/>
            <a:ext cx="3357650"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marL="120315" indent="-120315">
              <a:buSzPct val="100000"/>
              <a:buChar char="•"/>
              <a:defRPr sz="1200">
                <a:solidFill>
                  <a:srgbClr val="001F67"/>
                </a:solidFill>
                <a:latin typeface="Gilroy Regular"/>
                <a:ea typeface="Gilroy Regular"/>
                <a:cs typeface="Gilroy Regular"/>
                <a:sym typeface="Gilroy Regular"/>
              </a:defRPr>
            </a:lvl1pPr>
          </a:lstStyle>
          <a:p>
            <a:r>
              <a:rPr lang="es-AR" dirty="0">
                <a:latin typeface="Gilroy SemiBold Italic"/>
              </a:rPr>
              <a:t>Personas de edad avanzada, mujeres menopáusicas</a:t>
            </a:r>
            <a:endParaRPr dirty="0">
              <a:latin typeface="Gilroy SemiBold Italic"/>
            </a:endParaRPr>
          </a:p>
        </p:txBody>
      </p:sp>
      <p:sp>
        <p:nvSpPr>
          <p:cNvPr id="459" name="вегетарианцы и обладатели  непереносимости лактозы"/>
          <p:cNvSpPr txBox="1"/>
          <p:nvPr/>
        </p:nvSpPr>
        <p:spPr>
          <a:xfrm>
            <a:off x="406397" y="2427234"/>
            <a:ext cx="1632819"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marL="120315" indent="-120315">
              <a:buSzPct val="100000"/>
              <a:buChar char="•"/>
              <a:defRPr sz="1200">
                <a:solidFill>
                  <a:srgbClr val="001F67"/>
                </a:solidFill>
                <a:latin typeface="Gilroy Regular"/>
                <a:ea typeface="Gilroy Regular"/>
                <a:cs typeface="Gilroy Regular"/>
                <a:sym typeface="Gilroy Regular"/>
              </a:defRPr>
            </a:lvl1pPr>
          </a:lstStyle>
          <a:p>
            <a:r>
              <a:rPr lang="es-AR" dirty="0">
                <a:latin typeface="Gilroy SemiBold Italic"/>
              </a:rPr>
              <a:t>Vegetarianos y veganos</a:t>
            </a:r>
            <a:endParaRPr dirty="0">
              <a:latin typeface="Gilroy SemiBold Italic"/>
            </a:endParaRPr>
          </a:p>
        </p:txBody>
      </p:sp>
      <p:sp>
        <p:nvSpPr>
          <p:cNvPr id="460" name="любители сигарет, алкоголя,  газированных и энергетических напитков"/>
          <p:cNvSpPr txBox="1"/>
          <p:nvPr/>
        </p:nvSpPr>
        <p:spPr>
          <a:xfrm>
            <a:off x="406397" y="2675651"/>
            <a:ext cx="460137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120315" indent="-120315">
              <a:buSzPct val="100000"/>
              <a:buChar char="•"/>
              <a:defRPr sz="1200">
                <a:solidFill>
                  <a:srgbClr val="001F67"/>
                </a:solidFill>
                <a:latin typeface="Gilroy Regular"/>
                <a:ea typeface="Gilroy Regular"/>
                <a:cs typeface="Gilroy Regular"/>
                <a:sym typeface="Gilroy Regular"/>
              </a:defRPr>
            </a:pPr>
            <a:r>
              <a:rPr lang="es-AR" dirty="0">
                <a:latin typeface="Gilroy SemiBold Italic"/>
              </a:rPr>
              <a:t>Fumadores, personas que consumen regularmente alcohol,</a:t>
            </a:r>
            <a:r>
              <a:rPr dirty="0">
                <a:latin typeface="Gilroy SemiBold Italic"/>
              </a:rPr>
              <a:t> </a:t>
            </a:r>
            <a:r>
              <a:rPr lang="es-AR" dirty="0">
                <a:latin typeface="Gilroy SemiBold Italic"/>
              </a:rPr>
              <a:t>refrescos o bebidas energizantes</a:t>
            </a:r>
            <a:endParaRPr dirty="0">
              <a:latin typeface="Gilroy SemiBold Italic"/>
            </a:endParaRPr>
          </a:p>
        </p:txBody>
      </p:sp>
      <p:sp>
        <p:nvSpPr>
          <p:cNvPr id="461" name="люди с недостатком веса"/>
          <p:cNvSpPr txBox="1"/>
          <p:nvPr/>
        </p:nvSpPr>
        <p:spPr>
          <a:xfrm>
            <a:off x="406395" y="3101867"/>
            <a:ext cx="3251205"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120315" indent="-120315">
              <a:buSzPct val="100000"/>
              <a:buFontTx/>
              <a:buChar char="•"/>
              <a:defRPr sz="1200">
                <a:solidFill>
                  <a:srgbClr val="001F67"/>
                </a:solidFill>
                <a:latin typeface="Gilroy Regular"/>
                <a:ea typeface="Gilroy Regular"/>
                <a:cs typeface="Gilroy Regular"/>
                <a:sym typeface="Gilroy Regular"/>
              </a:defRPr>
            </a:pPr>
            <a:r>
              <a:rPr lang="es-AR" dirty="0">
                <a:latin typeface="Gilroy SemiBold Italic"/>
              </a:rPr>
              <a:t>Personas </a:t>
            </a:r>
            <a:r>
              <a:rPr lang="ru-RU" dirty="0">
                <a:latin typeface="Gilroy SemiBold Italic"/>
              </a:rPr>
              <a:t>с</a:t>
            </a:r>
            <a:r>
              <a:rPr lang="es-AR" dirty="0">
                <a:latin typeface="Gilroy SemiBold Italic"/>
              </a:rPr>
              <a:t>on bajo peso</a:t>
            </a:r>
          </a:p>
        </p:txBody>
      </p:sp>
      <p:sp>
        <p:nvSpPr>
          <p:cNvPr id="462" name="испытывающие стресс"/>
          <p:cNvSpPr txBox="1"/>
          <p:nvPr/>
        </p:nvSpPr>
        <p:spPr>
          <a:xfrm>
            <a:off x="406395" y="3641205"/>
            <a:ext cx="2929648"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marL="120315" indent="-120315">
              <a:buSzPct val="100000"/>
              <a:buChar char="•"/>
              <a:defRPr sz="1200">
                <a:solidFill>
                  <a:srgbClr val="001F67"/>
                </a:solidFill>
                <a:latin typeface="Gilroy Regular"/>
                <a:ea typeface="Gilroy Regular"/>
                <a:cs typeface="Gilroy Regular"/>
                <a:sym typeface="Gilroy Regular"/>
              </a:defRPr>
            </a:lvl1pPr>
          </a:lstStyle>
          <a:p>
            <a:r>
              <a:rPr lang="es-AR" dirty="0">
                <a:latin typeface="Gilroy SemiBold Italic"/>
              </a:rPr>
              <a:t>Personas que experimentan estrés frecuente</a:t>
            </a:r>
            <a:endParaRPr dirty="0">
              <a:latin typeface="Gilroy SemiBold Italic"/>
            </a:endParaRPr>
          </a:p>
        </p:txBody>
      </p:sp>
      <p:pic>
        <p:nvPicPr>
          <p:cNvPr id="463" name="shutterstock_2177943695.jpg" descr="shutterstock_2177943695.jpg"/>
          <p:cNvPicPr>
            <a:picLocks noChangeAspect="1"/>
          </p:cNvPicPr>
          <p:nvPr/>
        </p:nvPicPr>
        <p:blipFill>
          <a:blip r:embed="rId5" cstate="print"/>
          <a:srcRect l="22137" r="33336"/>
          <a:stretch>
            <a:fillRect/>
          </a:stretch>
        </p:blipFill>
        <p:spPr>
          <a:xfrm>
            <a:off x="5712719" y="0"/>
            <a:ext cx="3433563" cy="5143500"/>
          </a:xfrm>
          <a:prstGeom prst="rect">
            <a:avLst/>
          </a:prstGeom>
          <a:ln w="12700">
            <a:miter lim="400000"/>
          </a:ln>
        </p:spPr>
      </p:pic>
      <p:pic>
        <p:nvPicPr>
          <p:cNvPr id="464" name="Calci-Prime преза-37.png" descr="Calci-Prime преза-37.png"/>
          <p:cNvPicPr>
            <a:picLocks noChangeAspect="1"/>
          </p:cNvPicPr>
          <p:nvPr/>
        </p:nvPicPr>
        <p:blipFill>
          <a:blip r:embed="rId6" cstate="print"/>
          <a:srcRect t="782" b="783"/>
          <a:stretch>
            <a:fillRect/>
          </a:stretch>
        </p:blipFill>
        <p:spPr>
          <a:xfrm>
            <a:off x="7950200" y="4815530"/>
            <a:ext cx="787400" cy="138269"/>
          </a:xfrm>
          <a:prstGeom prst="rect">
            <a:avLst/>
          </a:prstGeom>
          <a:ln w="12700">
            <a:miter lim="400000"/>
          </a:ln>
        </p:spPr>
      </p:pic>
      <p:sp>
        <p:nvSpPr>
          <p:cNvPr id="6" name="люди с недостатком веса">
            <a:extLst>
              <a:ext uri="{FF2B5EF4-FFF2-40B4-BE49-F238E27FC236}">
                <a16:creationId xmlns:a16="http://schemas.microsoft.com/office/drawing/2014/main" xmlns="" id="{29760DA4-E146-531A-BE61-A1FA69465D40}"/>
              </a:ext>
            </a:extLst>
          </p:cNvPr>
          <p:cNvSpPr txBox="1"/>
          <p:nvPr/>
        </p:nvSpPr>
        <p:spPr>
          <a:xfrm>
            <a:off x="406395" y="3369851"/>
            <a:ext cx="3251205"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120315" indent="-120315">
              <a:buSzPct val="100000"/>
              <a:buFontTx/>
              <a:buChar char="•"/>
              <a:defRPr sz="1200">
                <a:solidFill>
                  <a:srgbClr val="001F67"/>
                </a:solidFill>
                <a:latin typeface="Gilroy Regular"/>
                <a:ea typeface="Gilroy Regular"/>
                <a:cs typeface="Gilroy Regular"/>
                <a:sym typeface="Gilroy Regular"/>
              </a:defRPr>
            </a:pPr>
            <a:r>
              <a:rPr lang="es-AR" dirty="0">
                <a:latin typeface="Gilroy SemiBold Italic"/>
              </a:rPr>
              <a:t>Intolerantes a la lactosa</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45488" y="-244241"/>
            <a:ext cx="9589489" cy="5387741"/>
            <a:chOff x="-445488" y="-244241"/>
            <a:chExt cx="9589489" cy="5387741"/>
          </a:xfrm>
        </p:grpSpPr>
        <p:pic>
          <p:nvPicPr>
            <p:cNvPr id="14" name="DSC02296_Dx0 (3).jpg" descr="DSC02296_Dx0 (3).jpg"/>
            <p:cNvPicPr>
              <a:picLocks noChangeAspect="1"/>
            </p:cNvPicPr>
            <p:nvPr/>
          </p:nvPicPr>
          <p:blipFill>
            <a:blip r:embed="rId3">
              <a:extLst/>
            </a:blip>
            <a:srcRect l="23864" t="20353" r="25" b="3618"/>
            <a:stretch>
              <a:fillRect/>
            </a:stretch>
          </p:blipFill>
          <p:spPr>
            <a:xfrm>
              <a:off x="-445488" y="-244241"/>
              <a:ext cx="9589489" cy="5387741"/>
            </a:xfrm>
            <a:prstGeom prst="rect">
              <a:avLst/>
            </a:prstGeom>
            <a:ln w="12700">
              <a:miter lim="400000"/>
            </a:ln>
          </p:spPr>
        </p:pic>
        <p:pic>
          <p:nvPicPr>
            <p:cNvPr id="15" name="Calci-Prime преза-37.png" descr="Calci-Prime преза-37.png"/>
            <p:cNvPicPr>
              <a:picLocks noChangeAspect="1"/>
            </p:cNvPicPr>
            <p:nvPr/>
          </p:nvPicPr>
          <p:blipFill>
            <a:blip r:embed="rId4">
              <a:extLst/>
            </a:blip>
            <a:srcRect t="832" b="830"/>
            <a:stretch>
              <a:fillRect/>
            </a:stretch>
          </p:blipFill>
          <p:spPr>
            <a:xfrm>
              <a:off x="7950239" y="4815359"/>
              <a:ext cx="786243" cy="137163"/>
            </a:xfrm>
            <a:prstGeom prst="rect">
              <a:avLst/>
            </a:prstGeom>
            <a:ln w="12700">
              <a:miter lim="400000"/>
            </a:ln>
          </p:spPr>
        </p:pic>
        <p:sp>
          <p:nvSpPr>
            <p:cNvPr id="16" name="O!Mega-3 TG"/>
            <p:cNvSpPr txBox="1"/>
            <p:nvPr/>
          </p:nvSpPr>
          <p:spPr>
            <a:xfrm>
              <a:off x="411480" y="4795558"/>
              <a:ext cx="843255" cy="156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spc="-1">
                  <a:solidFill>
                    <a:srgbClr val="FFFFFF"/>
                  </a:solidFill>
                  <a:latin typeface="Gilroy Semibold"/>
                  <a:ea typeface="Gilroy Semibold"/>
                  <a:cs typeface="Gilroy Semibold"/>
                  <a:sym typeface="Gilroy Semibold"/>
                </a:defRPr>
              </a:lvl1pPr>
            </a:lstStyle>
            <a:p>
              <a:r>
                <a:rPr dirty="0" err="1"/>
                <a:t>Calci</a:t>
              </a:r>
              <a:r>
                <a:rPr dirty="0"/>
                <a:t>-Prime</a:t>
              </a:r>
            </a:p>
          </p:txBody>
        </p:sp>
        <p:grpSp>
          <p:nvGrpSpPr>
            <p:cNvPr id="17" name="Group 16"/>
            <p:cNvGrpSpPr/>
            <p:nvPr/>
          </p:nvGrpSpPr>
          <p:grpSpPr>
            <a:xfrm>
              <a:off x="406440" y="1231918"/>
              <a:ext cx="430561" cy="1751404"/>
              <a:chOff x="406440" y="1231918"/>
              <a:chExt cx="430561" cy="1751404"/>
            </a:xfrm>
          </p:grpSpPr>
          <p:pic>
            <p:nvPicPr>
              <p:cNvPr id="18" name="22.png" descr="22.png"/>
              <p:cNvPicPr>
                <a:picLocks noChangeAspect="1"/>
              </p:cNvPicPr>
              <p:nvPr/>
            </p:nvPicPr>
            <p:blipFill>
              <a:blip r:embed="rId5">
                <a:extLst/>
              </a:blip>
              <a:stretch>
                <a:fillRect/>
              </a:stretch>
            </p:blipFill>
            <p:spPr>
              <a:xfrm>
                <a:off x="406440" y="1231918"/>
                <a:ext cx="430561" cy="430563"/>
              </a:xfrm>
              <a:prstGeom prst="rect">
                <a:avLst/>
              </a:prstGeom>
              <a:ln w="12700">
                <a:miter lim="400000"/>
              </a:ln>
            </p:spPr>
          </p:pic>
          <p:pic>
            <p:nvPicPr>
              <p:cNvPr id="19" name="23.png" descr="23.png"/>
              <p:cNvPicPr>
                <a:picLocks noChangeAspect="1"/>
              </p:cNvPicPr>
              <p:nvPr/>
            </p:nvPicPr>
            <p:blipFill>
              <a:blip r:embed="rId6">
                <a:extLst/>
              </a:blip>
              <a:stretch>
                <a:fillRect/>
              </a:stretch>
            </p:blipFill>
            <p:spPr>
              <a:xfrm>
                <a:off x="406440" y="1892160"/>
                <a:ext cx="430561" cy="430563"/>
              </a:xfrm>
              <a:prstGeom prst="rect">
                <a:avLst/>
              </a:prstGeom>
              <a:ln w="12700">
                <a:miter lim="400000"/>
              </a:ln>
            </p:spPr>
          </p:pic>
          <p:pic>
            <p:nvPicPr>
              <p:cNvPr id="20" name="24.png" descr="24.png"/>
              <p:cNvPicPr>
                <a:picLocks noChangeAspect="1"/>
              </p:cNvPicPr>
              <p:nvPr/>
            </p:nvPicPr>
            <p:blipFill>
              <a:blip r:embed="rId7">
                <a:extLst/>
              </a:blip>
              <a:stretch>
                <a:fillRect/>
              </a:stretch>
            </p:blipFill>
            <p:spPr>
              <a:xfrm>
                <a:off x="406440" y="2552760"/>
                <a:ext cx="430561" cy="430562"/>
              </a:xfrm>
              <a:prstGeom prst="rect">
                <a:avLst/>
              </a:prstGeom>
              <a:ln w="12700">
                <a:miter lim="400000"/>
              </a:ln>
            </p:spPr>
          </p:pic>
        </p:grpSp>
      </p:grpSp>
      <p:sp>
        <p:nvSpPr>
          <p:cNvPr id="470" name="Омега-3 — собирательное название полиненасыщенных жирных кислот (ПНЖК)"/>
          <p:cNvSpPr txBox="1"/>
          <p:nvPr/>
        </p:nvSpPr>
        <p:spPr>
          <a:xfrm>
            <a:off x="406398" y="406399"/>
            <a:ext cx="1905971"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b="1">
                <a:solidFill>
                  <a:srgbClr val="001F66"/>
                </a:solidFill>
                <a:latin typeface="Gilroy Bold"/>
                <a:ea typeface="Gilroy Bold"/>
                <a:cs typeface="Gilroy Bold"/>
                <a:sym typeface="Gilroy Bold"/>
              </a:defRPr>
            </a:lvl1pPr>
          </a:lstStyle>
          <a:p>
            <a:r>
              <a:rPr>
                <a:solidFill>
                  <a:schemeClr val="bg1"/>
                </a:solidFill>
              </a:rPr>
              <a:t>Calci-Prime</a:t>
            </a:r>
          </a:p>
        </p:txBody>
      </p:sp>
      <p:sp>
        <p:nvSpPr>
          <p:cNvPr id="473" name="Поступают в организм  в основном с пищей —…"/>
          <p:cNvSpPr txBox="1"/>
          <p:nvPr/>
        </p:nvSpPr>
        <p:spPr>
          <a:xfrm>
            <a:off x="952497" y="1272513"/>
            <a:ext cx="298450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lang="es-AR" dirty="0">
                <a:solidFill>
                  <a:schemeClr val="bg1"/>
                </a:solidFill>
                <a:latin typeface="Gilroy SemiBold Italic"/>
              </a:rPr>
              <a:t>Fuente natural de calcio</a:t>
            </a:r>
            <a:r>
              <a:rPr dirty="0">
                <a:solidFill>
                  <a:schemeClr val="bg1"/>
                </a:solidFill>
                <a:latin typeface="Gilroy SemiBold Italic"/>
              </a:rPr>
              <a:t> </a:t>
            </a:r>
            <a:r>
              <a:rPr dirty="0" err="1">
                <a:solidFill>
                  <a:schemeClr val="bg1"/>
                </a:solidFill>
                <a:latin typeface="Gilroy SemiBold Italic"/>
              </a:rPr>
              <a:t>Aquamin</a:t>
            </a:r>
            <a:r>
              <a:rPr baseline="31999" dirty="0" err="1">
                <a:solidFill>
                  <a:schemeClr val="bg1"/>
                </a:solidFill>
                <a:latin typeface="Gilroy SemiBold Italic"/>
              </a:rPr>
              <a:t>ТМ</a:t>
            </a:r>
            <a:r>
              <a:rPr baseline="31999" dirty="0">
                <a:solidFill>
                  <a:schemeClr val="bg1"/>
                </a:solidFill>
                <a:latin typeface="Gilroy SemiBold Italic"/>
              </a:rPr>
              <a:t> </a:t>
            </a:r>
            <a:r>
              <a:rPr lang="en-US" baseline="31999" dirty="0">
                <a:solidFill>
                  <a:schemeClr val="bg1"/>
                </a:solidFill>
                <a:latin typeface="Gilroy SemiBold Italic"/>
              </a:rPr>
              <a:t> </a:t>
            </a:r>
            <a:r>
              <a:rPr lang="en-US" baseline="31999" dirty="0" smtClean="0">
                <a:solidFill>
                  <a:schemeClr val="bg1"/>
                </a:solidFill>
                <a:latin typeface="Gilroy SemiBold Italic"/>
              </a:rPr>
              <a:t/>
            </a:r>
            <a:br>
              <a:rPr lang="en-US" baseline="31999" dirty="0" smtClean="0">
                <a:solidFill>
                  <a:schemeClr val="bg1"/>
                </a:solidFill>
                <a:latin typeface="Gilroy SemiBold Italic"/>
              </a:rPr>
            </a:br>
            <a:r>
              <a:rPr lang="es-AR" dirty="0" smtClean="0">
                <a:solidFill>
                  <a:schemeClr val="bg1"/>
                </a:solidFill>
                <a:latin typeface="Gilroy SemiBold Italic"/>
              </a:rPr>
              <a:t>c</a:t>
            </a:r>
            <a:r>
              <a:rPr lang="en-US" dirty="0">
                <a:solidFill>
                  <a:schemeClr val="bg1"/>
                </a:solidFill>
                <a:latin typeface="Gilroy SemiBold Italic"/>
              </a:rPr>
              <a:t>on </a:t>
            </a:r>
            <a:r>
              <a:rPr lang="en-US" dirty="0" err="1">
                <a:solidFill>
                  <a:schemeClr val="bg1"/>
                </a:solidFill>
                <a:latin typeface="Gilroy SemiBold Italic"/>
              </a:rPr>
              <a:t>efectividad</a:t>
            </a:r>
            <a:r>
              <a:rPr lang="en-US" dirty="0">
                <a:solidFill>
                  <a:schemeClr val="bg1"/>
                </a:solidFill>
                <a:latin typeface="Gilroy SemiBold Italic"/>
              </a:rPr>
              <a:t> </a:t>
            </a:r>
            <a:r>
              <a:rPr lang="en-US" dirty="0" err="1">
                <a:solidFill>
                  <a:schemeClr val="bg1"/>
                </a:solidFill>
                <a:latin typeface="Gilroy SemiBold Italic"/>
              </a:rPr>
              <a:t>comprobada</a:t>
            </a:r>
            <a:endParaRPr lang="en-US" dirty="0">
              <a:solidFill>
                <a:schemeClr val="bg1"/>
              </a:solidFill>
              <a:latin typeface="Gilroy SemiBold Italic"/>
            </a:endParaRPr>
          </a:p>
        </p:txBody>
      </p:sp>
      <p:sp>
        <p:nvSpPr>
          <p:cNvPr id="476" name="Синергичные витамины и минералы…"/>
          <p:cNvSpPr txBox="1"/>
          <p:nvPr/>
        </p:nvSpPr>
        <p:spPr>
          <a:xfrm>
            <a:off x="952499" y="1932912"/>
            <a:ext cx="298450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lang="es-AR" dirty="0">
                <a:solidFill>
                  <a:schemeClr val="bg1"/>
                </a:solidFill>
                <a:latin typeface="Gilroy SemiBold Italic"/>
              </a:rPr>
              <a:t>Vitaminas y minerales de acción sinérgica que optimizan la absorción del calcio</a:t>
            </a:r>
            <a:endParaRPr dirty="0">
              <a:solidFill>
                <a:schemeClr val="bg1"/>
              </a:solidFill>
              <a:latin typeface="Gilroy SemiBold Italic"/>
            </a:endParaRPr>
          </a:p>
        </p:txBody>
      </p:sp>
      <p:sp>
        <p:nvSpPr>
          <p:cNvPr id="478" name="Подходит для детей с 14 лет и взрослых"/>
          <p:cNvSpPr txBox="1"/>
          <p:nvPr/>
        </p:nvSpPr>
        <p:spPr>
          <a:xfrm>
            <a:off x="952499" y="2577707"/>
            <a:ext cx="369808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200">
                <a:solidFill>
                  <a:srgbClr val="001F66"/>
                </a:solidFill>
                <a:latin typeface="Gilroy Regular"/>
                <a:ea typeface="Gilroy Regular"/>
                <a:cs typeface="Gilroy Regular"/>
                <a:sym typeface="Gilroy Regular"/>
              </a:defRPr>
            </a:lvl1pPr>
          </a:lstStyle>
          <a:p>
            <a:r>
              <a:rPr lang="es-AR" dirty="0">
                <a:solidFill>
                  <a:schemeClr val="bg1"/>
                </a:solidFill>
                <a:latin typeface="Gilroy SemiBold Italic"/>
              </a:rPr>
              <a:t>Apto para adultos y adolescentes a partir </a:t>
            </a:r>
            <a:r>
              <a:rPr lang="es-AR" dirty="0" smtClean="0">
                <a:solidFill>
                  <a:schemeClr val="bg1"/>
                </a:solidFill>
                <a:latin typeface="Gilroy SemiBold Italic"/>
              </a:rPr>
              <a:t/>
            </a:r>
            <a:br>
              <a:rPr lang="es-AR" dirty="0" smtClean="0">
                <a:solidFill>
                  <a:schemeClr val="bg1"/>
                </a:solidFill>
                <a:latin typeface="Gilroy SemiBold Italic"/>
              </a:rPr>
            </a:br>
            <a:r>
              <a:rPr lang="es-AR" dirty="0" smtClean="0">
                <a:solidFill>
                  <a:schemeClr val="bg1"/>
                </a:solidFill>
                <a:latin typeface="Gilroy SemiBold Italic"/>
              </a:rPr>
              <a:t>de </a:t>
            </a:r>
            <a:r>
              <a:rPr lang="es-AR" dirty="0">
                <a:solidFill>
                  <a:schemeClr val="bg1"/>
                </a:solidFill>
                <a:latin typeface="Gilroy SemiBold Italic"/>
              </a:rPr>
              <a:t>los 14 años </a:t>
            </a:r>
            <a:endParaRPr dirty="0">
              <a:solidFill>
                <a:schemeClr val="bg1"/>
              </a:solidFill>
              <a:latin typeface="Gilroy SemiBold Italic"/>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DSC02316_Dx0 (2).jpg" descr="DSC02316_Dx0 (2).jpg"/>
          <p:cNvPicPr>
            <a:picLocks noChangeAspect="1"/>
          </p:cNvPicPr>
          <p:nvPr/>
        </p:nvPicPr>
        <p:blipFill>
          <a:blip r:embed="rId3">
            <a:extLst/>
          </a:blip>
          <a:srcRect l="1293" t="9675" r="13844" b="5461"/>
          <a:stretch>
            <a:fillRect/>
          </a:stretch>
        </p:blipFill>
        <p:spPr>
          <a:xfrm>
            <a:off x="-746527" y="-877529"/>
            <a:ext cx="10716437" cy="6027093"/>
          </a:xfrm>
          <a:prstGeom prst="rect">
            <a:avLst/>
          </a:prstGeom>
          <a:ln w="12700" cap="flat">
            <a:noFill/>
            <a:miter lim="400000"/>
          </a:ln>
          <a:effectLst/>
        </p:spPr>
      </p:pic>
      <p:sp>
        <p:nvSpPr>
          <p:cNvPr id="14" name="Circle"/>
          <p:cNvSpPr/>
          <p:nvPr/>
        </p:nvSpPr>
        <p:spPr>
          <a:xfrm>
            <a:off x="3185273" y="1573421"/>
            <a:ext cx="482607" cy="482601"/>
          </a:xfrm>
          <a:prstGeom prst="ellipse">
            <a:avLst/>
          </a:prstGeom>
          <a:ln w="12700">
            <a:solidFill>
              <a:schemeClr val="accent1">
                <a:lumOff val="19607"/>
              </a:schemeClr>
            </a:solidFill>
          </a:ln>
        </p:spPr>
        <p:txBody>
          <a:bodyPr lIns="0" tIns="0" rIns="0" bIns="0"/>
          <a:lstStyle/>
          <a:p>
            <a:endParaRPr/>
          </a:p>
        </p:txBody>
      </p:sp>
      <p:sp>
        <p:nvSpPr>
          <p:cNvPr id="486" name="CustomShape 2"/>
          <p:cNvSpPr txBox="1"/>
          <p:nvPr/>
        </p:nvSpPr>
        <p:spPr>
          <a:xfrm>
            <a:off x="341223" y="1613314"/>
            <a:ext cx="2591961" cy="1835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p>
            <a:pPr>
              <a:lnSpc>
                <a:spcPct val="90000"/>
              </a:lnSpc>
              <a:defRPr sz="1500">
                <a:solidFill>
                  <a:srgbClr val="001F66"/>
                </a:solidFill>
                <a:latin typeface="Gilroy SemiBold Italic"/>
                <a:ea typeface="Gilroy SemiBold Italic"/>
                <a:cs typeface="Gilroy SemiBold Italic"/>
                <a:sym typeface="Gilroy Semibold"/>
              </a:defRPr>
            </a:pPr>
            <a:r>
              <a:rPr lang="es-AR" b="1" dirty="0">
                <a:solidFill>
                  <a:schemeClr val="bg1"/>
                </a:solidFill>
                <a:latin typeface="Gilroy" panose="00000300000000000000" pitchFamily="50" charset="-52"/>
              </a:rPr>
              <a:t>PUNTOS DE BONIFICACIÓN</a:t>
            </a:r>
            <a:endParaRPr b="1" dirty="0">
              <a:solidFill>
                <a:schemeClr val="bg1"/>
              </a:solidFill>
              <a:latin typeface="Gilroy" panose="00000300000000000000" pitchFamily="50" charset="-52"/>
            </a:endParaRPr>
          </a:p>
          <a:p>
            <a:pPr>
              <a:lnSpc>
                <a:spcPct val="90000"/>
              </a:lnSpc>
              <a:defRPr sz="1500">
                <a:solidFill>
                  <a:srgbClr val="001F66"/>
                </a:solidFill>
                <a:latin typeface="Gilroy SemiBold Italic"/>
                <a:ea typeface="Gilroy SemiBold Italic"/>
                <a:cs typeface="Gilroy SemiBold Italic"/>
                <a:sym typeface="Gilroy Semibold"/>
              </a:defRPr>
            </a:pPr>
            <a:endParaRPr b="1" dirty="0">
              <a:solidFill>
                <a:schemeClr val="bg1"/>
              </a:solidFill>
              <a:latin typeface="Gilroy" panose="00000300000000000000" pitchFamily="50" charset="-52"/>
            </a:endParaRPr>
          </a:p>
          <a:p>
            <a:pPr>
              <a:lnSpc>
                <a:spcPct val="90000"/>
              </a:lnSpc>
              <a:defRPr sz="1500">
                <a:solidFill>
                  <a:srgbClr val="001F66"/>
                </a:solidFill>
                <a:latin typeface="Gilroy SemiBold Italic"/>
                <a:ea typeface="Gilroy SemiBold Italic"/>
                <a:cs typeface="Gilroy SemiBold Italic"/>
                <a:sym typeface="Gilroy Semibold"/>
              </a:defRPr>
            </a:pPr>
            <a:endParaRPr b="1" dirty="0">
              <a:solidFill>
                <a:schemeClr val="bg1"/>
              </a:solidFill>
              <a:latin typeface="Gilroy" panose="00000300000000000000" pitchFamily="50" charset="-52"/>
            </a:endParaRPr>
          </a:p>
          <a:p>
            <a:pPr>
              <a:lnSpc>
                <a:spcPct val="90000"/>
              </a:lnSpc>
              <a:defRPr sz="1500">
                <a:solidFill>
                  <a:srgbClr val="001F66"/>
                </a:solidFill>
                <a:latin typeface="Gilroy SemiBold Italic"/>
                <a:ea typeface="Gilroy SemiBold Italic"/>
                <a:cs typeface="Gilroy SemiBold Italic"/>
                <a:sym typeface="Gilroy Semibold"/>
              </a:defRPr>
            </a:pPr>
            <a:r>
              <a:rPr lang="es-AR" b="1" dirty="0">
                <a:solidFill>
                  <a:schemeClr val="bg1"/>
                </a:solidFill>
                <a:latin typeface="Gilroy" panose="00000300000000000000" pitchFamily="50" charset="-52"/>
              </a:rPr>
              <a:t>PRECIO DE CLUB</a:t>
            </a:r>
            <a:endParaRPr b="1" dirty="0">
              <a:solidFill>
                <a:schemeClr val="bg1"/>
              </a:solidFill>
              <a:latin typeface="Gilroy" panose="00000300000000000000" pitchFamily="50" charset="-52"/>
            </a:endParaRPr>
          </a:p>
          <a:p>
            <a:pPr>
              <a:lnSpc>
                <a:spcPct val="90000"/>
              </a:lnSpc>
              <a:defRPr sz="1500">
                <a:solidFill>
                  <a:srgbClr val="001F66"/>
                </a:solidFill>
                <a:latin typeface="Gilroy SemiBold Italic"/>
                <a:ea typeface="Gilroy SemiBold Italic"/>
                <a:cs typeface="Gilroy SemiBold Italic"/>
                <a:sym typeface="Gilroy Semibold"/>
              </a:defRPr>
            </a:pPr>
            <a:endParaRPr b="1" dirty="0">
              <a:solidFill>
                <a:schemeClr val="bg1"/>
              </a:solidFill>
              <a:latin typeface="Gilroy" panose="00000300000000000000" pitchFamily="50" charset="-52"/>
            </a:endParaRPr>
          </a:p>
          <a:p>
            <a:pPr>
              <a:lnSpc>
                <a:spcPct val="90000"/>
              </a:lnSpc>
              <a:defRPr sz="1500">
                <a:solidFill>
                  <a:srgbClr val="001F66"/>
                </a:solidFill>
                <a:latin typeface="Gilroy SemiBold Italic"/>
                <a:ea typeface="Gilroy SemiBold Italic"/>
                <a:cs typeface="Gilroy SemiBold Italic"/>
                <a:sym typeface="Gilroy Semibold"/>
              </a:defRPr>
            </a:pPr>
            <a:endParaRPr b="1" dirty="0">
              <a:solidFill>
                <a:schemeClr val="bg1"/>
              </a:solidFill>
              <a:latin typeface="Gilroy" panose="00000300000000000000" pitchFamily="50" charset="-52"/>
            </a:endParaRPr>
          </a:p>
          <a:p>
            <a:pPr>
              <a:lnSpc>
                <a:spcPct val="90000"/>
              </a:lnSpc>
              <a:defRPr sz="1500">
                <a:solidFill>
                  <a:srgbClr val="001F66"/>
                </a:solidFill>
                <a:latin typeface="Gilroy SemiBold Italic"/>
                <a:ea typeface="Gilroy SemiBold Italic"/>
                <a:cs typeface="Gilroy SemiBold Italic"/>
                <a:sym typeface="Gilroy Semibold"/>
              </a:defRPr>
            </a:pPr>
            <a:r>
              <a:rPr lang="es-AR" b="1" dirty="0">
                <a:solidFill>
                  <a:schemeClr val="bg1"/>
                </a:solidFill>
                <a:latin typeface="Gilroy" panose="00000300000000000000" pitchFamily="50" charset="-52"/>
              </a:rPr>
              <a:t>PRECIO DE VENTA</a:t>
            </a:r>
            <a:r>
              <a:rPr b="1">
                <a:solidFill>
                  <a:schemeClr val="bg1"/>
                </a:solidFill>
                <a:latin typeface="Gilroy" panose="00000300000000000000" pitchFamily="50" charset="-52"/>
              </a:rPr>
              <a:t> </a:t>
            </a:r>
            <a:endParaRPr lang="es-ES" b="1" dirty="0">
              <a:solidFill>
                <a:schemeClr val="bg1"/>
              </a:solidFill>
              <a:latin typeface="Gilroy" panose="00000300000000000000" pitchFamily="50" charset="-52"/>
            </a:endParaRPr>
          </a:p>
          <a:p>
            <a:pPr>
              <a:lnSpc>
                <a:spcPct val="90000"/>
              </a:lnSpc>
              <a:defRPr sz="1500">
                <a:solidFill>
                  <a:srgbClr val="001F66"/>
                </a:solidFill>
                <a:latin typeface="Gilroy SemiBold Italic"/>
                <a:ea typeface="Gilroy SemiBold Italic"/>
                <a:cs typeface="Gilroy SemiBold Italic"/>
                <a:sym typeface="Gilroy Semibold"/>
              </a:defRPr>
            </a:pPr>
            <a:r>
              <a:rPr lang="es-AR" b="1" dirty="0">
                <a:solidFill>
                  <a:schemeClr val="bg1"/>
                </a:solidFill>
                <a:latin typeface="Gilroy" panose="00000300000000000000" pitchFamily="50" charset="-52"/>
              </a:rPr>
              <a:t>AL PÚBLICO</a:t>
            </a:r>
            <a:endParaRPr b="1" dirty="0">
              <a:solidFill>
                <a:schemeClr val="bg1"/>
              </a:solidFill>
              <a:latin typeface="Gilroy" panose="00000300000000000000" pitchFamily="50" charset="-52"/>
            </a:endParaRPr>
          </a:p>
        </p:txBody>
      </p:sp>
      <p:sp>
        <p:nvSpPr>
          <p:cNvPr id="487" name="CustomShape 4"/>
          <p:cNvSpPr txBox="1"/>
          <p:nvPr/>
        </p:nvSpPr>
        <p:spPr>
          <a:xfrm>
            <a:off x="2939596" y="2836726"/>
            <a:ext cx="1158877" cy="403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001F66"/>
                </a:solidFill>
                <a:latin typeface="Gilroy Regular"/>
                <a:ea typeface="Gilroy Regular"/>
                <a:cs typeface="Gilroy Regular"/>
                <a:sym typeface="Gilroy Regular"/>
              </a:defRPr>
            </a:lvl1pPr>
          </a:lstStyle>
          <a:p>
            <a:r>
              <a:rPr lang="es-AR" dirty="0">
                <a:solidFill>
                  <a:schemeClr val="bg1"/>
                </a:solidFill>
                <a:latin typeface="Gilroy SemiBold Italic"/>
              </a:rPr>
              <a:t>  </a:t>
            </a:r>
            <a:r>
              <a:rPr dirty="0">
                <a:solidFill>
                  <a:schemeClr val="bg1"/>
                </a:solidFill>
                <a:latin typeface="Gilroy SemiBold Italic"/>
              </a:rPr>
              <a:t>37,50 </a:t>
            </a:r>
            <a:r>
              <a:rPr lang="es-AR" dirty="0">
                <a:solidFill>
                  <a:schemeClr val="bg1"/>
                </a:solidFill>
                <a:latin typeface="Gilroy SemiBold Italic"/>
              </a:rPr>
              <a:t>U.C.</a:t>
            </a:r>
            <a:endParaRPr dirty="0">
              <a:solidFill>
                <a:schemeClr val="bg1"/>
              </a:solidFill>
              <a:latin typeface="Gilroy SemiBold Italic"/>
            </a:endParaRPr>
          </a:p>
        </p:txBody>
      </p:sp>
      <p:sp>
        <p:nvSpPr>
          <p:cNvPr id="488" name="CustomShape 5"/>
          <p:cNvSpPr txBox="1"/>
          <p:nvPr/>
        </p:nvSpPr>
        <p:spPr>
          <a:xfrm>
            <a:off x="2907210" y="2201514"/>
            <a:ext cx="1203761" cy="403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5678" tIns="85678" rIns="85678" bIns="85678">
            <a:spAutoFit/>
          </a:bodyPr>
          <a:lstStyle>
            <a:lvl1pPr>
              <a:defRPr sz="1500">
                <a:solidFill>
                  <a:srgbClr val="001F66"/>
                </a:solidFill>
                <a:latin typeface="Gilroy Regular"/>
                <a:ea typeface="Gilroy Regular"/>
                <a:cs typeface="Gilroy Regular"/>
                <a:sym typeface="Gilroy Regular"/>
              </a:defRPr>
            </a:lvl1pPr>
          </a:lstStyle>
          <a:p>
            <a:r>
              <a:rPr lang="es-AR" dirty="0">
                <a:solidFill>
                  <a:schemeClr val="bg1"/>
                </a:solidFill>
                <a:latin typeface="Gilroy SemiBold Italic"/>
              </a:rPr>
              <a:t>  </a:t>
            </a:r>
            <a:r>
              <a:rPr dirty="0">
                <a:solidFill>
                  <a:schemeClr val="bg1"/>
                </a:solidFill>
                <a:latin typeface="Gilroy SemiBold Italic"/>
              </a:rPr>
              <a:t>30,00 </a:t>
            </a:r>
            <a:r>
              <a:rPr lang="es-ES" dirty="0">
                <a:solidFill>
                  <a:schemeClr val="bg1"/>
                </a:solidFill>
                <a:latin typeface="Gilroy SemiBold Italic"/>
              </a:rPr>
              <a:t>U.C.</a:t>
            </a:r>
            <a:endParaRPr dirty="0">
              <a:solidFill>
                <a:schemeClr val="bg1"/>
              </a:solidFill>
              <a:latin typeface="Gilroy SemiBold Italic"/>
            </a:endParaRPr>
          </a:p>
        </p:txBody>
      </p:sp>
      <p:sp>
        <p:nvSpPr>
          <p:cNvPr id="489" name="2191"/>
          <p:cNvSpPr txBox="1"/>
          <p:nvPr/>
        </p:nvSpPr>
        <p:spPr>
          <a:xfrm>
            <a:off x="469898" y="812800"/>
            <a:ext cx="436490" cy="22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001F66"/>
                </a:solidFill>
                <a:latin typeface="Gilroy Regular"/>
                <a:ea typeface="Gilroy Regular"/>
                <a:cs typeface="Gilroy Regular"/>
                <a:sym typeface="Gilroy Regular"/>
              </a:defRPr>
            </a:lvl1pPr>
          </a:lstStyle>
          <a:p>
            <a:r>
              <a:rPr dirty="0">
                <a:solidFill>
                  <a:schemeClr val="bg1"/>
                </a:solidFill>
              </a:rPr>
              <a:t>2191</a:t>
            </a:r>
          </a:p>
        </p:txBody>
      </p:sp>
      <p:sp>
        <p:nvSpPr>
          <p:cNvPr id="490" name="19,0"/>
          <p:cNvSpPr txBox="1"/>
          <p:nvPr/>
        </p:nvSpPr>
        <p:spPr>
          <a:xfrm>
            <a:off x="3246635" y="1690645"/>
            <a:ext cx="351058"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500">
                <a:solidFill>
                  <a:srgbClr val="001F66"/>
                </a:solidFill>
                <a:latin typeface="Gilroy Regular"/>
                <a:ea typeface="Gilroy Regular"/>
                <a:cs typeface="Gilroy Regular"/>
                <a:sym typeface="Gilroy Regular"/>
              </a:defRPr>
            </a:lvl1pPr>
          </a:lstStyle>
          <a:p>
            <a:r>
              <a:rPr dirty="0">
                <a:solidFill>
                  <a:schemeClr val="bg1"/>
                </a:solidFill>
                <a:latin typeface="Gilroy SemiBold Italic"/>
              </a:rPr>
              <a:t>19,0</a:t>
            </a:r>
          </a:p>
        </p:txBody>
      </p:sp>
      <p:sp>
        <p:nvSpPr>
          <p:cNvPr id="493" name="Омега-3 — собирательное название полиненасыщенных жирных кислот (ПНЖК)"/>
          <p:cNvSpPr txBox="1"/>
          <p:nvPr/>
        </p:nvSpPr>
        <p:spPr>
          <a:xfrm>
            <a:off x="406398" y="406399"/>
            <a:ext cx="1905971"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b="1">
                <a:solidFill>
                  <a:srgbClr val="001F66"/>
                </a:solidFill>
                <a:latin typeface="Gilroy Bold"/>
                <a:ea typeface="Gilroy Bold"/>
                <a:cs typeface="Gilroy Bold"/>
                <a:sym typeface="Gilroy Bold"/>
              </a:defRPr>
            </a:lvl1pPr>
          </a:lstStyle>
          <a:p>
            <a:r>
              <a:rPr>
                <a:solidFill>
                  <a:schemeClr val="bg1"/>
                </a:solidFill>
              </a:rPr>
              <a:t>Calci-Prime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498" name="Омега-3 — собирательное название полиненасыщенных жирных кислот (ПНЖК)"/>
          <p:cNvSpPr txBox="1"/>
          <p:nvPr/>
        </p:nvSpPr>
        <p:spPr>
          <a:xfrm>
            <a:off x="354842" y="406399"/>
            <a:ext cx="8584442"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b="1">
                <a:solidFill>
                  <a:srgbClr val="001F66"/>
                </a:solidFill>
                <a:latin typeface="Gilroy Bold"/>
                <a:ea typeface="Gilroy Bold"/>
                <a:cs typeface="Gilroy Bold"/>
                <a:sym typeface="Gilroy Bold"/>
              </a:defRPr>
            </a:pPr>
            <a:r>
              <a:rPr dirty="0" err="1"/>
              <a:t>Calci</a:t>
            </a:r>
            <a:r>
              <a:rPr dirty="0"/>
              <a:t>-Prime </a:t>
            </a:r>
            <a:r>
              <a:rPr lang="es-AR" dirty="0"/>
              <a:t>en lugar de</a:t>
            </a:r>
            <a:r>
              <a:rPr dirty="0"/>
              <a:t> </a:t>
            </a:r>
            <a:r>
              <a:rPr dirty="0" err="1"/>
              <a:t>MagiCal</a:t>
            </a:r>
            <a:r>
              <a:rPr dirty="0"/>
              <a:t> </a:t>
            </a:r>
            <a:r>
              <a:rPr lang="es-AR" dirty="0"/>
              <a:t>y</a:t>
            </a:r>
            <a:r>
              <a:rPr dirty="0"/>
              <a:t> Ca-Mg Complex: </a:t>
            </a:r>
            <a:br>
              <a:rPr dirty="0"/>
            </a:br>
            <a:r>
              <a:rPr lang="es-AR" dirty="0"/>
              <a:t>¿qué cambió?</a:t>
            </a:r>
            <a:r>
              <a:rPr dirty="0"/>
              <a:t> </a:t>
            </a:r>
          </a:p>
        </p:txBody>
      </p:sp>
      <p:sp>
        <p:nvSpPr>
          <p:cNvPr id="499"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graphicFrame>
        <p:nvGraphicFramePr>
          <p:cNvPr id="500" name="Tаблица 1"/>
          <p:cNvGraphicFramePr/>
          <p:nvPr>
            <p:extLst>
              <p:ext uri="{D42A27DB-BD31-4B8C-83A1-F6EECF244321}">
                <p14:modId xmlns:p14="http://schemas.microsoft.com/office/powerpoint/2010/main" val="3067445244"/>
              </p:ext>
            </p:extLst>
          </p:nvPr>
        </p:nvGraphicFramePr>
        <p:xfrm>
          <a:off x="838536" y="1362438"/>
          <a:ext cx="7416800" cy="3343986"/>
        </p:xfrm>
        <a:graphic>
          <a:graphicData uri="http://schemas.openxmlformats.org/drawingml/2006/table">
            <a:tbl>
              <a:tblPr firstRow="1" firstCol="1">
                <a:tableStyleId>{4C3C2611-4C71-4FC5-86AE-919BDF0F9419}</a:tableStyleId>
              </a:tblPr>
              <a:tblGrid>
                <a:gridCol w="1854200">
                  <a:extLst>
                    <a:ext uri="{9D8B030D-6E8A-4147-A177-3AD203B41FA5}">
                      <a16:colId xmlns:a16="http://schemas.microsoft.com/office/drawing/2014/main" xmlns="" val="20000"/>
                    </a:ext>
                  </a:extLst>
                </a:gridCol>
                <a:gridCol w="1854200">
                  <a:extLst>
                    <a:ext uri="{9D8B030D-6E8A-4147-A177-3AD203B41FA5}">
                      <a16:colId xmlns:a16="http://schemas.microsoft.com/office/drawing/2014/main" xmlns="" val="20001"/>
                    </a:ext>
                  </a:extLst>
                </a:gridCol>
                <a:gridCol w="1854200">
                  <a:extLst>
                    <a:ext uri="{9D8B030D-6E8A-4147-A177-3AD203B41FA5}">
                      <a16:colId xmlns:a16="http://schemas.microsoft.com/office/drawing/2014/main" xmlns="" val="20002"/>
                    </a:ext>
                  </a:extLst>
                </a:gridCol>
                <a:gridCol w="1854200">
                  <a:extLst>
                    <a:ext uri="{9D8B030D-6E8A-4147-A177-3AD203B41FA5}">
                      <a16:colId xmlns:a16="http://schemas.microsoft.com/office/drawing/2014/main" xmlns="" val="20003"/>
                    </a:ext>
                  </a:extLst>
                </a:gridCol>
              </a:tblGrid>
              <a:tr h="531091">
                <a:tc>
                  <a:txBody>
                    <a:bodyPr/>
                    <a:lstStyle/>
                    <a:p>
                      <a:pPr marL="0" marR="0" lvl="0" indent="8890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lang="es-AR" sz="900" b="1" i="0" dirty="0">
                          <a:solidFill>
                            <a:srgbClr val="FFFFFF"/>
                          </a:solidFill>
                          <a:latin typeface="Gilroy-Semibold"/>
                        </a:rPr>
                        <a:t>Ingrediente activo en 1 dosis diaria</a:t>
                      </a:r>
                      <a:r>
                        <a:rPr sz="900" b="1" i="0" dirty="0">
                          <a:solidFill>
                            <a:srgbClr val="FFFFFF"/>
                          </a:solidFill>
                          <a:latin typeface="Gilroy-Semibold"/>
                        </a:rPr>
                        <a:t> (4 </a:t>
                      </a:r>
                      <a:r>
                        <a:rPr lang="es-AR" sz="900" b="1" i="0" dirty="0">
                          <a:solidFill>
                            <a:srgbClr val="FFFFFF"/>
                          </a:solidFill>
                          <a:latin typeface="Gilroy-Semibold"/>
                        </a:rPr>
                        <a:t>cápsulas</a:t>
                      </a:r>
                      <a:r>
                        <a:rPr lang="ru-RU" sz="900" b="1" i="0" u="none" strike="noStrike" cap="none" spc="0" baseline="0" dirty="0">
                          <a:solidFill>
                            <a:schemeClr val="bg1"/>
                          </a:solidFill>
                          <a:uFillTx/>
                          <a:latin typeface="Gilroy-Semibold"/>
                          <a:ea typeface="+mn-ea"/>
                          <a:cs typeface="+mn-cs"/>
                          <a:sym typeface="Arial"/>
                        </a:rPr>
                        <a:t>/</a:t>
                      </a:r>
                      <a:r>
                        <a:rPr lang="es-AR" sz="900" b="1" i="0" u="none" strike="noStrike" cap="none" spc="0" baseline="0" dirty="0">
                          <a:solidFill>
                            <a:schemeClr val="bg1"/>
                          </a:solidFill>
                          <a:uFillTx/>
                          <a:latin typeface="Gilroy-Semibold"/>
                          <a:ea typeface="+mn-ea"/>
                          <a:cs typeface="+mn-cs"/>
                          <a:sym typeface="Arial"/>
                        </a:rPr>
                        <a:t>comprimidos</a:t>
                      </a:r>
                      <a:r>
                        <a:rPr lang="ru-RU" sz="900" b="1" i="0" u="none" strike="noStrike" cap="none" spc="0" baseline="0" dirty="0">
                          <a:solidFill>
                            <a:schemeClr val="bg1"/>
                          </a:solidFill>
                          <a:uFillTx/>
                          <a:latin typeface="Gilroy-Semibold"/>
                          <a:ea typeface="+mn-ea"/>
                          <a:cs typeface="+mn-cs"/>
                          <a:sym typeface="Arial"/>
                        </a:rPr>
                        <a:t>)</a:t>
                      </a:r>
                    </a:p>
                  </a:txBody>
                  <a:tcPr marL="63500" marR="63500" marT="57727" marB="57727" horzOverflow="overflow">
                    <a:lnL w="12700">
                      <a:miter lim="400000"/>
                    </a:lnL>
                    <a:lnR w="12700">
                      <a:miter lim="400000"/>
                    </a:lnR>
                    <a:lnT w="12700">
                      <a:miter lim="400000"/>
                    </a:lnT>
                    <a:lnB w="12700">
                      <a:miter lim="400000"/>
                    </a:lnB>
                    <a:solidFill>
                      <a:srgbClr val="001F66">
                        <a:alpha val="80000"/>
                      </a:srgbClr>
                    </a:solidFill>
                  </a:tcPr>
                </a:tc>
                <a:tc>
                  <a:txBody>
                    <a:bodyPr/>
                    <a:lstStyle/>
                    <a:p>
                      <a:pPr indent="88900" algn="ctr">
                        <a:defRPr b="0">
                          <a:solidFill>
                            <a:srgbClr val="FFFFFF"/>
                          </a:solidFill>
                        </a:defRPr>
                      </a:pPr>
                      <a:r>
                        <a:rPr sz="900" b="1" dirty="0" err="1">
                          <a:latin typeface="Gilroy-Semibold"/>
                        </a:rPr>
                        <a:t>Calci</a:t>
                      </a:r>
                      <a:r>
                        <a:rPr sz="900" b="1" dirty="0">
                          <a:latin typeface="Gilroy-Semibold"/>
                        </a:rPr>
                        <a:t>-Prime   </a:t>
                      </a:r>
                    </a:p>
                    <a:p>
                      <a:pPr indent="88900" algn="ctr">
                        <a:defRPr b="0">
                          <a:solidFill>
                            <a:srgbClr val="FFFFFF"/>
                          </a:solidFill>
                        </a:defRPr>
                      </a:pPr>
                      <a:r>
                        <a:rPr sz="900" b="1" dirty="0">
                          <a:latin typeface="Gilroy-Semibold"/>
                        </a:rPr>
                        <a:t>4 </a:t>
                      </a:r>
                      <a:r>
                        <a:rPr lang="es-AR" sz="900" b="1" dirty="0">
                          <a:latin typeface="Gilroy-Semibold"/>
                        </a:rPr>
                        <a:t>cápsulas</a:t>
                      </a:r>
                      <a:endParaRPr sz="900" b="1" dirty="0">
                        <a:latin typeface="Gilroy-Semibold"/>
                      </a:endParaRPr>
                    </a:p>
                  </a:txBody>
                  <a:tcPr marL="63500" marR="63500" marT="57727" marB="57727" horzOverflow="overflow">
                    <a:lnL w="12700">
                      <a:miter lim="400000"/>
                    </a:lnL>
                    <a:lnR w="12700">
                      <a:miter lim="400000"/>
                    </a:lnR>
                    <a:lnT w="12700">
                      <a:miter lim="400000"/>
                    </a:lnT>
                    <a:lnB w="12700">
                      <a:miter lim="400000"/>
                    </a:lnB>
                    <a:solidFill>
                      <a:srgbClr val="001F66">
                        <a:alpha val="80000"/>
                      </a:srgbClr>
                    </a:solidFill>
                  </a:tcPr>
                </a:tc>
                <a:tc>
                  <a:txBody>
                    <a:bodyPr/>
                    <a:lstStyle/>
                    <a:p>
                      <a:pPr indent="88900" algn="ctr">
                        <a:defRPr b="0">
                          <a:solidFill>
                            <a:srgbClr val="FFFFFF"/>
                          </a:solidFill>
                        </a:defRPr>
                      </a:pPr>
                      <a:r>
                        <a:rPr sz="900" b="1" dirty="0" err="1">
                          <a:latin typeface="Gilroy-Semibold"/>
                        </a:rPr>
                        <a:t>MagiCal</a:t>
                      </a:r>
                      <a:endParaRPr sz="900" b="1" dirty="0">
                        <a:latin typeface="Gilroy-Semibold"/>
                      </a:endParaRPr>
                    </a:p>
                    <a:p>
                      <a:pPr indent="88900" algn="ctr">
                        <a:defRPr b="0">
                          <a:solidFill>
                            <a:srgbClr val="FFFFFF"/>
                          </a:solidFill>
                        </a:defRPr>
                      </a:pPr>
                      <a:r>
                        <a:rPr sz="900" b="1" dirty="0">
                          <a:latin typeface="Gilroy-Semibold"/>
                        </a:rPr>
                        <a:t>4 </a:t>
                      </a:r>
                      <a:r>
                        <a:rPr lang="es-AR" sz="900" b="1" dirty="0">
                          <a:latin typeface="Gilroy-Semibold"/>
                        </a:rPr>
                        <a:t>comprimidos</a:t>
                      </a:r>
                      <a:endParaRPr sz="900" b="1" dirty="0">
                        <a:latin typeface="Gilroy-Semibold"/>
                      </a:endParaRPr>
                    </a:p>
                  </a:txBody>
                  <a:tcPr marL="63500" marR="63500" marT="57727" marB="57727" horzOverflow="overflow">
                    <a:lnL w="12700">
                      <a:miter lim="400000"/>
                    </a:lnL>
                    <a:lnR w="12700">
                      <a:miter lim="400000"/>
                    </a:lnR>
                    <a:lnT w="12700">
                      <a:miter lim="400000"/>
                    </a:lnT>
                    <a:lnB w="12700">
                      <a:miter lim="400000"/>
                    </a:lnB>
                    <a:solidFill>
                      <a:srgbClr val="001F66">
                        <a:alpha val="80000"/>
                      </a:srgbClr>
                    </a:solidFill>
                  </a:tcPr>
                </a:tc>
                <a:tc>
                  <a:txBody>
                    <a:bodyPr/>
                    <a:lstStyle/>
                    <a:p>
                      <a:pPr indent="88900" algn="ctr">
                        <a:defRPr b="0">
                          <a:solidFill>
                            <a:srgbClr val="FFFFFF"/>
                          </a:solidFill>
                        </a:defRPr>
                      </a:pPr>
                      <a:r>
                        <a:rPr sz="900" b="1" dirty="0">
                          <a:latin typeface="Gilroy-Semibold"/>
                        </a:rPr>
                        <a:t>Ca-Mg Complex</a:t>
                      </a:r>
                    </a:p>
                    <a:p>
                      <a:pPr indent="88900" algn="ctr">
                        <a:defRPr b="0">
                          <a:solidFill>
                            <a:srgbClr val="FFFFFF"/>
                          </a:solidFill>
                        </a:defRPr>
                      </a:pPr>
                      <a:r>
                        <a:rPr sz="900" b="1" dirty="0">
                          <a:latin typeface="Gilroy-Semibold"/>
                        </a:rPr>
                        <a:t>4 </a:t>
                      </a:r>
                      <a:r>
                        <a:rPr lang="es-AR" sz="900" b="1" dirty="0">
                          <a:latin typeface="Gilroy-Semibold"/>
                        </a:rPr>
                        <a:t>cápsulas</a:t>
                      </a:r>
                      <a:endParaRPr sz="900" b="1" dirty="0">
                        <a:latin typeface="Gilroy-Semibold"/>
                      </a:endParaRPr>
                    </a:p>
                  </a:txBody>
                  <a:tcPr marL="63500" marR="63500" marT="57727" marB="57727" horzOverflow="overflow">
                    <a:lnL w="12700">
                      <a:miter lim="400000"/>
                    </a:lnL>
                    <a:lnR w="12700">
                      <a:miter lim="400000"/>
                    </a:lnR>
                    <a:lnT w="12700">
                      <a:miter lim="400000"/>
                    </a:lnT>
                    <a:lnB w="12700">
                      <a:miter lim="400000"/>
                    </a:lnB>
                    <a:solidFill>
                      <a:srgbClr val="001F66">
                        <a:alpha val="80000"/>
                      </a:srgbClr>
                    </a:solidFill>
                  </a:tcPr>
                </a:tc>
                <a:extLst>
                  <a:ext uri="{0D108BD9-81ED-4DB2-BD59-A6C34878D82A}">
                    <a16:rowId xmlns:a16="http://schemas.microsoft.com/office/drawing/2014/main" xmlns="" val="10000"/>
                  </a:ext>
                </a:extLst>
              </a:tr>
              <a:tr h="344265">
                <a:tc>
                  <a:txBody>
                    <a:bodyPr/>
                    <a:lstStyle/>
                    <a:p>
                      <a:pPr algn="l">
                        <a:defRPr sz="1800" b="0">
                          <a:solidFill>
                            <a:srgbClr val="000000"/>
                          </a:solidFill>
                        </a:defRPr>
                      </a:pPr>
                      <a:r>
                        <a:rPr lang="es-AR" sz="800" dirty="0">
                          <a:solidFill>
                            <a:srgbClr val="001F66"/>
                          </a:solidFill>
                          <a:latin typeface="Gilroy SemiBold Italic"/>
                        </a:rPr>
                        <a:t>Calcio</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900"/>
                      </a:pPr>
                      <a:r>
                        <a:rPr sz="800" dirty="0">
                          <a:latin typeface="Gilroy SemiBold Italic"/>
                        </a:rPr>
                        <a:t>550 </a:t>
                      </a:r>
                      <a:r>
                        <a:rPr lang="es-AR" sz="800" dirty="0">
                          <a:latin typeface="Gilroy SemiBold Italic"/>
                        </a:rPr>
                        <a:t>mg</a:t>
                      </a:r>
                      <a:r>
                        <a:rPr sz="800" dirty="0">
                          <a:latin typeface="Gilroy SemiBold Italic"/>
                        </a:rPr>
                        <a:t> </a:t>
                      </a:r>
                      <a:r>
                        <a:rPr lang="es-AR" sz="800" dirty="0">
                          <a:latin typeface="Gilroy SemiBold Italic"/>
                        </a:rPr>
                        <a:t>provenientes de</a:t>
                      </a:r>
                      <a:r>
                        <a:rPr sz="800" dirty="0">
                          <a:latin typeface="Gilroy SemiBold Italic"/>
                        </a:rPr>
                        <a:t> </a:t>
                      </a:r>
                      <a:r>
                        <a:rPr sz="800" dirty="0" err="1">
                          <a:latin typeface="Gilroy SemiBold Italic"/>
                        </a:rPr>
                        <a:t>Aquamin</a:t>
                      </a:r>
                      <a:r>
                        <a:rPr sz="800" baseline="31999" dirty="0" err="1">
                          <a:latin typeface="Gilroy SemiBold Italic"/>
                        </a:rPr>
                        <a:t>ТМ</a:t>
                      </a:r>
                      <a:r>
                        <a:rPr sz="800" dirty="0">
                          <a:latin typeface="Gilroy SemiBold Italic"/>
                        </a:rPr>
                        <a:t> </a:t>
                      </a:r>
                    </a:p>
                  </a:txBody>
                  <a:tcPr marL="50800" marR="50800" marT="46182" marB="46182" horzOverflow="overflow">
                    <a:lnL w="12700">
                      <a:miter lim="400000"/>
                    </a:lnL>
                    <a:lnR w="12700">
                      <a:miter lim="400000"/>
                    </a:lnR>
                    <a:lnT w="12700">
                      <a:miter lim="400000"/>
                    </a:lnT>
                    <a:lnB w="12700">
                      <a:miter lim="400000"/>
                    </a:lnB>
                  </a:tcPr>
                </a:tc>
                <a:tc>
                  <a:txBody>
                    <a:bodyPr/>
                    <a:lstStyle/>
                    <a:p>
                      <a:pPr indent="0" algn="l">
                        <a:defRPr sz="900"/>
                      </a:pPr>
                      <a:r>
                        <a:rPr sz="800" dirty="0">
                          <a:latin typeface="Gilroy SemiBold Italic"/>
                        </a:rPr>
                        <a:t>1090 </a:t>
                      </a:r>
                      <a:r>
                        <a:rPr lang="es-AR" sz="800" dirty="0">
                          <a:latin typeface="Gilroy SemiBold Italic"/>
                        </a:rPr>
                        <a:t>mg</a:t>
                      </a:r>
                      <a:r>
                        <a:rPr sz="800" dirty="0">
                          <a:latin typeface="Gilroy SemiBold Italic"/>
                        </a:rPr>
                        <a:t> </a:t>
                      </a:r>
                      <a:r>
                        <a:rPr lang="es-AR" sz="800" dirty="0">
                          <a:solidFill>
                            <a:srgbClr val="001F66"/>
                          </a:solidFill>
                          <a:latin typeface="Gilroy SemiBold Italic"/>
                        </a:rPr>
                        <a:t>provenientes de sedimentos marinos naturales</a:t>
                      </a:r>
                      <a:endParaRPr sz="800" dirty="0">
                        <a:latin typeface="Gilroy SemiBold Italic"/>
                      </a:endParaRP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1800">
                          <a:solidFill>
                            <a:srgbClr val="000000"/>
                          </a:solidFill>
                        </a:defRPr>
                      </a:pPr>
                      <a:r>
                        <a:rPr sz="800" dirty="0">
                          <a:solidFill>
                            <a:srgbClr val="001F66"/>
                          </a:solidFill>
                          <a:latin typeface="Gilroy SemiBold Italic"/>
                        </a:rPr>
                        <a:t>300 </a:t>
                      </a:r>
                      <a:r>
                        <a:rPr lang="es-AR" sz="800" dirty="0">
                          <a:solidFill>
                            <a:srgbClr val="001F66"/>
                          </a:solidFill>
                          <a:latin typeface="Gilroy SemiBold Italic"/>
                        </a:rPr>
                        <a:t>mg</a:t>
                      </a:r>
                      <a:r>
                        <a:rPr sz="800" dirty="0">
                          <a:solidFill>
                            <a:srgbClr val="001F66"/>
                          </a:solidFill>
                          <a:latin typeface="Gilroy SemiBold Italic"/>
                        </a:rPr>
                        <a:t> (</a:t>
                      </a:r>
                      <a:r>
                        <a:rPr lang="es-AR" sz="800" dirty="0">
                          <a:solidFill>
                            <a:srgbClr val="001F66"/>
                          </a:solidFill>
                          <a:latin typeface="Gilroy SemiBold Italic"/>
                        </a:rPr>
                        <a:t>malato y citrato</a:t>
                      </a:r>
                      <a:r>
                        <a:rPr sz="800" dirty="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tcPr>
                </a:tc>
                <a:extLst>
                  <a:ext uri="{0D108BD9-81ED-4DB2-BD59-A6C34878D82A}">
                    <a16:rowId xmlns:a16="http://schemas.microsoft.com/office/drawing/2014/main" xmlns="" val="10001"/>
                  </a:ext>
                </a:extLst>
              </a:tr>
              <a:tr h="344265">
                <a:tc>
                  <a:txBody>
                    <a:bodyPr/>
                    <a:lstStyle/>
                    <a:p>
                      <a:pPr algn="l">
                        <a:defRPr sz="1800" b="0">
                          <a:solidFill>
                            <a:srgbClr val="000000"/>
                          </a:solidFill>
                        </a:defRPr>
                      </a:pPr>
                      <a:r>
                        <a:rPr lang="es-AR" sz="800" dirty="0">
                          <a:solidFill>
                            <a:srgbClr val="001F66"/>
                          </a:solidFill>
                          <a:latin typeface="Gilroy SemiBold Italic"/>
                        </a:rPr>
                        <a:t>Magnesio</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900"/>
                      </a:pPr>
                      <a:r>
                        <a:rPr sz="800" dirty="0">
                          <a:latin typeface="Gilroy SemiBold Italic"/>
                        </a:rPr>
                        <a:t>160 </a:t>
                      </a:r>
                      <a:r>
                        <a:rPr lang="es-AR" sz="800" dirty="0">
                          <a:latin typeface="Gilroy SemiBold Italic"/>
                        </a:rPr>
                        <a:t>mg provenientes de</a:t>
                      </a:r>
                      <a:r>
                        <a:rPr sz="800" dirty="0">
                          <a:latin typeface="Gilroy SemiBold Italic"/>
                        </a:rPr>
                        <a:t> </a:t>
                      </a:r>
                      <a:r>
                        <a:rPr sz="800" dirty="0" err="1">
                          <a:latin typeface="Gilroy SemiBold Italic"/>
                        </a:rPr>
                        <a:t>Aquamin</a:t>
                      </a:r>
                      <a:r>
                        <a:rPr sz="800" baseline="31999" dirty="0" err="1">
                          <a:latin typeface="Gilroy SemiBold Italic"/>
                        </a:rPr>
                        <a:t>ТМ</a:t>
                      </a:r>
                      <a:r>
                        <a:rPr sz="800" dirty="0">
                          <a:latin typeface="Gilroy SemiBold Italic"/>
                        </a:rPr>
                        <a:t> </a:t>
                      </a:r>
                      <a:r>
                        <a:rPr lang="es-AR" sz="800" dirty="0">
                          <a:latin typeface="Gilroy SemiBold Italic"/>
                        </a:rPr>
                        <a:t>y citrato de magnesio</a:t>
                      </a:r>
                      <a:endParaRPr lang="ru-RU" sz="900" b="0" i="0" u="none" strike="noStrike" cap="none" spc="0" baseline="0" dirty="0">
                        <a:solidFill>
                          <a:srgbClr val="001F66"/>
                        </a:solidFill>
                        <a:uFillTx/>
                        <a:latin typeface="Gilroy SemiBold Italic"/>
                        <a:ea typeface="+mn-ea"/>
                        <a:cs typeface="+mn-cs"/>
                        <a:sym typeface="Arial"/>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dirty="0">
                          <a:solidFill>
                            <a:srgbClr val="001F66"/>
                          </a:solidFill>
                          <a:latin typeface="Gilroy SemiBold Italic"/>
                        </a:rPr>
                        <a:t>665 </a:t>
                      </a:r>
                      <a:r>
                        <a:rPr lang="es-AR" sz="800" dirty="0">
                          <a:solidFill>
                            <a:srgbClr val="001F66"/>
                          </a:solidFill>
                          <a:latin typeface="Gilroy SemiBold Italic"/>
                        </a:rPr>
                        <a:t>mg</a:t>
                      </a:r>
                      <a:r>
                        <a:rPr sz="800" dirty="0">
                          <a:solidFill>
                            <a:srgbClr val="001F66"/>
                          </a:solidFill>
                          <a:latin typeface="Gilroy SemiBold Italic"/>
                        </a:rPr>
                        <a:t> </a:t>
                      </a:r>
                      <a:r>
                        <a:rPr lang="es-AR" sz="800" dirty="0">
                          <a:solidFill>
                            <a:srgbClr val="001F66"/>
                          </a:solidFill>
                          <a:latin typeface="Gilroy SemiBold Italic"/>
                        </a:rPr>
                        <a:t>provenientes de sedimentos marinos naturales</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dirty="0">
                          <a:solidFill>
                            <a:srgbClr val="001F66"/>
                          </a:solidFill>
                          <a:latin typeface="Gilroy SemiBold Italic"/>
                        </a:rPr>
                        <a:t>100 </a:t>
                      </a:r>
                      <a:r>
                        <a:rPr lang="es-AR" sz="800" dirty="0">
                          <a:solidFill>
                            <a:srgbClr val="001F66"/>
                          </a:solidFill>
                          <a:latin typeface="Gilroy SemiBold Italic"/>
                        </a:rPr>
                        <a:t>mg</a:t>
                      </a:r>
                      <a:r>
                        <a:rPr sz="800" dirty="0">
                          <a:solidFill>
                            <a:srgbClr val="001F66"/>
                          </a:solidFill>
                          <a:latin typeface="Gilroy SemiBold Italic"/>
                        </a:rPr>
                        <a:t> (</a:t>
                      </a:r>
                      <a:r>
                        <a:rPr lang="es-AR" sz="800" dirty="0">
                          <a:solidFill>
                            <a:srgbClr val="001F66"/>
                          </a:solidFill>
                          <a:latin typeface="Gilroy SemiBold Italic"/>
                        </a:rPr>
                        <a:t>malato y citrato</a:t>
                      </a:r>
                      <a:r>
                        <a:rPr sz="800" dirty="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extLst>
                  <a:ext uri="{0D108BD9-81ED-4DB2-BD59-A6C34878D82A}">
                    <a16:rowId xmlns:a16="http://schemas.microsoft.com/office/drawing/2014/main" xmlns="" val="10002"/>
                  </a:ext>
                </a:extLst>
              </a:tr>
              <a:tr h="218314">
                <a:tc>
                  <a:txBody>
                    <a:bodyPr/>
                    <a:lstStyle/>
                    <a:p>
                      <a:pPr algn="l">
                        <a:defRPr sz="1800" b="0">
                          <a:solidFill>
                            <a:srgbClr val="000000"/>
                          </a:solidFill>
                        </a:defRPr>
                      </a:pPr>
                      <a:r>
                        <a:rPr lang="es-AR" sz="800" dirty="0">
                          <a:solidFill>
                            <a:srgbClr val="001F66"/>
                          </a:solidFill>
                          <a:latin typeface="Gilroy SemiBold Italic"/>
                        </a:rPr>
                        <a:t>Zinc</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1800">
                          <a:solidFill>
                            <a:srgbClr val="000000"/>
                          </a:solidFill>
                        </a:defRPr>
                      </a:pPr>
                      <a:r>
                        <a:rPr sz="800" dirty="0">
                          <a:solidFill>
                            <a:srgbClr val="001F66"/>
                          </a:solidFill>
                          <a:latin typeface="Gilroy SemiBold Italic"/>
                        </a:rPr>
                        <a:t>5,36 </a:t>
                      </a:r>
                      <a:r>
                        <a:rPr lang="es-AR" sz="800" dirty="0">
                          <a:solidFill>
                            <a:srgbClr val="001F66"/>
                          </a:solidFill>
                          <a:latin typeface="Gilroy SemiBold Italic"/>
                        </a:rPr>
                        <a:t>mg</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1800">
                          <a:solidFill>
                            <a:srgbClr val="000000"/>
                          </a:solidFill>
                        </a:defRPr>
                      </a:pPr>
                      <a:r>
                        <a:rPr sz="800" dirty="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1800">
                          <a:solidFill>
                            <a:srgbClr val="000000"/>
                          </a:solidFill>
                        </a:defRPr>
                      </a:pPr>
                      <a:r>
                        <a:rPr sz="80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tcPr>
                </a:tc>
                <a:extLst>
                  <a:ext uri="{0D108BD9-81ED-4DB2-BD59-A6C34878D82A}">
                    <a16:rowId xmlns:a16="http://schemas.microsoft.com/office/drawing/2014/main" xmlns="" val="10003"/>
                  </a:ext>
                </a:extLst>
              </a:tr>
              <a:tr h="344265">
                <a:tc>
                  <a:txBody>
                    <a:bodyPr/>
                    <a:lstStyle/>
                    <a:p>
                      <a:pPr algn="l">
                        <a:defRPr sz="1800" b="0">
                          <a:solidFill>
                            <a:srgbClr val="000000"/>
                          </a:solidFill>
                        </a:defRPr>
                      </a:pPr>
                      <a:r>
                        <a:rPr lang="es-AR" sz="800" dirty="0">
                          <a:solidFill>
                            <a:srgbClr val="001F66"/>
                          </a:solidFill>
                          <a:latin typeface="Gilroy SemiBold Italic"/>
                        </a:rPr>
                        <a:t>Manganeso</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dirty="0">
                          <a:solidFill>
                            <a:srgbClr val="001F66"/>
                          </a:solidFill>
                          <a:latin typeface="Gilroy SemiBold Italic"/>
                        </a:rPr>
                        <a:t>1 </a:t>
                      </a:r>
                      <a:r>
                        <a:rPr lang="es-AR" sz="800" dirty="0">
                          <a:solidFill>
                            <a:srgbClr val="001F66"/>
                          </a:solidFill>
                          <a:latin typeface="Gilroy SemiBold Italic"/>
                        </a:rPr>
                        <a:t>mg</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dirty="0">
                          <a:solidFill>
                            <a:srgbClr val="001F66"/>
                          </a:solidFill>
                          <a:latin typeface="Gilroy SemiBold Italic"/>
                        </a:rPr>
                        <a:t>150 </a:t>
                      </a:r>
                      <a:r>
                        <a:rPr lang="es-AR" sz="800" dirty="0">
                          <a:solidFill>
                            <a:srgbClr val="001F66"/>
                          </a:solidFill>
                          <a:latin typeface="Gilroy SemiBold Italic"/>
                        </a:rPr>
                        <a:t>mcg</a:t>
                      </a:r>
                      <a:r>
                        <a:rPr sz="800" dirty="0">
                          <a:solidFill>
                            <a:srgbClr val="001F66"/>
                          </a:solidFill>
                          <a:latin typeface="Gilroy SemiBold Italic"/>
                        </a:rPr>
                        <a:t> </a:t>
                      </a:r>
                      <a:r>
                        <a:rPr lang="es-AR" sz="800" dirty="0">
                          <a:solidFill>
                            <a:srgbClr val="001F66"/>
                          </a:solidFill>
                          <a:latin typeface="Gilroy SemiBold Italic"/>
                        </a:rPr>
                        <a:t>provenientes de sedimentos marinos naturales</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extLst>
                  <a:ext uri="{0D108BD9-81ED-4DB2-BD59-A6C34878D82A}">
                    <a16:rowId xmlns:a16="http://schemas.microsoft.com/office/drawing/2014/main" xmlns="" val="10004"/>
                  </a:ext>
                </a:extLst>
              </a:tr>
              <a:tr h="218314">
                <a:tc>
                  <a:txBody>
                    <a:bodyPr/>
                    <a:lstStyle/>
                    <a:p>
                      <a:pPr algn="l">
                        <a:defRPr sz="1800" b="0">
                          <a:solidFill>
                            <a:srgbClr val="000000"/>
                          </a:solidFill>
                        </a:defRPr>
                      </a:pPr>
                      <a:r>
                        <a:rPr lang="es-AR" sz="800" dirty="0">
                          <a:solidFill>
                            <a:srgbClr val="001F66"/>
                          </a:solidFill>
                          <a:latin typeface="Gilroy SemiBold Italic"/>
                        </a:rPr>
                        <a:t>Silicio</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1800">
                          <a:solidFill>
                            <a:srgbClr val="000000"/>
                          </a:solidFill>
                        </a:defRPr>
                      </a:pPr>
                      <a:r>
                        <a:rPr sz="800" dirty="0">
                          <a:solidFill>
                            <a:srgbClr val="001F66"/>
                          </a:solidFill>
                          <a:latin typeface="Gilroy SemiBold Italic"/>
                        </a:rPr>
                        <a:t>8 </a:t>
                      </a:r>
                      <a:r>
                        <a:rPr lang="es-AR" sz="800" dirty="0">
                          <a:solidFill>
                            <a:srgbClr val="001F66"/>
                          </a:solidFill>
                          <a:latin typeface="Gilroy SemiBold Italic"/>
                        </a:rPr>
                        <a:t>mg</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900"/>
                      </a:pPr>
                      <a:endParaRPr sz="800">
                        <a:latin typeface="Gilroy SemiBold Italic"/>
                      </a:endParaRP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1800">
                          <a:solidFill>
                            <a:srgbClr val="000000"/>
                          </a:solidFill>
                        </a:defRPr>
                      </a:pPr>
                      <a:r>
                        <a:rPr sz="800" dirty="0">
                          <a:solidFill>
                            <a:srgbClr val="001F66"/>
                          </a:solidFill>
                          <a:latin typeface="Gilroy SemiBold Italic"/>
                        </a:rPr>
                        <a:t>5 </a:t>
                      </a:r>
                      <a:r>
                        <a:rPr lang="es-AR" sz="800" dirty="0">
                          <a:solidFill>
                            <a:srgbClr val="001F66"/>
                          </a:solidFill>
                          <a:latin typeface="Gilroy SemiBold Italic"/>
                        </a:rPr>
                        <a:t>mg</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tcPr>
                </a:tc>
                <a:extLst>
                  <a:ext uri="{0D108BD9-81ED-4DB2-BD59-A6C34878D82A}">
                    <a16:rowId xmlns:a16="http://schemas.microsoft.com/office/drawing/2014/main" xmlns="" val="10005"/>
                  </a:ext>
                </a:extLst>
              </a:tr>
              <a:tr h="218314">
                <a:tc>
                  <a:txBody>
                    <a:bodyPr/>
                    <a:lstStyle/>
                    <a:p>
                      <a:pPr algn="l">
                        <a:defRPr sz="1800" b="0">
                          <a:solidFill>
                            <a:srgbClr val="000000"/>
                          </a:solidFill>
                        </a:defRPr>
                      </a:pPr>
                      <a:r>
                        <a:rPr lang="es-AR" sz="800" dirty="0">
                          <a:solidFill>
                            <a:srgbClr val="001F66"/>
                          </a:solidFill>
                          <a:latin typeface="Gilroy SemiBold Italic"/>
                        </a:rPr>
                        <a:t>Boro</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dirty="0">
                          <a:solidFill>
                            <a:srgbClr val="001F66"/>
                          </a:solidFill>
                          <a:latin typeface="Gilroy SemiBold Italic"/>
                        </a:rPr>
                        <a:t>0,8 </a:t>
                      </a:r>
                      <a:r>
                        <a:rPr lang="es-AR" sz="800" dirty="0">
                          <a:solidFill>
                            <a:srgbClr val="001F66"/>
                          </a:solidFill>
                          <a:latin typeface="Gilroy SemiBold Italic"/>
                        </a:rPr>
                        <a:t>mg</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dirty="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dirty="0">
                          <a:solidFill>
                            <a:srgbClr val="001F66"/>
                          </a:solidFill>
                          <a:latin typeface="Gilroy SemiBold Italic"/>
                        </a:rPr>
                        <a:t>1 </a:t>
                      </a:r>
                      <a:r>
                        <a:rPr lang="es-AR" sz="800" dirty="0">
                          <a:solidFill>
                            <a:srgbClr val="001F66"/>
                          </a:solidFill>
                          <a:latin typeface="Gilroy SemiBold Italic"/>
                        </a:rPr>
                        <a:t>mg</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extLst>
                  <a:ext uri="{0D108BD9-81ED-4DB2-BD59-A6C34878D82A}">
                    <a16:rowId xmlns:a16="http://schemas.microsoft.com/office/drawing/2014/main" xmlns="" val="10006"/>
                  </a:ext>
                </a:extLst>
              </a:tr>
              <a:tr h="218314">
                <a:tc>
                  <a:txBody>
                    <a:bodyPr/>
                    <a:lstStyle/>
                    <a:p>
                      <a:pPr algn="l">
                        <a:defRPr sz="1800" b="0">
                          <a:solidFill>
                            <a:srgbClr val="000000"/>
                          </a:solidFill>
                        </a:defRPr>
                      </a:pPr>
                      <a:r>
                        <a:rPr lang="es-AR" sz="800" dirty="0">
                          <a:solidFill>
                            <a:srgbClr val="001F66"/>
                          </a:solidFill>
                          <a:latin typeface="Gilroy SemiBold Italic"/>
                        </a:rPr>
                        <a:t>Vitamina</a:t>
                      </a:r>
                      <a:r>
                        <a:rPr sz="800" dirty="0">
                          <a:solidFill>
                            <a:srgbClr val="001F66"/>
                          </a:solidFill>
                          <a:latin typeface="Gilroy SemiBold Italic"/>
                        </a:rPr>
                        <a:t> D3</a:t>
                      </a: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1800">
                          <a:solidFill>
                            <a:srgbClr val="000000"/>
                          </a:solidFill>
                        </a:defRPr>
                      </a:pPr>
                      <a:r>
                        <a:rPr sz="800" dirty="0">
                          <a:solidFill>
                            <a:srgbClr val="001F66"/>
                          </a:solidFill>
                          <a:latin typeface="Gilroy SemiBold Italic"/>
                        </a:rPr>
                        <a:t>5 </a:t>
                      </a:r>
                      <a:r>
                        <a:rPr lang="es-AR" sz="800" dirty="0">
                          <a:solidFill>
                            <a:srgbClr val="001F66"/>
                          </a:solidFill>
                          <a:latin typeface="Gilroy SemiBold Italic"/>
                        </a:rPr>
                        <a:t>mcg</a:t>
                      </a:r>
                      <a:r>
                        <a:rPr sz="800" dirty="0">
                          <a:solidFill>
                            <a:srgbClr val="001F66"/>
                          </a:solidFill>
                          <a:latin typeface="Gilroy SemiBold Italic"/>
                        </a:rPr>
                        <a:t> (200 </a:t>
                      </a:r>
                      <a:r>
                        <a:rPr lang="es-AR" sz="800" dirty="0">
                          <a:solidFill>
                            <a:srgbClr val="001F66"/>
                          </a:solidFill>
                          <a:latin typeface="Gilroy SemiBold Italic"/>
                        </a:rPr>
                        <a:t>UI</a:t>
                      </a:r>
                      <a:r>
                        <a:rPr sz="800" dirty="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1800">
                          <a:solidFill>
                            <a:srgbClr val="000000"/>
                          </a:solidFill>
                        </a:defRPr>
                      </a:pPr>
                      <a:r>
                        <a:rPr sz="80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1800">
                          <a:solidFill>
                            <a:srgbClr val="000000"/>
                          </a:solidFill>
                        </a:defRPr>
                      </a:pPr>
                      <a:r>
                        <a:rPr sz="800" dirty="0">
                          <a:solidFill>
                            <a:srgbClr val="001F66"/>
                          </a:solidFill>
                          <a:latin typeface="Gilroy SemiBold Italic"/>
                        </a:rPr>
                        <a:t>7,5 </a:t>
                      </a:r>
                      <a:r>
                        <a:rPr lang="es-AR" sz="800" dirty="0">
                          <a:solidFill>
                            <a:srgbClr val="001F66"/>
                          </a:solidFill>
                          <a:latin typeface="Gilroy SemiBold Italic"/>
                        </a:rPr>
                        <a:t>mcg</a:t>
                      </a:r>
                      <a:r>
                        <a:rPr sz="800" dirty="0">
                          <a:solidFill>
                            <a:srgbClr val="001F66"/>
                          </a:solidFill>
                          <a:latin typeface="Gilroy SemiBold Italic"/>
                        </a:rPr>
                        <a:t> (300 </a:t>
                      </a:r>
                      <a:r>
                        <a:rPr lang="es-AR" sz="800" dirty="0">
                          <a:solidFill>
                            <a:srgbClr val="001F66"/>
                          </a:solidFill>
                          <a:latin typeface="Gilroy SemiBold Italic"/>
                        </a:rPr>
                        <a:t>UI</a:t>
                      </a:r>
                      <a:r>
                        <a:rPr sz="800" dirty="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tcPr>
                </a:tc>
                <a:extLst>
                  <a:ext uri="{0D108BD9-81ED-4DB2-BD59-A6C34878D82A}">
                    <a16:rowId xmlns:a16="http://schemas.microsoft.com/office/drawing/2014/main" xmlns="" val="10007"/>
                  </a:ext>
                </a:extLst>
              </a:tr>
              <a:tr h="218314">
                <a:tc>
                  <a:txBody>
                    <a:bodyPr/>
                    <a:lstStyle/>
                    <a:p>
                      <a:pPr algn="l">
                        <a:defRPr sz="1800" b="0">
                          <a:solidFill>
                            <a:srgbClr val="000000"/>
                          </a:solidFill>
                        </a:defRPr>
                      </a:pPr>
                      <a:r>
                        <a:rPr lang="es-AR" sz="800" dirty="0">
                          <a:solidFill>
                            <a:srgbClr val="001F66"/>
                          </a:solidFill>
                          <a:latin typeface="Gilroy SemiBold Italic"/>
                        </a:rPr>
                        <a:t>Vitamina</a:t>
                      </a:r>
                      <a:r>
                        <a:rPr sz="800" dirty="0">
                          <a:solidFill>
                            <a:srgbClr val="001F66"/>
                          </a:solidFill>
                          <a:latin typeface="Gilroy SemiBold Italic"/>
                        </a:rPr>
                        <a:t> K2</a:t>
                      </a: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dirty="0">
                          <a:solidFill>
                            <a:srgbClr val="001F66"/>
                          </a:solidFill>
                          <a:latin typeface="Gilroy SemiBold Italic"/>
                        </a:rPr>
                        <a:t>75,2 </a:t>
                      </a:r>
                      <a:r>
                        <a:rPr lang="es-AR" sz="800" dirty="0">
                          <a:solidFill>
                            <a:srgbClr val="001F66"/>
                          </a:solidFill>
                          <a:latin typeface="Gilroy SemiBold Italic"/>
                        </a:rPr>
                        <a:t>mcg</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dirty="0">
                          <a:solidFill>
                            <a:srgbClr val="001F66"/>
                          </a:solidFill>
                          <a:latin typeface="Gilroy SemiBold Italic"/>
                        </a:rPr>
                        <a:t>150 </a:t>
                      </a:r>
                      <a:r>
                        <a:rPr lang="es-AR" sz="800" dirty="0">
                          <a:solidFill>
                            <a:srgbClr val="001F66"/>
                          </a:solidFill>
                          <a:latin typeface="Gilroy SemiBold Italic"/>
                        </a:rPr>
                        <a:t>mcg</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extLst>
                  <a:ext uri="{0D108BD9-81ED-4DB2-BD59-A6C34878D82A}">
                    <a16:rowId xmlns:a16="http://schemas.microsoft.com/office/drawing/2014/main" xmlns="" val="10008"/>
                  </a:ext>
                </a:extLst>
              </a:tr>
              <a:tr h="344265">
                <a:tc>
                  <a:txBody>
                    <a:bodyPr/>
                    <a:lstStyle/>
                    <a:p>
                      <a:pPr algn="l">
                        <a:defRPr sz="1800" b="0">
                          <a:solidFill>
                            <a:srgbClr val="000000"/>
                          </a:solidFill>
                        </a:defRPr>
                      </a:pPr>
                      <a:r>
                        <a:rPr lang="es-AR" sz="800" dirty="0">
                          <a:solidFill>
                            <a:srgbClr val="001F66"/>
                          </a:solidFill>
                          <a:latin typeface="Gilroy SemiBold Italic"/>
                        </a:rPr>
                        <a:t>Hierro</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1800">
                          <a:solidFill>
                            <a:srgbClr val="000000"/>
                          </a:solidFill>
                        </a:defRPr>
                      </a:pPr>
                      <a:r>
                        <a:rPr sz="800" dirty="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900"/>
                      </a:pPr>
                      <a:r>
                        <a:rPr sz="800" dirty="0">
                          <a:latin typeface="Gilroy SemiBold Italic"/>
                        </a:rPr>
                        <a:t>1,5 </a:t>
                      </a:r>
                      <a:r>
                        <a:rPr lang="es-AR" sz="800" dirty="0">
                          <a:latin typeface="Gilroy SemiBold Italic"/>
                        </a:rPr>
                        <a:t>mg</a:t>
                      </a:r>
                      <a:r>
                        <a:rPr lang="ru-RU" sz="800" dirty="0">
                          <a:latin typeface="Gilroy SemiBold Italic"/>
                        </a:rPr>
                        <a:t> </a:t>
                      </a:r>
                      <a:r>
                        <a:rPr lang="es-AR" sz="800" dirty="0">
                          <a:solidFill>
                            <a:srgbClr val="001F66"/>
                          </a:solidFill>
                          <a:latin typeface="Gilroy SemiBold Italic"/>
                        </a:rPr>
                        <a:t>provenientes de sedimentos marinos naturales</a:t>
                      </a:r>
                      <a:endParaRPr sz="800" dirty="0">
                        <a:latin typeface="Gilroy SemiBold Italic"/>
                      </a:endParaRPr>
                    </a:p>
                  </a:txBody>
                  <a:tcPr marL="50800" marR="50800" marT="46182" marB="46182" horzOverflow="overflow">
                    <a:lnL w="12700">
                      <a:miter lim="400000"/>
                    </a:lnL>
                    <a:lnR w="12700">
                      <a:miter lim="400000"/>
                    </a:lnR>
                    <a:lnT w="12700">
                      <a:miter lim="400000"/>
                    </a:lnT>
                    <a:lnB w="12700">
                      <a:miter lim="400000"/>
                    </a:lnB>
                  </a:tcPr>
                </a:tc>
                <a:tc>
                  <a:txBody>
                    <a:bodyPr/>
                    <a:lstStyle/>
                    <a:p>
                      <a:pPr algn="l">
                        <a:defRPr sz="1800">
                          <a:solidFill>
                            <a:srgbClr val="000000"/>
                          </a:solidFill>
                        </a:defRPr>
                      </a:pPr>
                      <a:r>
                        <a:rPr sz="800" dirty="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tcPr>
                </a:tc>
                <a:extLst>
                  <a:ext uri="{0D108BD9-81ED-4DB2-BD59-A6C34878D82A}">
                    <a16:rowId xmlns:a16="http://schemas.microsoft.com/office/drawing/2014/main" xmlns="" val="10009"/>
                  </a:ext>
                </a:extLst>
              </a:tr>
              <a:tr h="344265">
                <a:tc>
                  <a:txBody>
                    <a:bodyPr/>
                    <a:lstStyle/>
                    <a:p>
                      <a:pPr algn="l">
                        <a:defRPr sz="1800" b="0">
                          <a:solidFill>
                            <a:srgbClr val="000000"/>
                          </a:solidFill>
                        </a:defRPr>
                      </a:pPr>
                      <a:r>
                        <a:rPr lang="es-AR" sz="800" dirty="0">
                          <a:solidFill>
                            <a:srgbClr val="001F66"/>
                          </a:solidFill>
                          <a:latin typeface="Gilroy SemiBold Italic"/>
                        </a:rPr>
                        <a:t>Cromo</a:t>
                      </a:r>
                      <a:endParaRPr sz="800" dirty="0">
                        <a:solidFill>
                          <a:srgbClr val="001F66"/>
                        </a:solidFill>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900"/>
                      </a:pPr>
                      <a:r>
                        <a:rPr sz="800" dirty="0">
                          <a:latin typeface="Gilroy SemiBold Italic"/>
                        </a:rPr>
                        <a:t>12 </a:t>
                      </a:r>
                      <a:r>
                        <a:rPr lang="es-AR" sz="800" dirty="0">
                          <a:latin typeface="Gilroy SemiBold Italic"/>
                        </a:rPr>
                        <a:t>mcg</a:t>
                      </a:r>
                      <a:r>
                        <a:rPr lang="ru-RU" sz="800" dirty="0">
                          <a:latin typeface="Gilroy SemiBold Italic"/>
                        </a:rPr>
                        <a:t> </a:t>
                      </a:r>
                      <a:r>
                        <a:rPr lang="es-AR" sz="800" dirty="0">
                          <a:solidFill>
                            <a:srgbClr val="001F66"/>
                          </a:solidFill>
                          <a:latin typeface="Gilroy SemiBold Italic"/>
                        </a:rPr>
                        <a:t>provenientes de sedimentos marinos naturales</a:t>
                      </a:r>
                      <a:endParaRPr sz="800" dirty="0">
                        <a:latin typeface="Gilroy SemiBold Italic"/>
                      </a:endParaRP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tc>
                  <a:txBody>
                    <a:bodyPr/>
                    <a:lstStyle/>
                    <a:p>
                      <a:pPr algn="l">
                        <a:defRPr sz="1800">
                          <a:solidFill>
                            <a:srgbClr val="000000"/>
                          </a:solidFill>
                        </a:defRPr>
                      </a:pPr>
                      <a:r>
                        <a:rPr sz="800" dirty="0">
                          <a:solidFill>
                            <a:srgbClr val="001F66"/>
                          </a:solidFill>
                          <a:latin typeface="Gilroy SemiBold Italic"/>
                        </a:rPr>
                        <a:t>-</a:t>
                      </a:r>
                    </a:p>
                  </a:txBody>
                  <a:tcPr marL="50800" marR="50800" marT="46182" marB="46182" horzOverflow="overflow">
                    <a:lnL w="12700">
                      <a:miter lim="400000"/>
                    </a:lnL>
                    <a:lnR w="12700">
                      <a:miter lim="400000"/>
                    </a:lnR>
                    <a:lnT w="12700">
                      <a:miter lim="400000"/>
                    </a:lnT>
                    <a:lnB w="12700">
                      <a:miter lim="400000"/>
                    </a:lnB>
                    <a:solidFill>
                      <a:srgbClr val="1039CE">
                        <a:alpha val="15000"/>
                      </a:srgbClr>
                    </a:solidFill>
                  </a:tcPr>
                </a:tc>
                <a:extLst>
                  <a:ext uri="{0D108BD9-81ED-4DB2-BD59-A6C34878D82A}">
                    <a16:rowId xmlns:a16="http://schemas.microsoft.com/office/drawing/2014/main" xmlns="" val="10010"/>
                  </a:ext>
                </a:extLst>
              </a:tr>
            </a:tbl>
          </a:graphicData>
        </a:graphic>
      </p:graphicFrame>
      <p:pic>
        <p:nvPicPr>
          <p:cNvPr id="501" name="Calci-Prime преза-35.png" descr="Calci-Prime преза-35.png"/>
          <p:cNvPicPr>
            <a:picLocks noChangeAspect="1"/>
          </p:cNvPicPr>
          <p:nvPr/>
        </p:nvPicPr>
        <p:blipFill>
          <a:blip r:embed="rId4"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pic>
        <p:nvPicPr>
          <p:cNvPr id="506" name="133_magical.jpg" descr="133_magical.jpg"/>
          <p:cNvPicPr>
            <a:picLocks noChangeAspect="1"/>
          </p:cNvPicPr>
          <p:nvPr/>
        </p:nvPicPr>
        <p:blipFill>
          <a:blip r:embed="rId4" cstate="print"/>
          <a:srcRect l="32192" r="23303"/>
          <a:stretch>
            <a:fillRect/>
          </a:stretch>
        </p:blipFill>
        <p:spPr>
          <a:xfrm>
            <a:off x="5712719" y="0"/>
            <a:ext cx="3433564" cy="5143500"/>
          </a:xfrm>
          <a:prstGeom prst="rect">
            <a:avLst/>
          </a:prstGeom>
          <a:ln w="12700">
            <a:miter lim="400000"/>
          </a:ln>
        </p:spPr>
      </p:pic>
      <p:sp>
        <p:nvSpPr>
          <p:cNvPr id="507" name="Омега-3 — собирательное название полиненасыщенных жирных кислот (ПНЖК)"/>
          <p:cNvSpPr txBox="1"/>
          <p:nvPr/>
        </p:nvSpPr>
        <p:spPr>
          <a:xfrm>
            <a:off x="406399" y="406397"/>
            <a:ext cx="5091137"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b="1">
                <a:solidFill>
                  <a:srgbClr val="001F66"/>
                </a:solidFill>
                <a:latin typeface="Gilroy Bold"/>
                <a:ea typeface="Gilroy Bold"/>
                <a:cs typeface="Gilroy Bold"/>
                <a:sym typeface="Gilroy Bold"/>
              </a:defRPr>
            </a:pPr>
            <a:r>
              <a:rPr dirty="0" err="1"/>
              <a:t>Calci</a:t>
            </a:r>
            <a:r>
              <a:rPr dirty="0"/>
              <a:t>-Prime: </a:t>
            </a:r>
            <a:r>
              <a:rPr lang="es-AR" dirty="0"/>
              <a:t>ventajas con relación a</a:t>
            </a:r>
            <a:br>
              <a:rPr lang="es-AR" dirty="0"/>
            </a:br>
            <a:r>
              <a:rPr dirty="0" err="1"/>
              <a:t>MagiCal</a:t>
            </a:r>
            <a:endParaRPr dirty="0"/>
          </a:p>
        </p:txBody>
      </p:sp>
      <p:sp>
        <p:nvSpPr>
          <p:cNvPr id="508"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510" name="Поступают в организм  в основном с пищей —…"/>
          <p:cNvSpPr txBox="1"/>
          <p:nvPr/>
        </p:nvSpPr>
        <p:spPr>
          <a:xfrm>
            <a:off x="965200" y="2222499"/>
            <a:ext cx="3091793"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Dos fuentes de magnesio</a:t>
            </a:r>
            <a:r>
              <a:rPr dirty="0">
                <a:latin typeface="Gilroy SemiBold Italic"/>
              </a:rPr>
              <a:t>: </a:t>
            </a:r>
            <a:r>
              <a:rPr lang="es-AR" dirty="0">
                <a:latin typeface="Gilroy SemiBold Italic"/>
              </a:rPr>
              <a:t>sales orgánicas de citrato de magnesio </a:t>
            </a:r>
            <a:r>
              <a:rPr lang="ru-RU" dirty="0">
                <a:latin typeface="Gilroy SemiBold Italic"/>
              </a:rPr>
              <a:t>+ </a:t>
            </a:r>
            <a:r>
              <a:rPr lang="es-AR" dirty="0">
                <a:latin typeface="Gilroy SemiBold Italic"/>
              </a:rPr>
              <a:t>ingrediente natural patentado</a:t>
            </a:r>
            <a:r>
              <a:rPr dirty="0">
                <a:latin typeface="Gilroy SemiBold Italic"/>
              </a:rPr>
              <a:t> </a:t>
            </a:r>
            <a:r>
              <a:rPr lang="en-US" dirty="0" err="1">
                <a:latin typeface="Gilroy SemiBold Italic"/>
              </a:rPr>
              <a:t>Aquamin</a:t>
            </a:r>
            <a:r>
              <a:rPr lang="ru-RU" baseline="31999" dirty="0">
                <a:latin typeface="Gilroy SemiBold Italic"/>
              </a:rPr>
              <a:t>ТМ</a:t>
            </a:r>
          </a:p>
        </p:txBody>
      </p:sp>
      <p:sp>
        <p:nvSpPr>
          <p:cNvPr id="511" name="Поступают в организм  в основном с пищей —…"/>
          <p:cNvSpPr txBox="1"/>
          <p:nvPr/>
        </p:nvSpPr>
        <p:spPr>
          <a:xfrm>
            <a:off x="965199" y="2974312"/>
            <a:ext cx="3533229"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La composición está enriquecida con vitaminas </a:t>
            </a:r>
            <a:r>
              <a:rPr dirty="0">
                <a:latin typeface="Gilroy SemiBold Italic"/>
              </a:rPr>
              <a:t>D3 </a:t>
            </a:r>
            <a:r>
              <a:rPr lang="es-AR" dirty="0">
                <a:latin typeface="Gilroy SemiBold Italic"/>
              </a:rPr>
              <a:t>y</a:t>
            </a:r>
            <a:r>
              <a:rPr dirty="0">
                <a:latin typeface="Gilroy SemiBold Italic"/>
              </a:rPr>
              <a:t> K2, </a:t>
            </a:r>
            <a:r>
              <a:rPr lang="es-AR" dirty="0">
                <a:latin typeface="Gilroy SemiBold Italic"/>
              </a:rPr>
              <a:t>zinc</a:t>
            </a:r>
            <a:r>
              <a:rPr dirty="0">
                <a:latin typeface="Gilroy SemiBold Italic"/>
              </a:rPr>
              <a:t>, </a:t>
            </a:r>
            <a:r>
              <a:rPr lang="es-AR" dirty="0">
                <a:latin typeface="Gilroy SemiBold Italic"/>
              </a:rPr>
              <a:t>silicio</a:t>
            </a:r>
            <a:r>
              <a:rPr dirty="0">
                <a:latin typeface="Gilroy SemiBold Italic"/>
              </a:rPr>
              <a:t> </a:t>
            </a:r>
            <a:r>
              <a:rPr lang="es-AR" dirty="0">
                <a:latin typeface="Gilroy SemiBold Italic"/>
              </a:rPr>
              <a:t>y boro</a:t>
            </a:r>
            <a:r>
              <a:rPr dirty="0">
                <a:latin typeface="Gilroy SemiBold Italic"/>
              </a:rPr>
              <a:t>, </a:t>
            </a:r>
            <a:r>
              <a:rPr lang="es-AR" dirty="0">
                <a:latin typeface="Gilroy SemiBold Italic"/>
              </a:rPr>
              <a:t>micronutrientes que mejoran el metabolismo óseo. </a:t>
            </a:r>
            <a:endParaRPr dirty="0">
              <a:latin typeface="Gilroy SemiBold Italic"/>
            </a:endParaRPr>
          </a:p>
        </p:txBody>
      </p:sp>
      <p:sp>
        <p:nvSpPr>
          <p:cNvPr id="512" name="Поступают в организм  в основном с пищей —…"/>
          <p:cNvSpPr txBox="1"/>
          <p:nvPr/>
        </p:nvSpPr>
        <p:spPr>
          <a:xfrm>
            <a:off x="965197" y="1666213"/>
            <a:ext cx="32187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Calcio proveniente de </a:t>
            </a:r>
            <a:r>
              <a:rPr dirty="0" err="1">
                <a:latin typeface="Gilroy SemiBold Italic"/>
              </a:rPr>
              <a:t>Aquamin</a:t>
            </a:r>
            <a:r>
              <a:rPr baseline="31999" dirty="0" err="1">
                <a:latin typeface="Gilroy SemiBold Italic"/>
              </a:rPr>
              <a:t>ТМ</a:t>
            </a:r>
            <a:r>
              <a:rPr baseline="31999" dirty="0">
                <a:latin typeface="Gilroy SemiBold Italic"/>
              </a:rPr>
              <a:t> </a:t>
            </a:r>
            <a:r>
              <a:rPr lang="es-AR" dirty="0">
                <a:latin typeface="Gilroy SemiBold Italic"/>
              </a:rPr>
              <a:t>, ingrediente patentado con efectividad comprobada</a:t>
            </a:r>
            <a:endParaRPr dirty="0">
              <a:latin typeface="Gilroy SemiBold Italic"/>
            </a:endParaRPr>
          </a:p>
        </p:txBody>
      </p:sp>
      <p:pic>
        <p:nvPicPr>
          <p:cNvPr id="513" name="Безымянный-1-36.png" descr="Безымянный-1-36.png"/>
          <p:cNvPicPr>
            <a:picLocks noChangeAspect="1"/>
          </p:cNvPicPr>
          <p:nvPr/>
        </p:nvPicPr>
        <p:blipFill>
          <a:blip r:embed="rId5" cstate="print"/>
          <a:srcRect l="29"/>
          <a:stretch>
            <a:fillRect/>
          </a:stretch>
        </p:blipFill>
        <p:spPr>
          <a:xfrm>
            <a:off x="406524" y="1625599"/>
            <a:ext cx="431677" cy="431801"/>
          </a:xfrm>
          <a:prstGeom prst="rect">
            <a:avLst/>
          </a:prstGeom>
          <a:ln w="12700">
            <a:miter lim="400000"/>
          </a:ln>
        </p:spPr>
      </p:pic>
      <p:pic>
        <p:nvPicPr>
          <p:cNvPr id="514" name="Безымянный-1-47.png" descr="Безымянный-1-47.png"/>
          <p:cNvPicPr>
            <a:picLocks noChangeAspect="1"/>
          </p:cNvPicPr>
          <p:nvPr/>
        </p:nvPicPr>
        <p:blipFill>
          <a:blip r:embed="rId6" cstate="print"/>
          <a:stretch>
            <a:fillRect/>
          </a:stretch>
        </p:blipFill>
        <p:spPr>
          <a:xfrm>
            <a:off x="406400" y="2273300"/>
            <a:ext cx="431800" cy="431800"/>
          </a:xfrm>
          <a:prstGeom prst="rect">
            <a:avLst/>
          </a:prstGeom>
          <a:ln w="12700">
            <a:miter lim="400000"/>
          </a:ln>
        </p:spPr>
      </p:pic>
      <p:pic>
        <p:nvPicPr>
          <p:cNvPr id="515" name="Безымянный-1-34.png" descr="Безымянный-1-34.png"/>
          <p:cNvPicPr>
            <a:picLocks noChangeAspect="1"/>
          </p:cNvPicPr>
          <p:nvPr/>
        </p:nvPicPr>
        <p:blipFill>
          <a:blip r:embed="rId7" cstate="print"/>
          <a:stretch>
            <a:fillRect/>
          </a:stretch>
        </p:blipFill>
        <p:spPr>
          <a:xfrm>
            <a:off x="406400" y="2933700"/>
            <a:ext cx="431800" cy="431800"/>
          </a:xfrm>
          <a:prstGeom prst="rect">
            <a:avLst/>
          </a:prstGeom>
          <a:ln w="12700">
            <a:miter lim="400000"/>
          </a:ln>
        </p:spPr>
      </p:pic>
      <p:pic>
        <p:nvPicPr>
          <p:cNvPr id="516" name="Calci-Prime преза-37.png" descr="Calci-Prime преза-37.png"/>
          <p:cNvPicPr>
            <a:picLocks noChangeAspect="1"/>
          </p:cNvPicPr>
          <p:nvPr/>
        </p:nvPicPr>
        <p:blipFill>
          <a:blip r:embed="rId8" cstate="print"/>
          <a:srcRect t="782" b="783"/>
          <a:stretch>
            <a:fillRect/>
          </a:stretch>
        </p:blipFill>
        <p:spPr>
          <a:xfrm>
            <a:off x="7950200" y="4815530"/>
            <a:ext cx="787400" cy="138269"/>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521" name="Омега-3 — собирательное название полиненасыщенных жирных кислот (ПНЖК)"/>
          <p:cNvSpPr txBox="1"/>
          <p:nvPr/>
        </p:nvSpPr>
        <p:spPr>
          <a:xfrm>
            <a:off x="286604" y="406397"/>
            <a:ext cx="5868536"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b="1">
                <a:solidFill>
                  <a:srgbClr val="001F66"/>
                </a:solidFill>
                <a:latin typeface="Gilroy Bold"/>
                <a:ea typeface="Gilroy Bold"/>
                <a:cs typeface="Gilroy Bold"/>
                <a:sym typeface="Gilroy Bold"/>
              </a:defRPr>
            </a:pPr>
            <a:r>
              <a:rPr dirty="0" err="1"/>
              <a:t>Calci</a:t>
            </a:r>
            <a:r>
              <a:rPr dirty="0"/>
              <a:t>-Prime: </a:t>
            </a:r>
            <a:r>
              <a:rPr lang="es-AR" dirty="0"/>
              <a:t>ventajas con relación a</a:t>
            </a:r>
            <a:r>
              <a:rPr dirty="0"/>
              <a:t> </a:t>
            </a:r>
            <a:br>
              <a:rPr dirty="0"/>
            </a:br>
            <a:r>
              <a:rPr dirty="0"/>
              <a:t>Ca-Mg Complex</a:t>
            </a:r>
          </a:p>
        </p:txBody>
      </p:sp>
      <p:sp>
        <p:nvSpPr>
          <p:cNvPr id="522"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pic>
        <p:nvPicPr>
          <p:cNvPr id="523" name="Безымянный-1-44.png" descr="Безымянный-1-44.png"/>
          <p:cNvPicPr>
            <a:picLocks noChangeAspect="1"/>
          </p:cNvPicPr>
          <p:nvPr/>
        </p:nvPicPr>
        <p:blipFill>
          <a:blip r:embed="rId4" cstate="print"/>
          <a:stretch>
            <a:fillRect/>
          </a:stretch>
        </p:blipFill>
        <p:spPr>
          <a:xfrm>
            <a:off x="7950200" y="4815530"/>
            <a:ext cx="787400" cy="138269"/>
          </a:xfrm>
          <a:prstGeom prst="rect">
            <a:avLst/>
          </a:prstGeom>
          <a:ln w="12700">
            <a:miter lim="400000"/>
          </a:ln>
        </p:spPr>
      </p:pic>
      <p:sp>
        <p:nvSpPr>
          <p:cNvPr id="525" name="Поступают в организм  в основном с пищей —…"/>
          <p:cNvSpPr txBox="1"/>
          <p:nvPr/>
        </p:nvSpPr>
        <p:spPr>
          <a:xfrm>
            <a:off x="952500" y="1666213"/>
            <a:ext cx="3390900"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200">
                <a:solidFill>
                  <a:srgbClr val="001F67"/>
                </a:solidFill>
                <a:latin typeface="Gilroy Regular"/>
                <a:ea typeface="Gilroy Regular"/>
                <a:cs typeface="Gilroy Regular"/>
                <a:sym typeface="Gilroy Regular"/>
              </a:defRPr>
            </a:lvl1pPr>
          </a:lstStyle>
          <a:p>
            <a:r>
              <a:rPr dirty="0">
                <a:latin typeface="Gilroy SemiBold Italic"/>
              </a:rPr>
              <a:t>1 </a:t>
            </a:r>
            <a:r>
              <a:rPr lang="es-AR" dirty="0">
                <a:latin typeface="Gilroy SemiBold Italic"/>
              </a:rPr>
              <a:t>dosis diaria</a:t>
            </a:r>
            <a:r>
              <a:rPr dirty="0">
                <a:latin typeface="Gilroy SemiBold Italic"/>
              </a:rPr>
              <a:t> (4 </a:t>
            </a:r>
            <a:r>
              <a:rPr lang="es-AR" dirty="0">
                <a:latin typeface="Gilroy SemiBold Italic"/>
              </a:rPr>
              <a:t>cápsulas</a:t>
            </a:r>
            <a:r>
              <a:rPr dirty="0">
                <a:latin typeface="Gilroy SemiBold Italic"/>
              </a:rPr>
              <a:t>) </a:t>
            </a:r>
            <a:r>
              <a:rPr lang="es-AR" dirty="0">
                <a:latin typeface="Gilroy SemiBold Italic"/>
              </a:rPr>
              <a:t>posee más calcio</a:t>
            </a:r>
            <a:r>
              <a:rPr dirty="0">
                <a:latin typeface="Gilroy SemiBold Italic"/>
              </a:rPr>
              <a:t> (+ 83%) </a:t>
            </a:r>
            <a:r>
              <a:rPr lang="es-AR" dirty="0">
                <a:latin typeface="Gilroy SemiBold Italic"/>
              </a:rPr>
              <a:t>y</a:t>
            </a:r>
            <a:r>
              <a:rPr dirty="0">
                <a:latin typeface="Gilroy SemiBold Italic"/>
              </a:rPr>
              <a:t> </a:t>
            </a:r>
            <a:r>
              <a:rPr lang="es-AR" dirty="0">
                <a:latin typeface="Gilroy SemiBold Italic"/>
              </a:rPr>
              <a:t>magnesio</a:t>
            </a:r>
            <a:r>
              <a:rPr dirty="0">
                <a:latin typeface="Gilroy SemiBold Italic"/>
              </a:rPr>
              <a:t> (+ 60%)*  </a:t>
            </a:r>
          </a:p>
        </p:txBody>
      </p:sp>
      <p:sp>
        <p:nvSpPr>
          <p:cNvPr id="526" name="Поступают в организм  в основном с пищей —…"/>
          <p:cNvSpPr txBox="1"/>
          <p:nvPr/>
        </p:nvSpPr>
        <p:spPr>
          <a:xfrm>
            <a:off x="952500" y="2402813"/>
            <a:ext cx="3451266"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200">
                <a:solidFill>
                  <a:srgbClr val="001F67"/>
                </a:solidFill>
                <a:latin typeface="Gilroy Regular"/>
                <a:ea typeface="Gilroy Regular"/>
                <a:cs typeface="Gilroy Regular"/>
                <a:sym typeface="Gilroy Regular"/>
              </a:defRPr>
            </a:lvl1pPr>
          </a:lstStyle>
          <a:p>
            <a:r>
              <a:rPr lang="es-AR" dirty="0">
                <a:latin typeface="Gilroy SemiBold Italic"/>
              </a:rPr>
              <a:t>Su composición está enriquecida con zinc y manganeso</a:t>
            </a:r>
            <a:endParaRPr dirty="0">
              <a:latin typeface="Gilroy SemiBold Italic"/>
            </a:endParaRPr>
          </a:p>
        </p:txBody>
      </p:sp>
      <p:sp>
        <p:nvSpPr>
          <p:cNvPr id="527" name="Поступают в организм  в основном с пищей —…"/>
          <p:cNvSpPr txBox="1"/>
          <p:nvPr/>
        </p:nvSpPr>
        <p:spPr>
          <a:xfrm>
            <a:off x="952498" y="3063213"/>
            <a:ext cx="2769989"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200">
                <a:solidFill>
                  <a:srgbClr val="001F67"/>
                </a:solidFill>
                <a:latin typeface="Gilroy Regular"/>
                <a:ea typeface="Gilroy Regular"/>
                <a:cs typeface="Gilroy Regular"/>
                <a:sym typeface="Gilroy Regular"/>
              </a:defRPr>
            </a:lvl1pPr>
          </a:lstStyle>
          <a:p>
            <a:r>
              <a:rPr dirty="0">
                <a:latin typeface="Gilroy SemiBold Italic"/>
              </a:rPr>
              <a:t>1 </a:t>
            </a:r>
            <a:r>
              <a:rPr lang="es-AR" dirty="0">
                <a:latin typeface="Gilroy SemiBold Italic"/>
              </a:rPr>
              <a:t>envase alcanza para 30 días en lugar de 22</a:t>
            </a:r>
            <a:endParaRPr dirty="0">
              <a:latin typeface="Gilroy SemiBold Italic"/>
            </a:endParaRPr>
          </a:p>
        </p:txBody>
      </p:sp>
      <p:pic>
        <p:nvPicPr>
          <p:cNvPr id="528" name="Безымянный-1-45.png" descr="Безымянный-1-45.png"/>
          <p:cNvPicPr>
            <a:picLocks noChangeAspect="1"/>
          </p:cNvPicPr>
          <p:nvPr/>
        </p:nvPicPr>
        <p:blipFill>
          <a:blip r:embed="rId5" cstate="print"/>
          <a:stretch>
            <a:fillRect/>
          </a:stretch>
        </p:blipFill>
        <p:spPr>
          <a:xfrm>
            <a:off x="406399" y="1625600"/>
            <a:ext cx="431802" cy="431800"/>
          </a:xfrm>
          <a:prstGeom prst="rect">
            <a:avLst/>
          </a:prstGeom>
          <a:ln w="12700">
            <a:miter lim="400000"/>
          </a:ln>
        </p:spPr>
      </p:pic>
      <p:pic>
        <p:nvPicPr>
          <p:cNvPr id="529" name="Безымянный-1-48.png" descr="Безымянный-1-48.png"/>
          <p:cNvPicPr>
            <a:picLocks noChangeAspect="1"/>
          </p:cNvPicPr>
          <p:nvPr/>
        </p:nvPicPr>
        <p:blipFill>
          <a:blip r:embed="rId6" cstate="print"/>
          <a:stretch>
            <a:fillRect/>
          </a:stretch>
        </p:blipFill>
        <p:spPr>
          <a:xfrm>
            <a:off x="406400" y="2273300"/>
            <a:ext cx="431800" cy="431800"/>
          </a:xfrm>
          <a:prstGeom prst="rect">
            <a:avLst/>
          </a:prstGeom>
          <a:ln w="12700">
            <a:miter lim="400000"/>
          </a:ln>
        </p:spPr>
      </p:pic>
      <p:pic>
        <p:nvPicPr>
          <p:cNvPr id="530" name="Безымянный-1-40.png" descr="Безымянный-1-40.png"/>
          <p:cNvPicPr>
            <a:picLocks noChangeAspect="1"/>
          </p:cNvPicPr>
          <p:nvPr/>
        </p:nvPicPr>
        <p:blipFill>
          <a:blip r:embed="rId7" cstate="print"/>
          <a:srcRect t="29"/>
          <a:stretch>
            <a:fillRect/>
          </a:stretch>
        </p:blipFill>
        <p:spPr>
          <a:xfrm>
            <a:off x="406398" y="2933824"/>
            <a:ext cx="431801" cy="431679"/>
          </a:xfrm>
          <a:prstGeom prst="rect">
            <a:avLst/>
          </a:prstGeom>
          <a:ln w="12700">
            <a:miter lim="400000"/>
          </a:ln>
        </p:spPr>
      </p:pic>
      <p:pic>
        <p:nvPicPr>
          <p:cNvPr id="531" name="ca_mg.jpg" descr="ca_mg.jpg"/>
          <p:cNvPicPr>
            <a:picLocks noChangeAspect="1"/>
          </p:cNvPicPr>
          <p:nvPr/>
        </p:nvPicPr>
        <p:blipFill>
          <a:blip r:embed="rId8" cstate="print"/>
          <a:srcRect l="21313" r="11927"/>
          <a:stretch>
            <a:fillRect/>
          </a:stretch>
        </p:blipFill>
        <p:spPr>
          <a:xfrm>
            <a:off x="6318913" y="0"/>
            <a:ext cx="2827368" cy="5143500"/>
          </a:xfrm>
          <a:prstGeom prst="rect">
            <a:avLst/>
          </a:prstGeom>
          <a:ln w="12700">
            <a:miter lim="400000"/>
          </a:ln>
        </p:spPr>
      </p:pic>
      <p:pic>
        <p:nvPicPr>
          <p:cNvPr id="532" name="Calci-Prime преза-37.png" descr="Calci-Prime преза-37.png"/>
          <p:cNvPicPr>
            <a:picLocks noChangeAspect="1"/>
          </p:cNvPicPr>
          <p:nvPr/>
        </p:nvPicPr>
        <p:blipFill>
          <a:blip r:embed="rId9" cstate="print"/>
          <a:srcRect t="782" b="783"/>
          <a:stretch>
            <a:fillRect/>
          </a:stretch>
        </p:blipFill>
        <p:spPr>
          <a:xfrm>
            <a:off x="7950200" y="4815530"/>
            <a:ext cx="787400" cy="138269"/>
          </a:xfrm>
          <a:prstGeom prst="rect">
            <a:avLst/>
          </a:prstGeom>
          <a:ln w="12700">
            <a:miter lim="400000"/>
          </a:ln>
        </p:spPr>
      </p:pic>
      <p:sp>
        <p:nvSpPr>
          <p:cNvPr id="533" name="*Это компенсирует возможную меньшую биодоступность кальция…"/>
          <p:cNvSpPr txBox="1"/>
          <p:nvPr/>
        </p:nvSpPr>
        <p:spPr>
          <a:xfrm>
            <a:off x="1411688" y="4626592"/>
            <a:ext cx="4229100"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000">
                <a:solidFill>
                  <a:srgbClr val="001F66"/>
                </a:solidFill>
                <a:uFill>
                  <a:solidFill>
                    <a:srgbClr val="0000FF"/>
                  </a:solidFill>
                </a:uFill>
                <a:latin typeface="Gilroy Regular"/>
                <a:ea typeface="Gilroy Regular"/>
                <a:cs typeface="Gilroy Regular"/>
                <a:sym typeface="Gilroy Regular"/>
              </a:defRPr>
            </a:pPr>
            <a:endParaRPr dirty="0">
              <a:latin typeface="Gilroy SemiBold Italic"/>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grpSp>
        <p:nvGrpSpPr>
          <p:cNvPr id="6" name="Группа"/>
          <p:cNvGrpSpPr/>
          <p:nvPr/>
        </p:nvGrpSpPr>
        <p:grpSpPr>
          <a:xfrm>
            <a:off x="-5761" y="449"/>
            <a:ext cx="9155522" cy="5142602"/>
            <a:chOff x="0" y="0"/>
            <a:chExt cx="9155521" cy="5142601"/>
          </a:xfrm>
        </p:grpSpPr>
        <p:pic>
          <p:nvPicPr>
            <p:cNvPr id="7" name="DSC02306_Dx0 копия.jpg" descr="DSC02306_Dx0 копия.jpg"/>
            <p:cNvPicPr>
              <a:picLocks noChangeAspect="1"/>
            </p:cNvPicPr>
            <p:nvPr/>
          </p:nvPicPr>
          <p:blipFill>
            <a:blip r:embed="rId3">
              <a:extLst/>
            </a:blip>
            <a:srcRect l="17376" t="10942" r="4404" b="10942"/>
            <a:stretch>
              <a:fillRect/>
            </a:stretch>
          </p:blipFill>
          <p:spPr>
            <a:xfrm>
              <a:off x="0" y="0"/>
              <a:ext cx="9155522" cy="5142602"/>
            </a:xfrm>
            <a:prstGeom prst="rect">
              <a:avLst/>
            </a:prstGeom>
            <a:ln w="12700" cap="flat">
              <a:noFill/>
              <a:miter lim="400000"/>
            </a:ln>
            <a:effectLst/>
          </p:spPr>
        </p:pic>
        <p:pic>
          <p:nvPicPr>
            <p:cNvPr id="8" name="Calci-Prime преза-37.png" descr="Calci-Prime преза-37.png"/>
            <p:cNvPicPr>
              <a:picLocks noChangeAspect="1"/>
            </p:cNvPicPr>
            <p:nvPr/>
          </p:nvPicPr>
          <p:blipFill>
            <a:blip r:embed="rId4">
              <a:extLst/>
            </a:blip>
            <a:srcRect t="832" b="830"/>
            <a:stretch>
              <a:fillRect/>
            </a:stretch>
          </p:blipFill>
          <p:spPr>
            <a:xfrm>
              <a:off x="412200" y="479791"/>
              <a:ext cx="1257302" cy="219339"/>
            </a:xfrm>
            <a:prstGeom prst="rect">
              <a:avLst/>
            </a:prstGeom>
            <a:ln w="12700" cap="flat">
              <a:noFill/>
              <a:miter lim="400000"/>
            </a:ln>
            <a:effectLst/>
          </p:spPr>
        </p:pic>
      </p:grpSp>
      <p:sp>
        <p:nvSpPr>
          <p:cNvPr id="110" name="Google Shape;106;p23"/>
          <p:cNvSpPr txBox="1">
            <a:spLocks noGrp="1"/>
          </p:cNvSpPr>
          <p:nvPr>
            <p:ph type="ctrTitle"/>
          </p:nvPr>
        </p:nvSpPr>
        <p:spPr>
          <a:xfrm>
            <a:off x="330200" y="2198521"/>
            <a:ext cx="5339620" cy="1532380"/>
          </a:xfrm>
          <a:prstGeom prst="rect">
            <a:avLst/>
          </a:prstGeom>
        </p:spPr>
        <p:txBody>
          <a:bodyPr anchor="t"/>
          <a:lstStyle>
            <a:lvl1pPr algn="l" defTabSz="457200">
              <a:defRPr sz="2200">
                <a:solidFill>
                  <a:srgbClr val="001F66"/>
                </a:solidFill>
                <a:latin typeface="Gilroy SemiBold Italic"/>
                <a:ea typeface="Gilroy SemiBold Italic"/>
                <a:cs typeface="Gilroy SemiBold Italic"/>
                <a:sym typeface="Gilroy Semibold"/>
              </a:defRPr>
            </a:lvl1pPr>
          </a:lstStyle>
          <a:p>
            <a:r>
              <a:rPr lang="es-AR" dirty="0">
                <a:solidFill>
                  <a:schemeClr val="bg1"/>
                </a:solidFill>
              </a:rPr>
              <a:t>Su refuerzo interno</a:t>
            </a:r>
            <a:endParaRPr dirty="0">
              <a:solidFill>
                <a:schemeClr val="bg1"/>
              </a:solidFill>
            </a:endParaRPr>
          </a:p>
        </p:txBody>
      </p:sp>
      <p:sp>
        <p:nvSpPr>
          <p:cNvPr id="111" name="O!Mega-3 TG"/>
          <p:cNvSpPr txBox="1"/>
          <p:nvPr/>
        </p:nvSpPr>
        <p:spPr>
          <a:xfrm>
            <a:off x="406397" y="1016000"/>
            <a:ext cx="3039294" cy="1191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4300" b="1">
                <a:solidFill>
                  <a:srgbClr val="001F66"/>
                </a:solidFill>
                <a:latin typeface="Gilroy Bold"/>
                <a:ea typeface="Gilroy Bold"/>
                <a:cs typeface="Gilroy Bold"/>
                <a:sym typeface="Gilroy Bold"/>
              </a:defRPr>
            </a:pPr>
            <a:endParaRPr>
              <a:solidFill>
                <a:schemeClr val="bg1"/>
              </a:solidFill>
            </a:endParaRPr>
          </a:p>
          <a:p>
            <a:pPr>
              <a:lnSpc>
                <a:spcPct val="90000"/>
              </a:lnSpc>
              <a:defRPr sz="4300" b="1">
                <a:solidFill>
                  <a:srgbClr val="001F66"/>
                </a:solidFill>
                <a:latin typeface="Gilroy Bold"/>
                <a:ea typeface="Gilroy Bold"/>
                <a:cs typeface="Gilroy Bold"/>
                <a:sym typeface="Gilroy Bold"/>
              </a:defRPr>
            </a:pPr>
            <a:r>
              <a:rPr>
                <a:solidFill>
                  <a:schemeClr val="bg1"/>
                </a:solidFill>
              </a:rPr>
              <a:t>Calci-Prime</a:t>
            </a:r>
          </a:p>
        </p:txBody>
      </p:sp>
    </p:spTree>
    <p:extLst>
      <p:ext uri="{BB962C8B-B14F-4D97-AF65-F5344CB8AC3E}">
        <p14:creationId xmlns:p14="http://schemas.microsoft.com/office/powerpoint/2010/main" val="18906266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Calci-Prime преза_Монтажная область 1.png" descr="Calci-Prime преза_Монтажная область 1.png"/>
          <p:cNvPicPr>
            <a:picLocks noChangeAspect="1"/>
          </p:cNvPicPr>
          <p:nvPr/>
        </p:nvPicPr>
        <p:blipFill>
          <a:blip r:embed="rId2" cstate="print">
            <a:alphaModFix amt="50000"/>
          </a:blip>
          <a:stretch>
            <a:fillRect/>
          </a:stretch>
        </p:blipFill>
        <p:spPr>
          <a:xfrm>
            <a:off x="0" y="0"/>
            <a:ext cx="9144000" cy="5143500"/>
          </a:xfrm>
          <a:prstGeom prst="rect">
            <a:avLst/>
          </a:prstGeom>
          <a:ln w="12700">
            <a:miter lim="400000"/>
          </a:ln>
        </p:spPr>
      </p:pic>
      <p:sp>
        <p:nvSpPr>
          <p:cNvPr id="543" name="Исследования и литература"/>
          <p:cNvSpPr txBox="1"/>
          <p:nvPr/>
        </p:nvSpPr>
        <p:spPr>
          <a:xfrm>
            <a:off x="406398" y="406399"/>
            <a:ext cx="1676741"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b="1">
                <a:solidFill>
                  <a:srgbClr val="001F67"/>
                </a:solidFill>
                <a:latin typeface="Gilroy Bold"/>
                <a:ea typeface="Gilroy Bold"/>
                <a:cs typeface="Gilroy Bold"/>
                <a:sym typeface="Gilroy Bold"/>
              </a:defRPr>
            </a:lvl1pPr>
          </a:lstStyle>
          <a:p>
            <a:r>
              <a:rPr lang="es-AR" dirty="0"/>
              <a:t>Referencias</a:t>
            </a:r>
            <a:endParaRPr dirty="0"/>
          </a:p>
        </p:txBody>
      </p:sp>
      <p:sp>
        <p:nvSpPr>
          <p:cNvPr id="544"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pic>
        <p:nvPicPr>
          <p:cNvPr id="545" name="Безымянный-1-44.png" descr="Безымянный-1-44.png"/>
          <p:cNvPicPr>
            <a:picLocks noChangeAspect="1"/>
          </p:cNvPicPr>
          <p:nvPr/>
        </p:nvPicPr>
        <p:blipFill>
          <a:blip r:embed="rId3" cstate="print"/>
          <a:stretch>
            <a:fillRect/>
          </a:stretch>
        </p:blipFill>
        <p:spPr>
          <a:xfrm>
            <a:off x="8026400" y="4815530"/>
            <a:ext cx="787400" cy="138269"/>
          </a:xfrm>
          <a:prstGeom prst="rect">
            <a:avLst/>
          </a:prstGeom>
          <a:ln w="12700">
            <a:miter lim="400000"/>
          </a:ln>
        </p:spPr>
      </p:pic>
      <p:sp>
        <p:nvSpPr>
          <p:cNvPr id="546" name="Guo XF, Li KL, Li JM, Li D. Effects of EPA and DHA on blood pressure and inflammatory factors: a meta-analysis of randomized  controlled trials. Crit Rev Food Sci Nutr. 2019;59(20):3380-3393. https://doi.org/10.1080/10408398.2018.1492901"/>
          <p:cNvSpPr txBox="1"/>
          <p:nvPr/>
        </p:nvSpPr>
        <p:spPr>
          <a:xfrm>
            <a:off x="632941" y="1092199"/>
            <a:ext cx="7080464"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dirty="0" err="1">
                <a:latin typeface="Gilroy SemiBold Italic"/>
              </a:rPr>
              <a:t>Shlisky</a:t>
            </a:r>
            <a:r>
              <a:rPr dirty="0">
                <a:latin typeface="Gilroy SemiBold Italic"/>
              </a:rPr>
              <a:t> J, </a:t>
            </a:r>
            <a:r>
              <a:rPr dirty="0" err="1">
                <a:latin typeface="Gilroy SemiBold Italic"/>
              </a:rPr>
              <a:t>Mandlik</a:t>
            </a:r>
            <a:r>
              <a:rPr dirty="0">
                <a:latin typeface="Gilroy SemiBold Italic"/>
              </a:rPr>
              <a:t> R, Askari S, et al. Calcium deficiency worldwide: prevalence of inadequate intakes and associated health outcomes. Ann N Y </a:t>
            </a:r>
            <a:r>
              <a:rPr dirty="0" err="1">
                <a:latin typeface="Gilroy SemiBold Italic"/>
              </a:rPr>
              <a:t>Acad</a:t>
            </a:r>
            <a:r>
              <a:rPr dirty="0">
                <a:latin typeface="Gilroy SemiBold Italic"/>
              </a:rPr>
              <a:t> Sci. </a:t>
            </a:r>
            <a:br>
              <a:rPr dirty="0">
                <a:latin typeface="Gilroy SemiBold Italic"/>
              </a:rPr>
            </a:br>
            <a:r>
              <a:rPr dirty="0">
                <a:latin typeface="Gilroy SemiBold Italic"/>
              </a:rPr>
              <a:t>2022;1512(1):10-28. </a:t>
            </a:r>
            <a:r>
              <a:rPr u="sng" dirty="0">
                <a:solidFill>
                  <a:srgbClr val="0000FF"/>
                </a:solidFill>
                <a:uFill>
                  <a:solidFill>
                    <a:srgbClr val="0000FF"/>
                  </a:solidFill>
                </a:uFill>
                <a:latin typeface="Gilroy SemiBold Italic"/>
                <a:hlinkClick r:id="rId4"/>
              </a:rPr>
              <a:t>https://doi.org/10.1111/nyas.14758</a:t>
            </a:r>
          </a:p>
        </p:txBody>
      </p:sp>
      <p:sp>
        <p:nvSpPr>
          <p:cNvPr id="547" name="1."/>
          <p:cNvSpPr txBox="1"/>
          <p:nvPr/>
        </p:nvSpPr>
        <p:spPr>
          <a:xfrm>
            <a:off x="406399" y="1092199"/>
            <a:ext cx="139800"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1.</a:t>
            </a:r>
          </a:p>
        </p:txBody>
      </p:sp>
      <p:sp>
        <p:nvSpPr>
          <p:cNvPr id="548" name="Lee JB, Notay K, Klingel SL, Chabowski A, Mutch DM, Millar PJ. Docosahexaenoic acid reduces resting blood pressure but  increases muscle sympathetic outflow compared with eicosapentaenoic acid in healthy men and women. Am J Physiol Heart  Circ Physiol. 2"/>
          <p:cNvSpPr txBox="1"/>
          <p:nvPr/>
        </p:nvSpPr>
        <p:spPr>
          <a:xfrm>
            <a:off x="632938" y="1457321"/>
            <a:ext cx="7298473"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Abou Neel EA, Aljabo A, Strange A, et al. Demineralization-remineralization dynamics in teeth and bone. Int J Nanomedicine. 2016;11:4743-4763. Published </a:t>
            </a:r>
            <a:br>
              <a:rPr>
                <a:latin typeface="Gilroy SemiBold Italic"/>
              </a:rPr>
            </a:br>
            <a:r>
              <a:rPr>
                <a:latin typeface="Gilroy SemiBold Italic"/>
              </a:rPr>
              <a:t>2016 Sep 19. </a:t>
            </a:r>
            <a:r>
              <a:rPr u="sng">
                <a:solidFill>
                  <a:srgbClr val="0000FF"/>
                </a:solidFill>
                <a:uFill>
                  <a:solidFill>
                    <a:srgbClr val="0000FF"/>
                  </a:solidFill>
                </a:uFill>
                <a:latin typeface="Gilroy SemiBold Italic"/>
                <a:hlinkClick r:id="rId5"/>
              </a:rPr>
              <a:t>https://doi.org/10.2147/IJN.S107624</a:t>
            </a:r>
          </a:p>
        </p:txBody>
      </p:sp>
      <p:sp>
        <p:nvSpPr>
          <p:cNvPr id="549" name="2."/>
          <p:cNvSpPr txBox="1"/>
          <p:nvPr/>
        </p:nvSpPr>
        <p:spPr>
          <a:xfrm>
            <a:off x="406396" y="1457321"/>
            <a:ext cx="139800"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2.</a:t>
            </a:r>
          </a:p>
        </p:txBody>
      </p:sp>
      <p:sp>
        <p:nvSpPr>
          <p:cNvPr id="550" name="Saccà SC, Cutolo CA, Ferrari D, Corazza P, Traverso CE. The Eye, Oxidative Damage and Polyunsaturated Fatty Acids. Nutrients.  2018;10(6):668. Published 2018 May 24. https://doi.org/10.3390/nu10060668"/>
          <p:cNvSpPr txBox="1"/>
          <p:nvPr/>
        </p:nvSpPr>
        <p:spPr>
          <a:xfrm>
            <a:off x="632940" y="1828798"/>
            <a:ext cx="66749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Wang CJ, McCauley LK. Osteoporosis and Periodontitis. Curr Osteoporos Rep. 2016;14(6):284-291. </a:t>
            </a:r>
            <a:r>
              <a:rPr u="sng">
                <a:solidFill>
                  <a:srgbClr val="0000FF"/>
                </a:solidFill>
                <a:uFill>
                  <a:solidFill>
                    <a:srgbClr val="0000FF"/>
                  </a:solidFill>
                </a:uFill>
                <a:latin typeface="Gilroy SemiBold Italic"/>
                <a:hlinkClick r:id="rId6"/>
              </a:rPr>
              <a:t>https://doi.org/10.1007/s11914-016-0330-3</a:t>
            </a:r>
          </a:p>
        </p:txBody>
      </p:sp>
      <p:sp>
        <p:nvSpPr>
          <p:cNvPr id="551" name="3."/>
          <p:cNvSpPr txBox="1"/>
          <p:nvPr/>
        </p:nvSpPr>
        <p:spPr>
          <a:xfrm>
            <a:off x="406396" y="1809748"/>
            <a:ext cx="139800"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3.</a:t>
            </a:r>
          </a:p>
        </p:txBody>
      </p:sp>
      <p:sp>
        <p:nvSpPr>
          <p:cNvPr id="552" name="Giles GE, Mahoney CR, Urry HL, Brunyé TT, Taylor HA, Kanarek RB. Omega-3 fatty acids and stress-induced changes to mood  and cognition in healthy individuals. Pharmacol Biochem Behav. 2015;132:10-19. https://doi.org/10.1016/j.pbb.2015.02.018"/>
          <p:cNvSpPr txBox="1"/>
          <p:nvPr/>
        </p:nvSpPr>
        <p:spPr>
          <a:xfrm>
            <a:off x="632940" y="2054223"/>
            <a:ext cx="6086603"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Südhof TC. Calcium control of neurotransmitter release. Cold Spring Harb Perspect Biol. 2012;4(1):a011353. Published 2012 Jan 1. </a:t>
            </a:r>
            <a:br>
              <a:rPr>
                <a:latin typeface="Gilroy SemiBold Italic"/>
              </a:rPr>
            </a:br>
            <a:r>
              <a:rPr u="sng">
                <a:solidFill>
                  <a:srgbClr val="0000FF"/>
                </a:solidFill>
                <a:uFill>
                  <a:solidFill>
                    <a:srgbClr val="0000FF"/>
                  </a:solidFill>
                </a:uFill>
                <a:latin typeface="Gilroy SemiBold Italic"/>
                <a:hlinkClick r:id="rId7"/>
              </a:rPr>
              <a:t>https://doi.org/10.1101/cshperspect.a011353</a:t>
            </a:r>
          </a:p>
        </p:txBody>
      </p:sp>
      <p:sp>
        <p:nvSpPr>
          <p:cNvPr id="553" name="4."/>
          <p:cNvSpPr txBox="1"/>
          <p:nvPr/>
        </p:nvSpPr>
        <p:spPr>
          <a:xfrm>
            <a:off x="406396" y="2054223"/>
            <a:ext cx="139800"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4.</a:t>
            </a:r>
          </a:p>
        </p:txBody>
      </p:sp>
      <p:sp>
        <p:nvSpPr>
          <p:cNvPr id="554" name="Al-Khalaifah H. Modulatory Effect of Dietary Polyunsaturated Fatty Acids on Immunity, Represented by Phagocytic Activity. Front  Vet Sci. 2020;7:569939. Published 2020 Sep 22. https://doi.org/10.3389/fvets.2020.569939"/>
          <p:cNvSpPr txBox="1"/>
          <p:nvPr/>
        </p:nvSpPr>
        <p:spPr>
          <a:xfrm>
            <a:off x="632939" y="2419348"/>
            <a:ext cx="744114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Johnson JD, Jennings R. Hypocalcemia and Cardiac Arrhythmias. Am J Dis Child. 1968;115(3):373–376. </a:t>
            </a:r>
            <a:r>
              <a:rPr u="sng">
                <a:solidFill>
                  <a:srgbClr val="0000FF"/>
                </a:solidFill>
                <a:uFill>
                  <a:solidFill>
                    <a:srgbClr val="0000FF"/>
                  </a:solidFill>
                </a:uFill>
                <a:latin typeface="Gilroy SemiBold Italic"/>
                <a:hlinkClick r:id="rId8"/>
              </a:rPr>
              <a:t>https://doi.org/10.1001/archpedi.1968.02100010375014</a:t>
            </a:r>
          </a:p>
        </p:txBody>
      </p:sp>
      <p:sp>
        <p:nvSpPr>
          <p:cNvPr id="555" name="5."/>
          <p:cNvSpPr txBox="1"/>
          <p:nvPr/>
        </p:nvSpPr>
        <p:spPr>
          <a:xfrm>
            <a:off x="406396" y="2400298"/>
            <a:ext cx="139800"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5.</a:t>
            </a:r>
          </a:p>
        </p:txBody>
      </p:sp>
      <p:sp>
        <p:nvSpPr>
          <p:cNvPr id="556" name="Vaid M, Singh T, Prasad R, Katiyar SK. Intake of high-fat diet stimulates the risk of ultraviolet radiation-induced skin tumors  and malignant progression of papillomas to carcinoma in SKH-1 hairless mice. Toxicol Appl Pharmacol. 2014;274(1):147-155.  ht"/>
          <p:cNvSpPr txBox="1"/>
          <p:nvPr/>
        </p:nvSpPr>
        <p:spPr>
          <a:xfrm>
            <a:off x="632937" y="2651124"/>
            <a:ext cx="7122143"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Juan D. Hypocalcemia. Differential diagnosis and mechanisms. Arch Intern Med. 1979;139(10):1166-1171. </a:t>
            </a:r>
            <a:r>
              <a:rPr u="sng">
                <a:solidFill>
                  <a:srgbClr val="0000FF"/>
                </a:solidFill>
                <a:uFill>
                  <a:solidFill>
                    <a:srgbClr val="0000FF"/>
                  </a:solidFill>
                </a:uFill>
                <a:latin typeface="Gilroy SemiBold Italic"/>
                <a:hlinkClick r:id="rId9"/>
              </a:rPr>
              <a:t>https://doi.org/10.1001/archinte.139.10.1166</a:t>
            </a:r>
          </a:p>
        </p:txBody>
      </p:sp>
      <p:sp>
        <p:nvSpPr>
          <p:cNvPr id="557" name="6."/>
          <p:cNvSpPr txBox="1"/>
          <p:nvPr/>
        </p:nvSpPr>
        <p:spPr>
          <a:xfrm>
            <a:off x="406396" y="2632074"/>
            <a:ext cx="139800"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6.</a:t>
            </a:r>
          </a:p>
        </p:txBody>
      </p:sp>
      <p:sp>
        <p:nvSpPr>
          <p:cNvPr id="558" name="Stark KD, Van Elswyk ME, Higgins MR, Weatherford CA, Salem N Jr. Global survey of the omega-3 fatty acids, docosahexaenoic  acid and eicosapentaenoic acid in the blood stream of healthy adults. Prog Lipid Res. 2016;63:132-152.  https://doi.org/10.1016/j."/>
          <p:cNvSpPr txBox="1"/>
          <p:nvPr/>
        </p:nvSpPr>
        <p:spPr>
          <a:xfrm>
            <a:off x="632938" y="3105149"/>
            <a:ext cx="7330533"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Abdi F, Ozgoli G, Rahnemaie FS. A systematic review of the role of vitamin D and calcium in premenstrual syndrome [published correction appears in Obstet </a:t>
            </a:r>
            <a:br>
              <a:rPr>
                <a:latin typeface="Gilroy SemiBold Italic"/>
              </a:rPr>
            </a:br>
            <a:r>
              <a:rPr>
                <a:latin typeface="Gilroy SemiBold Italic"/>
              </a:rPr>
              <a:t>Gynecol Sci. 2020 Mar;63(2):213]. Obstet Gynecol Sci. 2019;62(2):73-86. </a:t>
            </a:r>
            <a:r>
              <a:rPr u="sng">
                <a:solidFill>
                  <a:srgbClr val="0000FF"/>
                </a:solidFill>
                <a:uFill>
                  <a:solidFill>
                    <a:srgbClr val="0000FF"/>
                  </a:solidFill>
                </a:uFill>
                <a:latin typeface="Gilroy SemiBold Italic"/>
                <a:hlinkClick r:id="rId10"/>
              </a:rPr>
              <a:t>https://doi.org/10.5468/ogs.2019.62.2.73</a:t>
            </a:r>
          </a:p>
        </p:txBody>
      </p:sp>
      <p:sp>
        <p:nvSpPr>
          <p:cNvPr id="559" name="7."/>
          <p:cNvSpPr txBox="1"/>
          <p:nvPr/>
        </p:nvSpPr>
        <p:spPr>
          <a:xfrm>
            <a:off x="406396" y="3105149"/>
            <a:ext cx="139801"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8.</a:t>
            </a:r>
          </a:p>
        </p:txBody>
      </p:sp>
      <p:sp>
        <p:nvSpPr>
          <p:cNvPr id="560" name="8."/>
          <p:cNvSpPr txBox="1"/>
          <p:nvPr/>
        </p:nvSpPr>
        <p:spPr>
          <a:xfrm>
            <a:off x="332900" y="4216398"/>
            <a:ext cx="213321"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11.</a:t>
            </a:r>
          </a:p>
        </p:txBody>
      </p:sp>
      <p:sp>
        <p:nvSpPr>
          <p:cNvPr id="561" name="Dyerberg J, Madsen P, Møller JM, Aardestrup I, Schmidt EB. Bioavailability of marine n-3 fatty acid formulations. Prostaglandins  Leukot Essent Fatty Acids. 2010;83(3):137-141. https://doi.org/10.1016/j.plefa.2010.06.007"/>
          <p:cNvSpPr txBox="1"/>
          <p:nvPr/>
        </p:nvSpPr>
        <p:spPr>
          <a:xfrm>
            <a:off x="632941" y="4216398"/>
            <a:ext cx="7312899"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dirty="0" err="1">
                <a:latin typeface="Gilroy SemiBold Italic"/>
              </a:rPr>
              <a:t>Nordin</a:t>
            </a:r>
            <a:r>
              <a:rPr dirty="0">
                <a:latin typeface="Gilroy SemiBold Italic"/>
              </a:rPr>
              <a:t> BE, Need AG, Morris HA, Horowitz M. The nature and significance of the relationship between urinary sodium and urinary calcium in women. J </a:t>
            </a:r>
            <a:r>
              <a:rPr dirty="0" err="1">
                <a:latin typeface="Gilroy SemiBold Italic"/>
              </a:rPr>
              <a:t>Nutr</a:t>
            </a:r>
            <a:r>
              <a:rPr dirty="0">
                <a:latin typeface="Gilroy SemiBold Italic"/>
              </a:rPr>
              <a:t>. </a:t>
            </a:r>
            <a:br>
              <a:rPr dirty="0">
                <a:latin typeface="Gilroy SemiBold Italic"/>
              </a:rPr>
            </a:br>
            <a:r>
              <a:rPr dirty="0">
                <a:latin typeface="Gilroy SemiBold Italic"/>
              </a:rPr>
              <a:t>1993;123(9):1615-1622. </a:t>
            </a:r>
            <a:r>
              <a:rPr u="sng" dirty="0">
                <a:solidFill>
                  <a:srgbClr val="0000FF"/>
                </a:solidFill>
                <a:uFill>
                  <a:solidFill>
                    <a:srgbClr val="0000FF"/>
                  </a:solidFill>
                </a:uFill>
                <a:latin typeface="Gilroy SemiBold Italic"/>
                <a:hlinkClick r:id="rId11"/>
              </a:rPr>
              <a:t>https://doi.org/10.1093/jn/123.9.1615</a:t>
            </a:r>
          </a:p>
        </p:txBody>
      </p:sp>
      <p:sp>
        <p:nvSpPr>
          <p:cNvPr id="562" name="Dyerberg J, Madsen P, Møller JM, Aardestrup I, Schmidt EB. Bioavailability of marine n-3 fatty acid formulations. Prostaglandins  Leukot Essent Fatty Acids. 2010;83(3):137-141. https://doi.org/10.1016/j.plefa.2010.06.007"/>
          <p:cNvSpPr txBox="1"/>
          <p:nvPr/>
        </p:nvSpPr>
        <p:spPr>
          <a:xfrm>
            <a:off x="632937" y="3844923"/>
            <a:ext cx="7301679"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Institute of Medicine (US) Committee to Review Dietary Reference Intakes for Vitamin D and Calcium. Dietary Reference Intakes for Calcium and Vitamin D. </a:t>
            </a:r>
            <a:br>
              <a:rPr>
                <a:latin typeface="Gilroy SemiBold Italic"/>
              </a:rPr>
            </a:br>
            <a:r>
              <a:rPr>
                <a:latin typeface="Gilroy SemiBold Italic"/>
              </a:rPr>
              <a:t>National Academies Press; 2011. </a:t>
            </a:r>
            <a:r>
              <a:rPr u="sng">
                <a:solidFill>
                  <a:srgbClr val="0000FF"/>
                </a:solidFill>
                <a:uFill>
                  <a:solidFill>
                    <a:srgbClr val="0000FF"/>
                  </a:solidFill>
                </a:uFill>
                <a:latin typeface="Gilroy SemiBold Italic"/>
                <a:hlinkClick r:id="rId12"/>
              </a:rPr>
              <a:t>https://doi.org/10.17226/13050</a:t>
            </a:r>
          </a:p>
        </p:txBody>
      </p:sp>
      <p:sp>
        <p:nvSpPr>
          <p:cNvPr id="563" name="7."/>
          <p:cNvSpPr txBox="1"/>
          <p:nvPr/>
        </p:nvSpPr>
        <p:spPr>
          <a:xfrm>
            <a:off x="321665" y="3844923"/>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10.</a:t>
            </a:r>
          </a:p>
        </p:txBody>
      </p:sp>
      <p:sp>
        <p:nvSpPr>
          <p:cNvPr id="564" name="Stark KD, Van Elswyk ME, Higgins MR, Weatherford CA, Salem N Jr. Global survey of the omega-3 fatty acids, docosahexaenoic  acid and eicosapentaenoic acid in the blood stream of healthy adults. Prog Lipid Res. 2016;63:132-152.  https://doi.org/10.1016/j."/>
          <p:cNvSpPr txBox="1"/>
          <p:nvPr/>
        </p:nvSpPr>
        <p:spPr>
          <a:xfrm>
            <a:off x="632938" y="2876550"/>
            <a:ext cx="6817572"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Oudesluys-Murphy AM, de Vries AC. Fatigue due to hypocalcaemia. Lancet. 2002;359(9304):443. </a:t>
            </a:r>
            <a:r>
              <a:rPr u="sng">
                <a:solidFill>
                  <a:srgbClr val="0000FF"/>
                </a:solidFill>
                <a:uFill>
                  <a:solidFill>
                    <a:srgbClr val="0000FF"/>
                  </a:solidFill>
                </a:uFill>
                <a:latin typeface="Gilroy SemiBold Italic"/>
                <a:hlinkClick r:id="rId13"/>
              </a:rPr>
              <a:t>https://doi.org/10.1016/s0140-6736(02)07574-8</a:t>
            </a:r>
          </a:p>
        </p:txBody>
      </p:sp>
      <p:sp>
        <p:nvSpPr>
          <p:cNvPr id="565" name="7."/>
          <p:cNvSpPr txBox="1"/>
          <p:nvPr/>
        </p:nvSpPr>
        <p:spPr>
          <a:xfrm>
            <a:off x="406396" y="2857499"/>
            <a:ext cx="139801"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7.</a:t>
            </a:r>
          </a:p>
        </p:txBody>
      </p:sp>
      <p:sp>
        <p:nvSpPr>
          <p:cNvPr id="566" name="Dyerberg J, Madsen P, Møller JM, Aardestrup I, Schmidt EB. Bioavailability of marine n-3 fatty acid formulations. Prostaglandins  Leukot Essent Fatty Acids. 2010;83(3):137-141. https://doi.org/10.1016/j.plefa.2010.06.007"/>
          <p:cNvSpPr txBox="1"/>
          <p:nvPr/>
        </p:nvSpPr>
        <p:spPr>
          <a:xfrm>
            <a:off x="632937" y="3479798"/>
            <a:ext cx="6674904"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Institute for Quality and Efficiency in Health Care (IQWiG). How can I get enough calcium? Updated October 18, 2018 Accessed March 2, 2023. </a:t>
            </a:r>
            <a:br>
              <a:rPr>
                <a:latin typeface="Gilroy SemiBold Italic"/>
              </a:rPr>
            </a:br>
            <a:r>
              <a:rPr u="sng">
                <a:solidFill>
                  <a:srgbClr val="0000FF"/>
                </a:solidFill>
                <a:uFill>
                  <a:solidFill>
                    <a:srgbClr val="0000FF"/>
                  </a:solidFill>
                </a:uFill>
                <a:latin typeface="Gilroy SemiBold Italic"/>
                <a:hlinkClick r:id="rId14"/>
              </a:rPr>
              <a:t>https://www.ncbi.nlm.nih.gov/books/NBK279330/</a:t>
            </a:r>
          </a:p>
        </p:txBody>
      </p:sp>
      <p:sp>
        <p:nvSpPr>
          <p:cNvPr id="567" name="7."/>
          <p:cNvSpPr txBox="1"/>
          <p:nvPr/>
        </p:nvSpPr>
        <p:spPr>
          <a:xfrm>
            <a:off x="406396" y="3479798"/>
            <a:ext cx="139800"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9.</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158" name="Омега-3 — собирательное название полиненасыщенных жирных кислот (ПНЖК)"/>
          <p:cNvSpPr txBox="1"/>
          <p:nvPr/>
        </p:nvSpPr>
        <p:spPr>
          <a:xfrm>
            <a:off x="406397" y="406397"/>
            <a:ext cx="7905753"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b="1">
                <a:solidFill>
                  <a:srgbClr val="001F66"/>
                </a:solidFill>
                <a:latin typeface="Gilroy Bold"/>
                <a:ea typeface="Gilroy Bold"/>
                <a:cs typeface="Gilroy Bold"/>
                <a:sym typeface="Gilroy Bold"/>
              </a:defRPr>
            </a:pPr>
            <a:r>
              <a:rPr lang="es-ES" dirty="0"/>
              <a:t>Somos diferentes y no siempre percibimos lo que tenemos en común.</a:t>
            </a:r>
            <a:r>
              <a:rPr dirty="0"/>
              <a:t/>
            </a:r>
            <a:br>
              <a:rPr dirty="0"/>
            </a:br>
            <a:endParaRPr dirty="0"/>
          </a:p>
        </p:txBody>
      </p:sp>
      <p:sp>
        <p:nvSpPr>
          <p:cNvPr id="159"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160" name="Поступают в организм  в основном с пищей —…"/>
          <p:cNvSpPr txBox="1"/>
          <p:nvPr/>
        </p:nvSpPr>
        <p:spPr>
          <a:xfrm>
            <a:off x="1523999" y="4787010"/>
            <a:ext cx="1054776"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u="sng">
                <a:solidFill>
                  <a:srgbClr val="0000FF"/>
                </a:solidFill>
                <a:uFill>
                  <a:solidFill>
                    <a:srgbClr val="0000FF"/>
                  </a:solidFill>
                </a:uFill>
                <a:latin typeface="Gilroy Regular"/>
                <a:ea typeface="Gilroy Regular"/>
                <a:cs typeface="Gilroy Regular"/>
                <a:sym typeface="Gilroy Regular"/>
                <a:hlinkClick r:id="rId4"/>
              </a:defRPr>
            </a:lvl1pPr>
          </a:lstStyle>
          <a:p>
            <a:r>
              <a:rPr lang="es-AR" dirty="0">
                <a:hlinkClick r:id="rId4"/>
              </a:rPr>
              <a:t>Leer la investigación</a:t>
            </a:r>
            <a:endParaRPr dirty="0">
              <a:hlinkClick r:id="rId4"/>
            </a:endParaRPr>
          </a:p>
        </p:txBody>
      </p:sp>
      <p:sp>
        <p:nvSpPr>
          <p:cNvPr id="161" name="Поступают в организм  в основном с пищей —…"/>
          <p:cNvSpPr txBox="1"/>
          <p:nvPr/>
        </p:nvSpPr>
        <p:spPr>
          <a:xfrm>
            <a:off x="5073650" y="3291813"/>
            <a:ext cx="3238500"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500">
                <a:solidFill>
                  <a:srgbClr val="001F66"/>
                </a:solidFill>
                <a:latin typeface="Gilroy Regular"/>
                <a:ea typeface="Gilroy Regular"/>
                <a:cs typeface="Gilroy Regular"/>
                <a:sym typeface="Gilroy Regular"/>
              </a:defRPr>
            </a:pPr>
            <a:r>
              <a:rPr dirty="0">
                <a:latin typeface="Gilroy SemiBold Italic"/>
              </a:rPr>
              <a:t>~ 3,5 </a:t>
            </a:r>
            <a:r>
              <a:rPr lang="es-AR" dirty="0">
                <a:latin typeface="Gilroy SemiBold Italic"/>
              </a:rPr>
              <a:t>mil millones</a:t>
            </a:r>
            <a:r>
              <a:rPr dirty="0">
                <a:latin typeface="Gilroy SemiBold Italic"/>
              </a:rPr>
              <a:t> </a:t>
            </a:r>
            <a:r>
              <a:rPr lang="es-ES" dirty="0">
                <a:latin typeface="Gilroy SemiBold Italic"/>
              </a:rPr>
              <a:t>de personas corren el riesgo de una ingesta insuficiente de calcio</a:t>
            </a:r>
            <a:r>
              <a:rPr dirty="0">
                <a:latin typeface="Gilroy SemiBold Italic"/>
              </a:rPr>
              <a:t> </a:t>
            </a:r>
            <a:r>
              <a:rPr baseline="31999" dirty="0">
                <a:latin typeface="Gilroy SemiBold Italic"/>
              </a:rPr>
              <a:t>[1] </a:t>
            </a:r>
          </a:p>
        </p:txBody>
      </p:sp>
      <p:grpSp>
        <p:nvGrpSpPr>
          <p:cNvPr id="174" name="Group"/>
          <p:cNvGrpSpPr/>
          <p:nvPr/>
        </p:nvGrpSpPr>
        <p:grpSpPr>
          <a:xfrm>
            <a:off x="831845" y="1600194"/>
            <a:ext cx="520712" cy="2692411"/>
            <a:chOff x="-1" y="-2"/>
            <a:chExt cx="520710" cy="2692409"/>
          </a:xfrm>
        </p:grpSpPr>
        <p:grpSp>
          <p:nvGrpSpPr>
            <p:cNvPr id="164" name="Group"/>
            <p:cNvGrpSpPr/>
            <p:nvPr/>
          </p:nvGrpSpPr>
          <p:grpSpPr>
            <a:xfrm>
              <a:off x="0" y="723899"/>
              <a:ext cx="520709" cy="520707"/>
              <a:chOff x="0" y="-1"/>
              <a:chExt cx="520707" cy="520706"/>
            </a:xfrm>
          </p:grpSpPr>
          <p:sp>
            <p:nvSpPr>
              <p:cNvPr id="162" name="Circle"/>
              <p:cNvSpPr/>
              <p:nvPr/>
            </p:nvSpPr>
            <p:spPr>
              <a:xfrm>
                <a:off x="-1" y="-2"/>
                <a:ext cx="520709" cy="520707"/>
              </a:xfrm>
              <a:prstGeom prst="ellipse">
                <a:avLst/>
              </a:prstGeom>
              <a:solidFill>
                <a:srgbClr val="F0F5FA"/>
              </a:solidFill>
              <a:ln w="12700" cap="flat">
                <a:noFill/>
                <a:miter lim="400000"/>
              </a:ln>
              <a:effectLst/>
            </p:spPr>
            <p:txBody>
              <a:bodyPr wrap="square" lIns="0" tIns="0" rIns="0" bIns="0" numCol="1" anchor="t">
                <a:noAutofit/>
              </a:bodyPr>
              <a:lstStyle/>
              <a:p>
                <a:endParaRPr/>
              </a:p>
            </p:txBody>
          </p:sp>
          <p:pic>
            <p:nvPicPr>
              <p:cNvPr id="163" name="👩🏻.png" descr="👩🏻.png"/>
              <p:cNvPicPr>
                <a:picLocks noChangeAspect="1"/>
              </p:cNvPicPr>
              <p:nvPr/>
            </p:nvPicPr>
            <p:blipFill>
              <a:blip r:embed="rId5" cstate="print"/>
              <a:stretch>
                <a:fillRect/>
              </a:stretch>
            </p:blipFill>
            <p:spPr>
              <a:xfrm>
                <a:off x="103477" y="113556"/>
                <a:ext cx="292453" cy="293594"/>
              </a:xfrm>
              <a:prstGeom prst="rect">
                <a:avLst/>
              </a:prstGeom>
              <a:ln w="12700" cap="flat">
                <a:noFill/>
                <a:miter lim="400000"/>
              </a:ln>
              <a:effectLst/>
            </p:spPr>
          </p:pic>
        </p:grpSp>
        <p:grpSp>
          <p:nvGrpSpPr>
            <p:cNvPr id="167" name="Group"/>
            <p:cNvGrpSpPr/>
            <p:nvPr/>
          </p:nvGrpSpPr>
          <p:grpSpPr>
            <a:xfrm>
              <a:off x="0" y="2171701"/>
              <a:ext cx="520709" cy="520707"/>
              <a:chOff x="0" y="-1"/>
              <a:chExt cx="520707" cy="520706"/>
            </a:xfrm>
          </p:grpSpPr>
          <p:sp>
            <p:nvSpPr>
              <p:cNvPr id="165" name="Circle"/>
              <p:cNvSpPr/>
              <p:nvPr/>
            </p:nvSpPr>
            <p:spPr>
              <a:xfrm>
                <a:off x="-1" y="-2"/>
                <a:ext cx="520709" cy="520707"/>
              </a:xfrm>
              <a:prstGeom prst="ellipse">
                <a:avLst/>
              </a:prstGeom>
              <a:solidFill>
                <a:srgbClr val="F0F5FA"/>
              </a:solidFill>
              <a:ln w="12700" cap="flat">
                <a:noFill/>
                <a:miter lim="400000"/>
              </a:ln>
              <a:effectLst/>
            </p:spPr>
            <p:txBody>
              <a:bodyPr wrap="square" lIns="0" tIns="0" rIns="0" bIns="0" numCol="1" anchor="t">
                <a:noAutofit/>
              </a:bodyPr>
              <a:lstStyle/>
              <a:p>
                <a:endParaRPr/>
              </a:p>
            </p:txBody>
          </p:sp>
          <p:pic>
            <p:nvPicPr>
              <p:cNvPr id="166" name="👧🏼.png" descr="👧🏼.png"/>
              <p:cNvPicPr>
                <a:picLocks noChangeAspect="1"/>
              </p:cNvPicPr>
              <p:nvPr/>
            </p:nvPicPr>
            <p:blipFill>
              <a:blip r:embed="rId6" cstate="print"/>
              <a:stretch>
                <a:fillRect/>
              </a:stretch>
            </p:blipFill>
            <p:spPr>
              <a:xfrm>
                <a:off x="96707" y="94432"/>
                <a:ext cx="330553" cy="331842"/>
              </a:xfrm>
              <a:prstGeom prst="rect">
                <a:avLst/>
              </a:prstGeom>
              <a:ln w="12700" cap="flat">
                <a:noFill/>
                <a:miter lim="400000"/>
              </a:ln>
              <a:effectLst/>
            </p:spPr>
          </p:pic>
        </p:grpSp>
        <p:grpSp>
          <p:nvGrpSpPr>
            <p:cNvPr id="170" name="Group"/>
            <p:cNvGrpSpPr/>
            <p:nvPr/>
          </p:nvGrpSpPr>
          <p:grpSpPr>
            <a:xfrm>
              <a:off x="0" y="-3"/>
              <a:ext cx="520709" cy="520707"/>
              <a:chOff x="0" y="-1"/>
              <a:chExt cx="520707" cy="520706"/>
            </a:xfrm>
          </p:grpSpPr>
          <p:sp>
            <p:nvSpPr>
              <p:cNvPr id="168" name="Circle"/>
              <p:cNvSpPr/>
              <p:nvPr/>
            </p:nvSpPr>
            <p:spPr>
              <a:xfrm>
                <a:off x="-1" y="-2"/>
                <a:ext cx="520709" cy="520707"/>
              </a:xfrm>
              <a:prstGeom prst="ellipse">
                <a:avLst/>
              </a:prstGeom>
              <a:solidFill>
                <a:srgbClr val="F0F5FA"/>
              </a:solidFill>
              <a:ln w="12700" cap="flat">
                <a:noFill/>
                <a:miter lim="400000"/>
              </a:ln>
              <a:effectLst/>
            </p:spPr>
            <p:txBody>
              <a:bodyPr wrap="square" lIns="0" tIns="0" rIns="0" bIns="0" numCol="1" anchor="t">
                <a:noAutofit/>
              </a:bodyPr>
              <a:lstStyle/>
              <a:p>
                <a:endParaRPr/>
              </a:p>
            </p:txBody>
          </p:sp>
          <p:pic>
            <p:nvPicPr>
              <p:cNvPr id="169" name="👨🏽.png" descr="👨🏽.png"/>
              <p:cNvPicPr>
                <a:picLocks noChangeAspect="1"/>
              </p:cNvPicPr>
              <p:nvPr/>
            </p:nvPicPr>
            <p:blipFill>
              <a:blip r:embed="rId7" cstate="print"/>
              <a:stretch>
                <a:fillRect/>
              </a:stretch>
            </p:blipFill>
            <p:spPr>
              <a:xfrm>
                <a:off x="104021" y="113457"/>
                <a:ext cx="303621" cy="304805"/>
              </a:xfrm>
              <a:prstGeom prst="rect">
                <a:avLst/>
              </a:prstGeom>
              <a:ln w="12700" cap="flat">
                <a:noFill/>
                <a:miter lim="400000"/>
              </a:ln>
              <a:effectLst/>
            </p:spPr>
          </p:pic>
        </p:grpSp>
        <p:grpSp>
          <p:nvGrpSpPr>
            <p:cNvPr id="173" name="Group"/>
            <p:cNvGrpSpPr/>
            <p:nvPr/>
          </p:nvGrpSpPr>
          <p:grpSpPr>
            <a:xfrm>
              <a:off x="-2" y="1447800"/>
              <a:ext cx="520711" cy="520707"/>
              <a:chOff x="0" y="-1"/>
              <a:chExt cx="520710" cy="520706"/>
            </a:xfrm>
          </p:grpSpPr>
          <p:sp>
            <p:nvSpPr>
              <p:cNvPr id="171" name="Circle"/>
              <p:cNvSpPr/>
              <p:nvPr/>
            </p:nvSpPr>
            <p:spPr>
              <a:xfrm>
                <a:off x="-1" y="-2"/>
                <a:ext cx="520711" cy="520707"/>
              </a:xfrm>
              <a:prstGeom prst="ellipse">
                <a:avLst/>
              </a:prstGeom>
              <a:solidFill>
                <a:srgbClr val="F0F5FA"/>
              </a:solidFill>
              <a:ln w="12700" cap="flat">
                <a:noFill/>
                <a:miter lim="400000"/>
              </a:ln>
              <a:effectLst/>
            </p:spPr>
            <p:txBody>
              <a:bodyPr wrap="square" lIns="0" tIns="0" rIns="0" bIns="0" numCol="1" anchor="t">
                <a:noAutofit/>
              </a:bodyPr>
              <a:lstStyle/>
              <a:p>
                <a:endParaRPr/>
              </a:p>
            </p:txBody>
          </p:sp>
          <p:pic>
            <p:nvPicPr>
              <p:cNvPr id="172" name="🧓🏼.png" descr="🧓🏼.png"/>
              <p:cNvPicPr>
                <a:picLocks noChangeAspect="1"/>
              </p:cNvPicPr>
              <p:nvPr/>
            </p:nvPicPr>
            <p:blipFill>
              <a:blip r:embed="rId8" cstate="print"/>
              <a:stretch>
                <a:fillRect/>
              </a:stretch>
            </p:blipFill>
            <p:spPr>
              <a:xfrm>
                <a:off x="121959" y="120105"/>
                <a:ext cx="279410" cy="280496"/>
              </a:xfrm>
              <a:prstGeom prst="rect">
                <a:avLst/>
              </a:prstGeom>
              <a:ln w="12700" cap="flat">
                <a:noFill/>
                <a:miter lim="400000"/>
              </a:ln>
              <a:effectLst/>
            </p:spPr>
          </p:pic>
        </p:grpSp>
      </p:grpSp>
      <p:sp>
        <p:nvSpPr>
          <p:cNvPr id="175" name="Поступают в организм  в основном с пищей —…"/>
          <p:cNvSpPr txBox="1"/>
          <p:nvPr/>
        </p:nvSpPr>
        <p:spPr>
          <a:xfrm>
            <a:off x="5134605" y="2618713"/>
            <a:ext cx="57868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gn="ctr">
              <a:defRPr sz="2700" b="1">
                <a:solidFill>
                  <a:srgbClr val="001F66"/>
                </a:solidFill>
                <a:latin typeface="Gilroy-Semibold"/>
                <a:ea typeface="Gilroy-Semibold"/>
                <a:cs typeface="Gilroy-Semibold"/>
                <a:sym typeface="Gilroy Semibold"/>
              </a:defRPr>
            </a:pPr>
            <a:r>
              <a:rPr dirty="0"/>
              <a:t>[Ca]</a:t>
            </a:r>
          </a:p>
          <a:p>
            <a:pPr algn="ctr">
              <a:defRPr sz="1500" b="1">
                <a:solidFill>
                  <a:srgbClr val="001F66"/>
                </a:solidFill>
                <a:latin typeface="Gilroy-Semibold"/>
                <a:ea typeface="Gilroy-Semibold"/>
                <a:cs typeface="Gilroy-Semibold"/>
                <a:sym typeface="Gilroy Semibold"/>
              </a:defRPr>
            </a:pPr>
            <a:r>
              <a:rPr dirty="0" err="1"/>
              <a:t>Calci</a:t>
            </a:r>
            <a:r>
              <a:rPr lang="es-AR" dirty="0"/>
              <a:t>o</a:t>
            </a:r>
            <a:endParaRPr dirty="0"/>
          </a:p>
        </p:txBody>
      </p:sp>
      <p:pic>
        <p:nvPicPr>
          <p:cNvPr id="176" name="Calci-Prime преза-34.png" descr="Calci-Prime преза-34.png"/>
          <p:cNvPicPr>
            <a:picLocks noChangeAspect="1"/>
          </p:cNvPicPr>
          <p:nvPr/>
        </p:nvPicPr>
        <p:blipFill>
          <a:blip r:embed="rId9" cstate="print"/>
          <a:srcRect l="14" r="12"/>
          <a:stretch>
            <a:fillRect/>
          </a:stretch>
        </p:blipFill>
        <p:spPr>
          <a:xfrm>
            <a:off x="1454970" y="1490961"/>
            <a:ext cx="4038604" cy="2796578"/>
          </a:xfrm>
          <a:prstGeom prst="rect">
            <a:avLst/>
          </a:prstGeom>
          <a:ln w="12700">
            <a:miter lim="400000"/>
          </a:ln>
        </p:spPr>
      </p:pic>
      <p:pic>
        <p:nvPicPr>
          <p:cNvPr id="177" name="Calci-Prime преза-35.png" descr="Calci-Prime преза-35.png"/>
          <p:cNvPicPr>
            <a:picLocks noChangeAspect="1"/>
          </p:cNvPicPr>
          <p:nvPr/>
        </p:nvPicPr>
        <p:blipFill>
          <a:blip r:embed="rId10"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Calci-Prime преза_Монтажная область 1.png" descr="Calci-Prime преза_Монтажная область 1.png"/>
          <p:cNvPicPr>
            <a:picLocks noChangeAspect="1"/>
          </p:cNvPicPr>
          <p:nvPr/>
        </p:nvPicPr>
        <p:blipFill>
          <a:blip r:embed="rId2" cstate="print">
            <a:alphaModFix amt="50000"/>
          </a:blip>
          <a:stretch>
            <a:fillRect/>
          </a:stretch>
        </p:blipFill>
        <p:spPr>
          <a:xfrm>
            <a:off x="0" y="0"/>
            <a:ext cx="9144000" cy="5143500"/>
          </a:xfrm>
          <a:prstGeom prst="rect">
            <a:avLst/>
          </a:prstGeom>
          <a:ln w="12700">
            <a:miter lim="400000"/>
          </a:ln>
        </p:spPr>
      </p:pic>
      <p:sp>
        <p:nvSpPr>
          <p:cNvPr id="570" name="Исследования и литература"/>
          <p:cNvSpPr txBox="1"/>
          <p:nvPr/>
        </p:nvSpPr>
        <p:spPr>
          <a:xfrm>
            <a:off x="406397" y="406399"/>
            <a:ext cx="1676741"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b="1">
                <a:solidFill>
                  <a:srgbClr val="001F67"/>
                </a:solidFill>
                <a:latin typeface="Gilroy Bold"/>
                <a:ea typeface="Gilroy Bold"/>
                <a:cs typeface="Gilroy Bold"/>
                <a:sym typeface="Gilroy Bold"/>
              </a:defRPr>
            </a:lvl1pPr>
          </a:lstStyle>
          <a:p>
            <a:r>
              <a:rPr lang="es-AR" dirty="0"/>
              <a:t>Referencias</a:t>
            </a:r>
          </a:p>
        </p:txBody>
      </p:sp>
      <p:sp>
        <p:nvSpPr>
          <p:cNvPr id="571"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pic>
        <p:nvPicPr>
          <p:cNvPr id="572" name="Безымянный-1-44.png" descr="Безымянный-1-44.png"/>
          <p:cNvPicPr>
            <a:picLocks noChangeAspect="1"/>
          </p:cNvPicPr>
          <p:nvPr/>
        </p:nvPicPr>
        <p:blipFill>
          <a:blip r:embed="rId3" cstate="print"/>
          <a:stretch>
            <a:fillRect/>
          </a:stretch>
        </p:blipFill>
        <p:spPr>
          <a:xfrm>
            <a:off x="8026400" y="4815530"/>
            <a:ext cx="787400" cy="138269"/>
          </a:xfrm>
          <a:prstGeom prst="rect">
            <a:avLst/>
          </a:prstGeom>
          <a:ln w="12700">
            <a:miter lim="400000"/>
          </a:ln>
        </p:spPr>
      </p:pic>
      <p:sp>
        <p:nvSpPr>
          <p:cNvPr id="573" name="Guo XF, Li KL, Li JM, Li D. Effects of EPA and DHA on blood pressure and inflammatory factors: a meta-analysis of randomized  controlled trials. Crit Rev Food Sci Nutr. 2019;59(20):3380-3393. https://doi.org/10.1080/10408398.2018.1492901"/>
          <p:cNvSpPr txBox="1"/>
          <p:nvPr/>
        </p:nvSpPr>
        <p:spPr>
          <a:xfrm>
            <a:off x="632940" y="1111250"/>
            <a:ext cx="5700278"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Haber PS, Kortt NC. Alcohol use disorder and the gut. Addiction. 2021;116(3):658-667. </a:t>
            </a:r>
            <a:r>
              <a:rPr u="sng">
                <a:solidFill>
                  <a:srgbClr val="0000FF"/>
                </a:solidFill>
                <a:uFill>
                  <a:solidFill>
                    <a:srgbClr val="0000FF"/>
                  </a:solidFill>
                </a:uFill>
                <a:latin typeface="Gilroy SemiBold Italic"/>
                <a:hlinkClick r:id="rId4"/>
              </a:rPr>
              <a:t>https://doi.org/10.1111/add.15147</a:t>
            </a:r>
          </a:p>
        </p:txBody>
      </p:sp>
      <p:sp>
        <p:nvSpPr>
          <p:cNvPr id="574" name="1."/>
          <p:cNvSpPr txBox="1"/>
          <p:nvPr/>
        </p:nvSpPr>
        <p:spPr>
          <a:xfrm>
            <a:off x="321661" y="1092199"/>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12.</a:t>
            </a:r>
          </a:p>
        </p:txBody>
      </p:sp>
      <p:sp>
        <p:nvSpPr>
          <p:cNvPr id="575" name="Lee JB, Notay K, Klingel SL, Chabowski A, Mutch DM, Millar PJ. Docosahexaenoic acid reduces resting blood pressure but  increases muscle sympathetic outflow compared with eicosapentaenoic acid in healthy men and women. Am J Physiol Heart  Circ Physiol. 2"/>
          <p:cNvSpPr txBox="1"/>
          <p:nvPr/>
        </p:nvSpPr>
        <p:spPr>
          <a:xfrm>
            <a:off x="632938" y="1349371"/>
            <a:ext cx="7091685"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Heaney RP, Rafferty K. Carbonated beverages and urinary calcium excretion. Am J Clin Nutr. 2001;74(3):343-347. </a:t>
            </a:r>
            <a:r>
              <a:rPr u="sng">
                <a:solidFill>
                  <a:srgbClr val="0000FF"/>
                </a:solidFill>
                <a:uFill>
                  <a:solidFill>
                    <a:srgbClr val="0000FF"/>
                  </a:solidFill>
                </a:uFill>
                <a:latin typeface="Gilroy SemiBold Italic"/>
                <a:hlinkClick r:id="rId5"/>
              </a:rPr>
              <a:t>https://doi.org/10.1093/ajcn/74.3.343</a:t>
            </a:r>
          </a:p>
        </p:txBody>
      </p:sp>
      <p:sp>
        <p:nvSpPr>
          <p:cNvPr id="576" name="2."/>
          <p:cNvSpPr txBox="1"/>
          <p:nvPr/>
        </p:nvSpPr>
        <p:spPr>
          <a:xfrm>
            <a:off x="321662" y="1330321"/>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13.</a:t>
            </a:r>
          </a:p>
        </p:txBody>
      </p:sp>
      <p:sp>
        <p:nvSpPr>
          <p:cNvPr id="577" name="Saccà SC, Cutolo CA, Ferrari D, Corazza P, Traverso CE. The Eye, Oxidative Damage and Polyunsaturated Fatty Acids. Nutrients.  2018;10(6):668. Published 2018 May 24. https://doi.org/10.3390/nu10060668"/>
          <p:cNvSpPr txBox="1"/>
          <p:nvPr/>
        </p:nvSpPr>
        <p:spPr>
          <a:xfrm>
            <a:off x="632939" y="1574796"/>
            <a:ext cx="669734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Klesges RC, Ward KD, Shelton ML, et al. Changes in bone mineral content in male athletes. Mechanisms of action and intervention effects </a:t>
            </a:r>
            <a:br>
              <a:rPr>
                <a:latin typeface="Gilroy SemiBold Italic"/>
              </a:rPr>
            </a:br>
            <a:r>
              <a:rPr>
                <a:latin typeface="Gilroy SemiBold Italic"/>
              </a:rPr>
              <a:t>[published correction appears in JAMA 1997 Jan 1;277(1):24]. JAMA. 1996;276(3):226-230. </a:t>
            </a:r>
            <a:r>
              <a:rPr u="sng">
                <a:solidFill>
                  <a:srgbClr val="0000FF"/>
                </a:solidFill>
                <a:uFill>
                  <a:solidFill>
                    <a:srgbClr val="0000FF"/>
                  </a:solidFill>
                </a:uFill>
                <a:latin typeface="Gilroy SemiBold Italic"/>
                <a:hlinkClick r:id="rId6"/>
              </a:rPr>
              <a:t>http://doi.org/10.1001/jama.1996.03540030060033</a:t>
            </a:r>
          </a:p>
        </p:txBody>
      </p:sp>
      <p:sp>
        <p:nvSpPr>
          <p:cNvPr id="578" name="3."/>
          <p:cNvSpPr txBox="1"/>
          <p:nvPr/>
        </p:nvSpPr>
        <p:spPr>
          <a:xfrm>
            <a:off x="321662" y="1555746"/>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14.</a:t>
            </a:r>
          </a:p>
        </p:txBody>
      </p:sp>
      <p:sp>
        <p:nvSpPr>
          <p:cNvPr id="579" name="Giles GE, Mahoney CR, Urry HL, Brunyé TT, Taylor HA, Kanarek RB. Omega-3 fatty acids and stress-induced changes to mood  and cognition in healthy individuals. Pharmacol Biochem Behav. 2015;132:10-19. https://doi.org/10.1016/j.pbb.2015.02.018"/>
          <p:cNvSpPr txBox="1"/>
          <p:nvPr/>
        </p:nvSpPr>
        <p:spPr>
          <a:xfrm>
            <a:off x="632937" y="1933573"/>
            <a:ext cx="547906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Heaney RP. Advances in therapy for osteoporosis. Clin Med Res. 2003;1(2):93-99. </a:t>
            </a:r>
            <a:r>
              <a:rPr u="sng">
                <a:solidFill>
                  <a:srgbClr val="0000FF"/>
                </a:solidFill>
                <a:uFill>
                  <a:solidFill>
                    <a:srgbClr val="0000FF"/>
                  </a:solidFill>
                </a:uFill>
                <a:latin typeface="Gilroy SemiBold Italic"/>
                <a:hlinkClick r:id="rId7"/>
              </a:rPr>
              <a:t>https://doi.org/10.3121/cmr.1.2.93</a:t>
            </a:r>
          </a:p>
        </p:txBody>
      </p:sp>
      <p:sp>
        <p:nvSpPr>
          <p:cNvPr id="580" name="4."/>
          <p:cNvSpPr txBox="1"/>
          <p:nvPr/>
        </p:nvSpPr>
        <p:spPr>
          <a:xfrm>
            <a:off x="321662" y="1914523"/>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15.</a:t>
            </a:r>
          </a:p>
        </p:txBody>
      </p:sp>
      <p:sp>
        <p:nvSpPr>
          <p:cNvPr id="581" name="Al-Khalaifah H. Modulatory Effect of Dietary Polyunsaturated Fatty Acids on Immunity, Represented by Phagocytic Activity. Front  Vet Sci. 2020;7:569939. Published 2020 Sep 22. https://doi.org/10.3389/fvets.2020.569939"/>
          <p:cNvSpPr txBox="1"/>
          <p:nvPr/>
        </p:nvSpPr>
        <p:spPr>
          <a:xfrm>
            <a:off x="632939" y="2152648"/>
            <a:ext cx="611545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Azuma K, Adachi Y, Hayashi H, Kubo KY. Chronic Psychological Stress as a Risk Factor of Osteoporosis. J UOEH. 2015;37(4):245-253. </a:t>
            </a:r>
            <a:br>
              <a:rPr>
                <a:latin typeface="Gilroy SemiBold Italic"/>
              </a:rPr>
            </a:br>
            <a:r>
              <a:rPr u="sng">
                <a:solidFill>
                  <a:srgbClr val="0000FF"/>
                </a:solidFill>
                <a:uFill>
                  <a:solidFill>
                    <a:srgbClr val="0000FF"/>
                  </a:solidFill>
                </a:uFill>
                <a:latin typeface="Gilroy SemiBold Italic"/>
                <a:hlinkClick r:id="rId8"/>
              </a:rPr>
              <a:t>https://doi.org/10.7888/juoeh.37.245</a:t>
            </a:r>
          </a:p>
        </p:txBody>
      </p:sp>
      <p:sp>
        <p:nvSpPr>
          <p:cNvPr id="582" name="5."/>
          <p:cNvSpPr txBox="1"/>
          <p:nvPr/>
        </p:nvSpPr>
        <p:spPr>
          <a:xfrm>
            <a:off x="321662" y="2133598"/>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16.</a:t>
            </a:r>
          </a:p>
        </p:txBody>
      </p:sp>
      <p:sp>
        <p:nvSpPr>
          <p:cNvPr id="583" name="Vaid M, Singh T, Prasad R, Katiyar SK. Intake of high-fat diet stimulates the risk of ultraviolet radiation-induced skin tumors  and malignant progression of papillomas to carcinoma in SKH-1 hairless mice. Toxicol Appl Pharmacol. 2014;274(1):147-155.  ht"/>
          <p:cNvSpPr txBox="1"/>
          <p:nvPr/>
        </p:nvSpPr>
        <p:spPr>
          <a:xfrm>
            <a:off x="632939" y="2524124"/>
            <a:ext cx="7251985"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Barry DW, Hansen KC, van Pelt RE, Witten M, Wolfe P, Kohrt WM. Acute calcium ingestion attenuates exercise-induced disruption of calcium homeostasis. </a:t>
            </a:r>
            <a:br>
              <a:rPr>
                <a:latin typeface="Gilroy SemiBold Italic"/>
              </a:rPr>
            </a:br>
            <a:r>
              <a:rPr>
                <a:latin typeface="Gilroy SemiBold Italic"/>
              </a:rPr>
              <a:t>Med Sci Sports Exerc. 2011;43(4):617-623. </a:t>
            </a:r>
            <a:r>
              <a:rPr u="sng">
                <a:solidFill>
                  <a:srgbClr val="0000FF"/>
                </a:solidFill>
                <a:uFill>
                  <a:solidFill>
                    <a:srgbClr val="0000FF"/>
                  </a:solidFill>
                </a:uFill>
                <a:latin typeface="Gilroy SemiBold Italic"/>
                <a:hlinkClick r:id="rId9"/>
              </a:rPr>
              <a:t>https://doi.org/10.1249/MSS.0b013e3181f79fa8</a:t>
            </a:r>
          </a:p>
        </p:txBody>
      </p:sp>
      <p:sp>
        <p:nvSpPr>
          <p:cNvPr id="584" name="6."/>
          <p:cNvSpPr txBox="1"/>
          <p:nvPr/>
        </p:nvSpPr>
        <p:spPr>
          <a:xfrm>
            <a:off x="321662" y="2505074"/>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17.</a:t>
            </a:r>
          </a:p>
        </p:txBody>
      </p:sp>
      <p:sp>
        <p:nvSpPr>
          <p:cNvPr id="585" name="8."/>
          <p:cNvSpPr txBox="1"/>
          <p:nvPr/>
        </p:nvSpPr>
        <p:spPr>
          <a:xfrm>
            <a:off x="321662" y="4330698"/>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22.</a:t>
            </a:r>
          </a:p>
        </p:txBody>
      </p:sp>
      <p:sp>
        <p:nvSpPr>
          <p:cNvPr id="586" name="Dyerberg J, Madsen P, Møller JM, Aardestrup I, Schmidt EB. Bioavailability of marine n-3 fatty acid formulations. Prostaglandins  Leukot Essent Fatty Acids. 2010;83(3):137-141. https://doi.org/10.1016/j.plefa.2010.06.007"/>
          <p:cNvSpPr txBox="1"/>
          <p:nvPr/>
        </p:nvSpPr>
        <p:spPr>
          <a:xfrm>
            <a:off x="632941" y="4349748"/>
            <a:ext cx="3980257"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dirty="0">
                <a:latin typeface="Gilroy SemiBold Italic"/>
              </a:rPr>
              <a:t>Science – MenaQ7. MenaQ7. Accessed March 2, 2023. </a:t>
            </a:r>
            <a:r>
              <a:rPr u="sng" dirty="0">
                <a:solidFill>
                  <a:srgbClr val="0000FF"/>
                </a:solidFill>
                <a:uFill>
                  <a:solidFill>
                    <a:srgbClr val="0000FF"/>
                  </a:solidFill>
                </a:uFill>
                <a:latin typeface="Gilroy SemiBold Italic"/>
                <a:hlinkClick r:id="rId10"/>
              </a:rPr>
              <a:t>https://menaq7.com/science/</a:t>
            </a:r>
          </a:p>
        </p:txBody>
      </p:sp>
      <p:sp>
        <p:nvSpPr>
          <p:cNvPr id="587" name="Dyerberg J, Madsen P, Møller JM, Aardestrup I, Schmidt EB. Bioavailability of marine n-3 fatty acid formulations. Prostaglandins  Leukot Essent Fatty Acids. 2010;83(3):137-141. https://doi.org/10.1016/j.plefa.2010.06.007"/>
          <p:cNvSpPr txBox="1"/>
          <p:nvPr/>
        </p:nvSpPr>
        <p:spPr>
          <a:xfrm>
            <a:off x="632940" y="3616323"/>
            <a:ext cx="5831725"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de Baaij JH, Hoenderop JG, Bindels RJ. Magnesium in man: implications for health and disease. Physiol Rev. 2015;95(1):1-46. </a:t>
            </a:r>
            <a:br>
              <a:rPr>
                <a:latin typeface="Gilroy SemiBold Italic"/>
              </a:rPr>
            </a:br>
            <a:r>
              <a:rPr u="sng">
                <a:solidFill>
                  <a:srgbClr val="0000FF"/>
                </a:solidFill>
                <a:uFill>
                  <a:solidFill>
                    <a:srgbClr val="0000FF"/>
                  </a:solidFill>
                </a:uFill>
                <a:latin typeface="Gilroy SemiBold Italic"/>
                <a:hlinkClick r:id="rId11"/>
              </a:rPr>
              <a:t>https://doi.org/10.1152/physrev.00012.2014</a:t>
            </a:r>
          </a:p>
        </p:txBody>
      </p:sp>
      <p:sp>
        <p:nvSpPr>
          <p:cNvPr id="588" name="7."/>
          <p:cNvSpPr txBox="1"/>
          <p:nvPr/>
        </p:nvSpPr>
        <p:spPr>
          <a:xfrm>
            <a:off x="321665" y="3616323"/>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20.</a:t>
            </a:r>
          </a:p>
        </p:txBody>
      </p:sp>
      <p:sp>
        <p:nvSpPr>
          <p:cNvPr id="589" name="Stark KD, Van Elswyk ME, Higgins MR, Weatherford CA, Salem N Jr. Global survey of the omega-3 fatty acids, docosahexaenoic  acid and eicosapentaenoic acid in the blood stream of healthy adults. Prog Lipid Res. 2016;63:132-152.  https://doi.org/10.1016/j."/>
          <p:cNvSpPr txBox="1"/>
          <p:nvPr/>
        </p:nvSpPr>
        <p:spPr>
          <a:xfrm>
            <a:off x="632941" y="2889249"/>
            <a:ext cx="7240765"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Frestedt JL, Kuskowski MA, Zenk JL. A natural seaweed derived mineral supplement (Aquamin F) for knee osteoarthritis: a randomised, placebo controlled </a:t>
            </a:r>
            <a:br>
              <a:rPr>
                <a:latin typeface="Gilroy SemiBold Italic"/>
              </a:rPr>
            </a:br>
            <a:r>
              <a:rPr>
                <a:latin typeface="Gilroy SemiBold Italic"/>
              </a:rPr>
              <a:t>pilot study. Nutr J. 2009;8:7. Published 2009 Feb 2. </a:t>
            </a:r>
            <a:r>
              <a:rPr u="sng">
                <a:solidFill>
                  <a:srgbClr val="0000FF"/>
                </a:solidFill>
                <a:uFill>
                  <a:solidFill>
                    <a:srgbClr val="0000FF"/>
                  </a:solidFill>
                </a:uFill>
                <a:latin typeface="Gilroy SemiBold Italic"/>
                <a:hlinkClick r:id="rId12"/>
              </a:rPr>
              <a:t>https://doi.org/10.1186/1475-2891-8-7</a:t>
            </a:r>
          </a:p>
        </p:txBody>
      </p:sp>
      <p:sp>
        <p:nvSpPr>
          <p:cNvPr id="590" name="7."/>
          <p:cNvSpPr txBox="1"/>
          <p:nvPr/>
        </p:nvSpPr>
        <p:spPr>
          <a:xfrm>
            <a:off x="317496" y="2870199"/>
            <a:ext cx="22870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18.</a:t>
            </a:r>
          </a:p>
        </p:txBody>
      </p:sp>
      <p:sp>
        <p:nvSpPr>
          <p:cNvPr id="591" name="Dyerberg J, Madsen P, Møller JM, Aardestrup I, Schmidt EB. Bioavailability of marine n-3 fatty acid formulations. Prostaglandins  Leukot Essent Fatty Acids. 2010;83(3):137-141. https://doi.org/10.1016/j.plefa.2010.06.007"/>
          <p:cNvSpPr txBox="1"/>
          <p:nvPr/>
        </p:nvSpPr>
        <p:spPr>
          <a:xfrm>
            <a:off x="632938" y="3251199"/>
            <a:ext cx="684161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Cronin BE, Allsopp PJ, Slevin MM, et al. Effects of supplementation with a calcium-rich marine-derived multi-mineral supplement and short-chain </a:t>
            </a:r>
            <a:br>
              <a:rPr>
                <a:latin typeface="Gilroy SemiBold Italic"/>
              </a:rPr>
            </a:br>
            <a:r>
              <a:rPr>
                <a:latin typeface="Gilroy SemiBold Italic"/>
              </a:rPr>
              <a:t>fructo-oligosaccharides on serum lipids in postmenopausal women. Br J Nutr. 2016;115(4):658-665. </a:t>
            </a:r>
            <a:r>
              <a:rPr u="sng">
                <a:solidFill>
                  <a:srgbClr val="0000FF"/>
                </a:solidFill>
                <a:uFill>
                  <a:solidFill>
                    <a:srgbClr val="0000FF"/>
                  </a:solidFill>
                </a:uFill>
                <a:latin typeface="Gilroy SemiBold Italic"/>
                <a:hlinkClick r:id="rId13"/>
              </a:rPr>
              <a:t>https://doi.org/10.1017/S0007114515004948</a:t>
            </a:r>
            <a:r>
              <a:rPr>
                <a:latin typeface="Gilroy SemiBold Italic"/>
              </a:rPr>
              <a:t> </a:t>
            </a:r>
          </a:p>
        </p:txBody>
      </p:sp>
      <p:sp>
        <p:nvSpPr>
          <p:cNvPr id="592" name="7."/>
          <p:cNvSpPr txBox="1"/>
          <p:nvPr/>
        </p:nvSpPr>
        <p:spPr>
          <a:xfrm>
            <a:off x="321662" y="3251199"/>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19.</a:t>
            </a:r>
          </a:p>
        </p:txBody>
      </p:sp>
      <p:sp>
        <p:nvSpPr>
          <p:cNvPr id="593" name="8."/>
          <p:cNvSpPr txBox="1"/>
          <p:nvPr/>
        </p:nvSpPr>
        <p:spPr>
          <a:xfrm>
            <a:off x="317499" y="3987798"/>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21.</a:t>
            </a:r>
          </a:p>
        </p:txBody>
      </p:sp>
      <p:sp>
        <p:nvSpPr>
          <p:cNvPr id="594" name="Dyerberg J, Madsen P, Møller JM, Aardestrup I, Schmidt EB. Bioavailability of marine n-3 fatty acid formulations. Prostaglandins  Leukot Essent Fatty Acids. 2010;83(3):137-141. https://doi.org/10.1016/j.plefa.2010.06.007"/>
          <p:cNvSpPr txBox="1"/>
          <p:nvPr/>
        </p:nvSpPr>
        <p:spPr>
          <a:xfrm>
            <a:off x="628774" y="3987798"/>
            <a:ext cx="6593152"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Uwitonze AM, Ojeh N, Murererehe J, Atfi A, Razzaque MS. Zinc Adequacy Is Essential for the Maintenance of Optimal Oral Health. Nutrients. </a:t>
            </a:r>
            <a:br>
              <a:rPr>
                <a:latin typeface="Gilroy SemiBold Italic"/>
              </a:rPr>
            </a:br>
            <a:r>
              <a:rPr>
                <a:latin typeface="Gilroy SemiBold Italic"/>
              </a:rPr>
              <a:t>2020;12(4):949. Published 2020 Mar 30. </a:t>
            </a:r>
            <a:r>
              <a:rPr u="sng">
                <a:solidFill>
                  <a:srgbClr val="0000FF"/>
                </a:solidFill>
                <a:uFill>
                  <a:solidFill>
                    <a:srgbClr val="0000FF"/>
                  </a:solidFill>
                </a:uFill>
                <a:latin typeface="Gilroy SemiBold Italic"/>
                <a:hlinkClick r:id="rId14"/>
              </a:rPr>
              <a:t>https://doi.org/10.3390/nu12040949</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597" name="Исследования и литература"/>
          <p:cNvSpPr txBox="1"/>
          <p:nvPr/>
        </p:nvSpPr>
        <p:spPr>
          <a:xfrm>
            <a:off x="406398" y="406399"/>
            <a:ext cx="1676741"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b="1">
                <a:solidFill>
                  <a:srgbClr val="001F67"/>
                </a:solidFill>
                <a:latin typeface="Gilroy Bold"/>
                <a:ea typeface="Gilroy Bold"/>
                <a:cs typeface="Gilroy Bold"/>
                <a:sym typeface="Gilroy Bold"/>
              </a:defRPr>
            </a:lvl1pPr>
          </a:lstStyle>
          <a:p>
            <a:r>
              <a:rPr lang="es-AR" dirty="0"/>
              <a:t>Referencias</a:t>
            </a:r>
          </a:p>
        </p:txBody>
      </p:sp>
      <p:sp>
        <p:nvSpPr>
          <p:cNvPr id="598"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pic>
        <p:nvPicPr>
          <p:cNvPr id="599" name="Безымянный-1-44.png" descr="Безымянный-1-44.png"/>
          <p:cNvPicPr>
            <a:picLocks noChangeAspect="1"/>
          </p:cNvPicPr>
          <p:nvPr/>
        </p:nvPicPr>
        <p:blipFill>
          <a:blip r:embed="rId4" cstate="print"/>
          <a:stretch>
            <a:fillRect/>
          </a:stretch>
        </p:blipFill>
        <p:spPr>
          <a:xfrm>
            <a:off x="8026400" y="4815530"/>
            <a:ext cx="787400" cy="138269"/>
          </a:xfrm>
          <a:prstGeom prst="rect">
            <a:avLst/>
          </a:prstGeom>
          <a:ln w="12700">
            <a:miter lim="400000"/>
          </a:ln>
        </p:spPr>
      </p:pic>
      <p:sp>
        <p:nvSpPr>
          <p:cNvPr id="600" name="Guo XF, Li KL, Li JM, Li D. Effects of EPA and DHA on blood pressure and inflammatory factors: a meta-analysis of randomized  controlled trials. Crit Rev Food Sci Nutr. 2019;59(20):3380-3393. https://doi.org/10.1080/10408398.2018.1492901"/>
          <p:cNvSpPr txBox="1"/>
          <p:nvPr/>
        </p:nvSpPr>
        <p:spPr>
          <a:xfrm>
            <a:off x="632942" y="1111249"/>
            <a:ext cx="7306487"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Rondanelli M, Faliva MA, Peroni G, et al. Pivotal role of boron supplementation on bone health: A narrative review. J Trace Elem Med Biol. 2020;62:126577. </a:t>
            </a:r>
            <a:br>
              <a:rPr>
                <a:latin typeface="Gilroy SemiBold Italic"/>
              </a:rPr>
            </a:br>
            <a:r>
              <a:rPr u="sng">
                <a:solidFill>
                  <a:srgbClr val="0000FF"/>
                </a:solidFill>
                <a:uFill>
                  <a:solidFill>
                    <a:srgbClr val="0000FF"/>
                  </a:solidFill>
                </a:uFill>
                <a:latin typeface="Gilroy SemiBold Italic"/>
                <a:hlinkClick r:id="rId5"/>
              </a:rPr>
              <a:t>https://doi.org/10.1016/j.jtemb.2020.126577</a:t>
            </a:r>
          </a:p>
        </p:txBody>
      </p:sp>
      <p:sp>
        <p:nvSpPr>
          <p:cNvPr id="601" name="1."/>
          <p:cNvSpPr txBox="1"/>
          <p:nvPr/>
        </p:nvSpPr>
        <p:spPr>
          <a:xfrm>
            <a:off x="321662" y="1092199"/>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23.</a:t>
            </a:r>
          </a:p>
        </p:txBody>
      </p:sp>
      <p:sp>
        <p:nvSpPr>
          <p:cNvPr id="602" name="Saccà SC, Cutolo CA, Ferrari D, Corazza P, Traverso CE. The Eye, Oxidative Damage and Polyunsaturated Fatty Acids. Nutrients.  2018;10(6):668. Published 2018 May 24. https://doi.org/10.3390/nu10060668"/>
          <p:cNvSpPr txBox="1"/>
          <p:nvPr/>
        </p:nvSpPr>
        <p:spPr>
          <a:xfrm>
            <a:off x="632939" y="1485896"/>
            <a:ext cx="7168629"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r>
              <a:rPr>
                <a:latin typeface="Gilroy SemiBold Italic"/>
              </a:rPr>
              <a:t>Rondanelli M, Faliva MA, Peroni G, et al. Silicon: A neglected micronutrient essential for bone health. Exp Biol Med (Maywood). 2021;246(13):1500-1511.</a:t>
            </a:r>
            <a:br>
              <a:rPr>
                <a:latin typeface="Gilroy SemiBold Italic"/>
              </a:rPr>
            </a:br>
            <a:r>
              <a:rPr u="sng">
                <a:solidFill>
                  <a:srgbClr val="0000FF"/>
                </a:solidFill>
                <a:uFill>
                  <a:solidFill>
                    <a:srgbClr val="0000FF"/>
                  </a:solidFill>
                </a:uFill>
                <a:latin typeface="Gilroy SemiBold Italic"/>
                <a:hlinkClick r:id="rId6"/>
              </a:rPr>
              <a:t>https://doi.org/10.1177/1535370221997072</a:t>
            </a:r>
          </a:p>
        </p:txBody>
      </p:sp>
      <p:sp>
        <p:nvSpPr>
          <p:cNvPr id="603" name="3."/>
          <p:cNvSpPr txBox="1"/>
          <p:nvPr/>
        </p:nvSpPr>
        <p:spPr>
          <a:xfrm>
            <a:off x="321662" y="1504946"/>
            <a:ext cx="224557"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r>
              <a:t>24.</a:t>
            </a:r>
          </a:p>
        </p:txBody>
      </p:sp>
      <p:sp>
        <p:nvSpPr>
          <p:cNvPr id="604" name="Giles GE, Mahoney CR, Urry HL, Brunyé TT, Taylor HA, Kanarek RB. Omega-3 fatty acids and stress-induced changes to mood  and cognition in healthy individuals. Pharmacol Biochem Behav. 2015;132:10-19. https://doi.org/10.1016/j.pbb.2015.02.018"/>
          <p:cNvSpPr txBox="1"/>
          <p:nvPr/>
        </p:nvSpPr>
        <p:spPr>
          <a:xfrm>
            <a:off x="632937" y="1857373"/>
            <a:ext cx="65"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900">
                <a:solidFill>
                  <a:srgbClr val="001F67"/>
                </a:solidFill>
                <a:latin typeface="Gilroy Regular"/>
                <a:ea typeface="Gilroy Regular"/>
                <a:cs typeface="Gilroy Regular"/>
                <a:sym typeface="Gilroy Regular"/>
              </a:defRPr>
            </a:pPr>
            <a:endParaRPr u="sng" dirty="0">
              <a:solidFill>
                <a:srgbClr val="0000FF"/>
              </a:solidFill>
              <a:uFill>
                <a:solidFill>
                  <a:srgbClr val="0000FF"/>
                </a:solidFill>
              </a:uFill>
              <a:latin typeface="Gilroy SemiBold Italic"/>
              <a:hlinkClick r:id="rId7"/>
            </a:endParaRPr>
          </a:p>
        </p:txBody>
      </p:sp>
      <p:sp>
        <p:nvSpPr>
          <p:cNvPr id="605" name="4."/>
          <p:cNvSpPr txBox="1"/>
          <p:nvPr/>
        </p:nvSpPr>
        <p:spPr>
          <a:xfrm>
            <a:off x="321662" y="1876423"/>
            <a:ext cx="65" cy="166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200">
                <a:solidFill>
                  <a:srgbClr val="001F67"/>
                </a:solidFill>
                <a:latin typeface="Gilroy SemiBold Italic"/>
                <a:ea typeface="Gilroy SemiBold Italic"/>
                <a:cs typeface="Gilroy SemiBold Italic"/>
                <a:sym typeface="Gilroy Semibold"/>
              </a:defRPr>
            </a:lvl1pPr>
          </a:lstStyle>
          <a:p>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138" name="Омега-3 — собирательное название полиненасыщенных жирных кислот (ПНЖК)"/>
          <p:cNvSpPr txBox="1"/>
          <p:nvPr/>
        </p:nvSpPr>
        <p:spPr>
          <a:xfrm>
            <a:off x="406399" y="406399"/>
            <a:ext cx="8331201" cy="1121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b="1">
                <a:solidFill>
                  <a:srgbClr val="001F66"/>
                </a:solidFill>
                <a:latin typeface="Gilroy Bold"/>
                <a:ea typeface="Gilroy Bold"/>
                <a:cs typeface="Gilroy Bold"/>
                <a:sym typeface="Gilroy Bold"/>
              </a:defRPr>
            </a:pPr>
            <a:r>
              <a:rPr lang="es-AR" dirty="0"/>
              <a:t>El calcio es el mineral más abundante en el cuerpo humano. Sus principales reservas se encuentran en el tejido óseo </a:t>
            </a:r>
            <a:r>
              <a:rPr dirty="0"/>
              <a:t>(98-99%)    </a:t>
            </a:r>
          </a:p>
        </p:txBody>
      </p:sp>
      <p:sp>
        <p:nvSpPr>
          <p:cNvPr id="139"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140" name="Поступают в организм  в основном с пищей —…"/>
          <p:cNvSpPr txBox="1"/>
          <p:nvPr/>
        </p:nvSpPr>
        <p:spPr>
          <a:xfrm>
            <a:off x="406396" y="1905000"/>
            <a:ext cx="2327560"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200" b="1">
                <a:solidFill>
                  <a:srgbClr val="001F66"/>
                </a:solidFill>
                <a:latin typeface="Gilroy Bold"/>
                <a:ea typeface="Gilroy Bold"/>
                <a:cs typeface="Gilroy Bold"/>
                <a:sym typeface="Gilroy Bold"/>
              </a:defRPr>
            </a:lvl1pPr>
          </a:lstStyle>
          <a:p>
            <a:r>
              <a:rPr lang="es-AR" dirty="0">
                <a:latin typeface="Gilroy SemiBold Italic"/>
              </a:rPr>
              <a:t>El déficit de calcio puede conducir a:</a:t>
            </a:r>
            <a:endParaRPr dirty="0">
              <a:latin typeface="Gilroy SemiBold Italic"/>
            </a:endParaRPr>
          </a:p>
        </p:txBody>
      </p:sp>
      <p:pic>
        <p:nvPicPr>
          <p:cNvPr id="141" name="Calci-Prime преза-35.png" descr="Calci-Prime преза-35.png"/>
          <p:cNvPicPr>
            <a:picLocks noChangeAspect="1"/>
          </p:cNvPicPr>
          <p:nvPr/>
        </p:nvPicPr>
        <p:blipFill>
          <a:blip r:embed="rId4" cstate="print"/>
          <a:srcRect b="159"/>
          <a:stretch>
            <a:fillRect/>
          </a:stretch>
        </p:blipFill>
        <p:spPr>
          <a:xfrm>
            <a:off x="7950200" y="4815418"/>
            <a:ext cx="787400" cy="138269"/>
          </a:xfrm>
          <a:prstGeom prst="rect">
            <a:avLst/>
          </a:prstGeom>
          <a:ln w="12700">
            <a:miter lim="400000"/>
          </a:ln>
        </p:spPr>
      </p:pic>
      <p:sp>
        <p:nvSpPr>
          <p:cNvPr id="142" name="Поступают в организм  в основном с пищей —…"/>
          <p:cNvSpPr txBox="1"/>
          <p:nvPr/>
        </p:nvSpPr>
        <p:spPr>
          <a:xfrm>
            <a:off x="1028697" y="2466313"/>
            <a:ext cx="2393284"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Fragilidad ósea y riesgo de fracturas</a:t>
            </a:r>
            <a:r>
              <a:rPr lang="ru-RU" dirty="0">
                <a:latin typeface="Gilroy SemiBold Italic"/>
              </a:rPr>
              <a:t> </a:t>
            </a:r>
            <a:r>
              <a:rPr lang="ru-RU" baseline="31999" dirty="0">
                <a:latin typeface="Gilroy SemiBold Italic"/>
              </a:rPr>
              <a:t>[2]</a:t>
            </a:r>
            <a:endParaRPr baseline="31999" dirty="0">
              <a:latin typeface="Gilroy SemiBold Italic"/>
            </a:endParaRPr>
          </a:p>
        </p:txBody>
      </p:sp>
      <p:pic>
        <p:nvPicPr>
          <p:cNvPr id="143" name="Безымянный-1-02.png" descr="Безымянный-1-02.png"/>
          <p:cNvPicPr>
            <a:picLocks noChangeAspect="1"/>
          </p:cNvPicPr>
          <p:nvPr/>
        </p:nvPicPr>
        <p:blipFill>
          <a:blip r:embed="rId5" cstate="print"/>
          <a:stretch>
            <a:fillRect/>
          </a:stretch>
        </p:blipFill>
        <p:spPr>
          <a:xfrm>
            <a:off x="406399" y="2298700"/>
            <a:ext cx="508002" cy="508000"/>
          </a:xfrm>
          <a:prstGeom prst="rect">
            <a:avLst/>
          </a:prstGeom>
          <a:ln w="12700">
            <a:miter lim="400000"/>
          </a:ln>
        </p:spPr>
      </p:pic>
      <p:pic>
        <p:nvPicPr>
          <p:cNvPr id="144" name="Безымянный-1-05.png" descr="Безымянный-1-05.png"/>
          <p:cNvPicPr>
            <a:picLocks noChangeAspect="1"/>
          </p:cNvPicPr>
          <p:nvPr/>
        </p:nvPicPr>
        <p:blipFill>
          <a:blip r:embed="rId6" cstate="print"/>
          <a:stretch>
            <a:fillRect/>
          </a:stretch>
        </p:blipFill>
        <p:spPr>
          <a:xfrm>
            <a:off x="406399" y="2959100"/>
            <a:ext cx="508002" cy="508000"/>
          </a:xfrm>
          <a:prstGeom prst="rect">
            <a:avLst/>
          </a:prstGeom>
          <a:ln w="12700">
            <a:miter lim="400000"/>
          </a:ln>
        </p:spPr>
      </p:pic>
      <p:sp>
        <p:nvSpPr>
          <p:cNvPr id="145" name="кариесу и заболеванию десен [3]"/>
          <p:cNvSpPr txBox="1"/>
          <p:nvPr/>
        </p:nvSpPr>
        <p:spPr>
          <a:xfrm>
            <a:off x="1028699" y="3126713"/>
            <a:ext cx="240290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Caries y</a:t>
            </a:r>
            <a:r>
              <a:rPr dirty="0">
                <a:latin typeface="Gilroy SemiBold Italic"/>
              </a:rPr>
              <a:t> </a:t>
            </a:r>
            <a:r>
              <a:rPr lang="es-AR" dirty="0">
                <a:latin typeface="Gilroy SemiBold Italic"/>
              </a:rPr>
              <a:t>enfermedades de las encías </a:t>
            </a:r>
            <a:r>
              <a:rPr baseline="31999" dirty="0">
                <a:latin typeface="Gilroy SemiBold Italic"/>
              </a:rPr>
              <a:t>[3]</a:t>
            </a:r>
          </a:p>
        </p:txBody>
      </p:sp>
      <p:pic>
        <p:nvPicPr>
          <p:cNvPr id="146" name="Безымянный-1-06.png" descr="Безымянный-1-06.png"/>
          <p:cNvPicPr>
            <a:picLocks noChangeAspect="1"/>
          </p:cNvPicPr>
          <p:nvPr/>
        </p:nvPicPr>
        <p:blipFill>
          <a:blip r:embed="rId7" cstate="print"/>
          <a:stretch>
            <a:fillRect/>
          </a:stretch>
        </p:blipFill>
        <p:spPr>
          <a:xfrm>
            <a:off x="406396" y="3619500"/>
            <a:ext cx="508004" cy="508000"/>
          </a:xfrm>
          <a:prstGeom prst="rect">
            <a:avLst/>
          </a:prstGeom>
          <a:ln w="12700">
            <a:miter lim="400000"/>
          </a:ln>
        </p:spPr>
      </p:pic>
      <p:sp>
        <p:nvSpPr>
          <p:cNvPr id="147" name="судорогам и покалыванию в руках и ногах [4]"/>
          <p:cNvSpPr txBox="1"/>
          <p:nvPr/>
        </p:nvSpPr>
        <p:spPr>
          <a:xfrm>
            <a:off x="1028698" y="3787114"/>
            <a:ext cx="306705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Calambres y sensación de hormigueo en manos y piernas</a:t>
            </a:r>
            <a:r>
              <a:rPr dirty="0">
                <a:latin typeface="Gilroy SemiBold Italic"/>
              </a:rPr>
              <a:t> </a:t>
            </a:r>
            <a:r>
              <a:rPr baseline="31999" dirty="0">
                <a:latin typeface="Gilroy SemiBold Italic"/>
              </a:rPr>
              <a:t>[4]</a:t>
            </a:r>
          </a:p>
        </p:txBody>
      </p:sp>
      <p:sp>
        <p:nvSpPr>
          <p:cNvPr id="148" name="аритмии и нарушению памяти [5, 6]"/>
          <p:cNvSpPr txBox="1"/>
          <p:nvPr/>
        </p:nvSpPr>
        <p:spPr>
          <a:xfrm>
            <a:off x="5674123" y="2466313"/>
            <a:ext cx="2608086"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Arritmia y alteraciones de la memoria </a:t>
            </a:r>
            <a:r>
              <a:rPr baseline="31999" dirty="0">
                <a:latin typeface="Gilroy SemiBold Italic"/>
              </a:rPr>
              <a:t>[5, 6]</a:t>
            </a:r>
          </a:p>
        </p:txBody>
      </p:sp>
      <p:pic>
        <p:nvPicPr>
          <p:cNvPr id="149" name="Безымянный-1-04.png" descr="Безымянный-1-04.png"/>
          <p:cNvPicPr>
            <a:picLocks noChangeAspect="1"/>
          </p:cNvPicPr>
          <p:nvPr/>
        </p:nvPicPr>
        <p:blipFill>
          <a:blip r:embed="rId8" cstate="print"/>
          <a:stretch>
            <a:fillRect/>
          </a:stretch>
        </p:blipFill>
        <p:spPr>
          <a:xfrm>
            <a:off x="5048248" y="2298700"/>
            <a:ext cx="508003" cy="508000"/>
          </a:xfrm>
          <a:prstGeom prst="rect">
            <a:avLst/>
          </a:prstGeom>
          <a:ln w="12700">
            <a:miter lim="400000"/>
          </a:ln>
        </p:spPr>
      </p:pic>
      <p:pic>
        <p:nvPicPr>
          <p:cNvPr id="150" name="Безымянный-1-03.png" descr="Безымянный-1-03.png"/>
          <p:cNvPicPr>
            <a:picLocks noChangeAspect="1"/>
          </p:cNvPicPr>
          <p:nvPr/>
        </p:nvPicPr>
        <p:blipFill>
          <a:blip r:embed="rId9" cstate="print"/>
          <a:stretch>
            <a:fillRect/>
          </a:stretch>
        </p:blipFill>
        <p:spPr>
          <a:xfrm>
            <a:off x="5048246" y="2959100"/>
            <a:ext cx="508004" cy="508000"/>
          </a:xfrm>
          <a:prstGeom prst="rect">
            <a:avLst/>
          </a:prstGeom>
          <a:ln w="12700">
            <a:miter lim="400000"/>
          </a:ln>
        </p:spPr>
      </p:pic>
      <p:sp>
        <p:nvSpPr>
          <p:cNvPr id="151" name="слабости и быстрой утомляемости [7]"/>
          <p:cNvSpPr txBox="1"/>
          <p:nvPr/>
        </p:nvSpPr>
        <p:spPr>
          <a:xfrm>
            <a:off x="5674123" y="3126713"/>
            <a:ext cx="123431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Debilidad y fatiga </a:t>
            </a:r>
            <a:r>
              <a:rPr baseline="31999" dirty="0">
                <a:latin typeface="Gilroy SemiBold Italic"/>
              </a:rPr>
              <a:t>[7]</a:t>
            </a:r>
          </a:p>
        </p:txBody>
      </p:sp>
      <p:pic>
        <p:nvPicPr>
          <p:cNvPr id="152" name="Безымянный-1-01.png" descr="Безымянный-1-01.png"/>
          <p:cNvPicPr>
            <a:picLocks noChangeAspect="1"/>
          </p:cNvPicPr>
          <p:nvPr/>
        </p:nvPicPr>
        <p:blipFill>
          <a:blip r:embed="rId10" cstate="print"/>
          <a:stretch>
            <a:fillRect/>
          </a:stretch>
        </p:blipFill>
        <p:spPr>
          <a:xfrm>
            <a:off x="5048246" y="3619500"/>
            <a:ext cx="508004" cy="508000"/>
          </a:xfrm>
          <a:prstGeom prst="rect">
            <a:avLst/>
          </a:prstGeom>
          <a:ln w="12700">
            <a:miter lim="400000"/>
          </a:ln>
        </p:spPr>
      </p:pic>
      <p:sp>
        <p:nvSpPr>
          <p:cNvPr id="153" name="усилению симптомов ПМС у женщин [8]"/>
          <p:cNvSpPr txBox="1"/>
          <p:nvPr/>
        </p:nvSpPr>
        <p:spPr>
          <a:xfrm>
            <a:off x="5674123" y="3787114"/>
            <a:ext cx="260808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7"/>
                </a:solidFill>
                <a:latin typeface="Gilroy Regular"/>
                <a:ea typeface="Gilroy Regular"/>
                <a:cs typeface="Gilroy Regular"/>
                <a:sym typeface="Gilroy Regular"/>
              </a:defRPr>
            </a:pPr>
            <a:r>
              <a:rPr lang="es-ES" dirty="0">
                <a:latin typeface="Gilroy SemiBold Italic"/>
              </a:rPr>
              <a:t>Exacerbación de los síntomas del síndrome premenstrual en mujeres </a:t>
            </a:r>
            <a:r>
              <a:rPr baseline="31999" dirty="0">
                <a:latin typeface="Gilroy SemiBold Italic"/>
              </a:rPr>
              <a:t>[8]</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182" name="Омега-3 — собирательное название полиненасыщенных жирных кислот (ПНЖК)"/>
          <p:cNvSpPr txBox="1"/>
          <p:nvPr/>
        </p:nvSpPr>
        <p:spPr>
          <a:xfrm>
            <a:off x="406397" y="406397"/>
            <a:ext cx="8153404" cy="7478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nSpc>
                <a:spcPct val="90000"/>
              </a:lnSpc>
              <a:defRPr sz="2700" b="1">
                <a:solidFill>
                  <a:srgbClr val="001F66"/>
                </a:solidFill>
                <a:latin typeface="Gilroy Bold"/>
                <a:ea typeface="Gilroy Bold"/>
                <a:cs typeface="Gilroy Bold"/>
                <a:sym typeface="Gilroy Bold"/>
              </a:defRPr>
            </a:lvl1pPr>
          </a:lstStyle>
          <a:p>
            <a:r>
              <a:rPr lang="es-ES" dirty="0"/>
              <a:t>Pérdidas inevitables: alrededor de 1000 mg de calcio son eliminados diariamente por nuestro cuerpo</a:t>
            </a:r>
            <a:endParaRPr lang="ru-RU" dirty="0"/>
          </a:p>
        </p:txBody>
      </p:sp>
      <p:sp>
        <p:nvSpPr>
          <p:cNvPr id="183"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184" name="Rounded Rectangle"/>
          <p:cNvSpPr/>
          <p:nvPr/>
        </p:nvSpPr>
        <p:spPr>
          <a:xfrm>
            <a:off x="406400" y="1587500"/>
            <a:ext cx="3403600" cy="838200"/>
          </a:xfrm>
          <a:prstGeom prst="roundRect">
            <a:avLst>
              <a:gd name="adj" fmla="val 13636"/>
            </a:avLst>
          </a:prstGeom>
          <a:solidFill>
            <a:srgbClr val="FFFFFF"/>
          </a:solidFill>
          <a:ln w="12700">
            <a:miter lim="400000"/>
          </a:ln>
        </p:spPr>
        <p:txBody>
          <a:bodyPr lIns="0" tIns="0" rIns="0" bIns="0"/>
          <a:lstStyle/>
          <a:p>
            <a:endParaRPr/>
          </a:p>
        </p:txBody>
      </p:sp>
      <p:sp>
        <p:nvSpPr>
          <p:cNvPr id="185" name="Поступают в организм  в основном с пищей —…"/>
          <p:cNvSpPr txBox="1"/>
          <p:nvPr/>
        </p:nvSpPr>
        <p:spPr>
          <a:xfrm>
            <a:off x="520696" y="1658931"/>
            <a:ext cx="3175006"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200">
                <a:solidFill>
                  <a:srgbClr val="001F67"/>
                </a:solidFill>
                <a:latin typeface="Gilroy Regular"/>
                <a:ea typeface="Gilroy Regular"/>
                <a:cs typeface="Gilroy Regular"/>
                <a:sym typeface="Gilroy Regular"/>
              </a:defRPr>
            </a:lvl1pPr>
          </a:lstStyle>
          <a:p>
            <a:r>
              <a:rPr lang="es-AR" dirty="0">
                <a:latin typeface="Gilroy SemiBold Italic"/>
              </a:rPr>
              <a:t>El calcio participa en todos los procesos vitales, por lo que es importante garantizar una ingesta regular de este mineral a través de los alimentos y el agua que bebemos.</a:t>
            </a:r>
            <a:endParaRPr dirty="0">
              <a:latin typeface="Gilroy SemiBold Italic"/>
            </a:endParaRPr>
          </a:p>
        </p:txBody>
      </p:sp>
      <p:sp>
        <p:nvSpPr>
          <p:cNvPr id="186" name="Поступают в организм  в основном с пищей —…"/>
          <p:cNvSpPr txBox="1"/>
          <p:nvPr/>
        </p:nvSpPr>
        <p:spPr>
          <a:xfrm>
            <a:off x="1278466" y="3532899"/>
            <a:ext cx="173814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200">
                <a:solidFill>
                  <a:srgbClr val="001F66"/>
                </a:solidFill>
                <a:latin typeface="Gilroy Regular"/>
                <a:ea typeface="Gilroy Regular"/>
                <a:cs typeface="Gilroy Regular"/>
                <a:sym typeface="Gilroy Regular"/>
              </a:defRPr>
            </a:pPr>
            <a:r>
              <a:rPr lang="es-AR" dirty="0">
                <a:latin typeface="Gilroy SemiBold Italic"/>
              </a:rPr>
              <a:t>Cuánto se necesitaría de cada producto rico en calcio para cubrir la dosis diaria recomendada de este mineral</a:t>
            </a:r>
            <a:r>
              <a:rPr lang="es-AR" dirty="0">
                <a:latin typeface="Gilroy SemiBold Italic"/>
                <a:sym typeface="Gilroy Semibold"/>
              </a:rPr>
              <a:t> (</a:t>
            </a:r>
            <a:r>
              <a:rPr dirty="0">
                <a:latin typeface="Gilroy SemiBold Italic"/>
                <a:ea typeface="Gilroy SemiBold Italic"/>
                <a:cs typeface="Gilroy SemiBold Italic"/>
                <a:sym typeface="Gilroy Semibold"/>
              </a:rPr>
              <a:t>1000 </a:t>
            </a:r>
            <a:r>
              <a:rPr lang="es-AR" dirty="0">
                <a:latin typeface="Gilroy SemiBold Italic"/>
                <a:ea typeface="Gilroy SemiBold Italic"/>
                <a:cs typeface="Gilroy SemiBold Italic"/>
                <a:sym typeface="Gilroy Semibold"/>
              </a:rPr>
              <a:t>mg)</a:t>
            </a:r>
            <a:r>
              <a:rPr dirty="0">
                <a:latin typeface="Gilroy SemiBold Italic"/>
                <a:ea typeface="Gilroy SemiBold Italic"/>
                <a:cs typeface="Gilroy SemiBold Italic"/>
                <a:sym typeface="Gilroy Semibold"/>
              </a:rPr>
              <a:t> </a:t>
            </a:r>
            <a:r>
              <a:rPr baseline="31999" dirty="0">
                <a:latin typeface="Gilroy SemiBold Italic"/>
                <a:ea typeface="Gilroy SemiBold Italic"/>
                <a:cs typeface="Gilroy SemiBold Italic"/>
                <a:sym typeface="Gilroy Semibold"/>
              </a:rPr>
              <a:t>[9]</a:t>
            </a:r>
            <a:r>
              <a:rPr dirty="0">
                <a:latin typeface="Gilroy SemiBold Italic"/>
                <a:ea typeface="Gilroy SemiBold Italic"/>
                <a:cs typeface="Gilroy SemiBold Italic"/>
                <a:sym typeface="Gilroy Semibold"/>
              </a:rPr>
              <a:t> </a:t>
            </a:r>
          </a:p>
        </p:txBody>
      </p:sp>
      <p:sp>
        <p:nvSpPr>
          <p:cNvPr id="187" name="Поступают в организм  в основном с пищей —…"/>
          <p:cNvSpPr txBox="1"/>
          <p:nvPr/>
        </p:nvSpPr>
        <p:spPr>
          <a:xfrm>
            <a:off x="7411039" y="2833116"/>
            <a:ext cx="139716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defRPr sz="1000">
                <a:solidFill>
                  <a:srgbClr val="001F67"/>
                </a:solidFill>
                <a:latin typeface="Gilroy Regular"/>
                <a:ea typeface="Gilroy Regular"/>
                <a:cs typeface="Gilroy Regular"/>
                <a:sym typeface="Gilroy Regular"/>
              </a:defRPr>
            </a:pPr>
            <a:r>
              <a:rPr dirty="0">
                <a:latin typeface="Gilroy SemiBold Italic"/>
              </a:rPr>
              <a:t>~ 2,8 </a:t>
            </a:r>
            <a:r>
              <a:rPr lang="es-AR" dirty="0">
                <a:latin typeface="Gilroy SemiBold Italic"/>
              </a:rPr>
              <a:t>l</a:t>
            </a:r>
            <a:r>
              <a:rPr dirty="0">
                <a:latin typeface="Gilroy SemiBold Italic"/>
              </a:rPr>
              <a:t> (14 </a:t>
            </a:r>
            <a:r>
              <a:rPr lang="es-AR" dirty="0">
                <a:latin typeface="Gilroy SemiBold Italic"/>
              </a:rPr>
              <a:t>vasos</a:t>
            </a:r>
            <a:r>
              <a:rPr dirty="0">
                <a:latin typeface="Gilroy SemiBold Italic"/>
              </a:rPr>
              <a:t>) </a:t>
            </a:r>
          </a:p>
          <a:p>
            <a:pPr algn="ctr">
              <a:defRPr sz="1000">
                <a:solidFill>
                  <a:srgbClr val="001F67"/>
                </a:solidFill>
                <a:latin typeface="Gilroy Regular"/>
                <a:ea typeface="Gilroy Regular"/>
                <a:cs typeface="Gilroy Regular"/>
                <a:sym typeface="Gilroy Regular"/>
              </a:defRPr>
            </a:pPr>
            <a:r>
              <a:rPr lang="es-AR" dirty="0">
                <a:latin typeface="Gilroy SemiBold Italic"/>
              </a:rPr>
              <a:t>de agua mineral</a:t>
            </a:r>
            <a:endParaRPr dirty="0">
              <a:latin typeface="Gilroy SemiBold Italic"/>
            </a:endParaRPr>
          </a:p>
        </p:txBody>
      </p:sp>
      <p:sp>
        <p:nvSpPr>
          <p:cNvPr id="188" name="Поступают в организм  в основном с пищей —…"/>
          <p:cNvSpPr txBox="1"/>
          <p:nvPr/>
        </p:nvSpPr>
        <p:spPr>
          <a:xfrm>
            <a:off x="4172394" y="2833116"/>
            <a:ext cx="1244641"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defRPr sz="1000">
                <a:solidFill>
                  <a:srgbClr val="001F67"/>
                </a:solidFill>
                <a:latin typeface="Gilroy Regular"/>
                <a:ea typeface="Gilroy Regular"/>
                <a:cs typeface="Gilroy Regular"/>
                <a:sym typeface="Gilroy Regular"/>
              </a:defRPr>
            </a:pPr>
            <a:r>
              <a:rPr dirty="0">
                <a:latin typeface="Gilroy SemiBold Italic"/>
              </a:rPr>
              <a:t>~ 830 </a:t>
            </a:r>
            <a:r>
              <a:rPr lang="es-AR" dirty="0">
                <a:latin typeface="Gilroy SemiBold Italic"/>
              </a:rPr>
              <a:t>ml</a:t>
            </a:r>
            <a:r>
              <a:rPr dirty="0">
                <a:latin typeface="Gilroy SemiBold Italic"/>
              </a:rPr>
              <a:t> </a:t>
            </a:r>
            <a:br>
              <a:rPr dirty="0">
                <a:latin typeface="Gilroy SemiBold Italic"/>
              </a:rPr>
            </a:br>
            <a:r>
              <a:rPr dirty="0">
                <a:latin typeface="Gilroy SemiBold Italic"/>
              </a:rPr>
              <a:t>(4 </a:t>
            </a:r>
            <a:r>
              <a:rPr lang="es-AR" dirty="0">
                <a:latin typeface="Gilroy SemiBold Italic"/>
              </a:rPr>
              <a:t>vasos</a:t>
            </a:r>
            <a:r>
              <a:rPr dirty="0">
                <a:latin typeface="Gilroy SemiBold Italic"/>
              </a:rPr>
              <a:t>) </a:t>
            </a:r>
            <a:r>
              <a:rPr lang="es-AR" dirty="0">
                <a:latin typeface="Gilroy SemiBold Italic"/>
              </a:rPr>
              <a:t>de leche</a:t>
            </a:r>
            <a:endParaRPr dirty="0">
              <a:latin typeface="Gilroy SemiBold Italic"/>
            </a:endParaRPr>
          </a:p>
        </p:txBody>
      </p:sp>
      <p:pic>
        <p:nvPicPr>
          <p:cNvPr id="189" name="Calci-Prime преза-09.png" descr="Calci-Prime преза-09.png"/>
          <p:cNvPicPr>
            <a:picLocks noChangeAspect="1"/>
          </p:cNvPicPr>
          <p:nvPr/>
        </p:nvPicPr>
        <p:blipFill>
          <a:blip r:embed="rId4" cstate="print"/>
          <a:srcRect l="17" r="16"/>
          <a:stretch>
            <a:fillRect/>
          </a:stretch>
        </p:blipFill>
        <p:spPr>
          <a:xfrm>
            <a:off x="4234881" y="3211002"/>
            <a:ext cx="1119664" cy="1119662"/>
          </a:xfrm>
          <a:prstGeom prst="rect">
            <a:avLst/>
          </a:prstGeom>
          <a:ln w="12700">
            <a:miter lim="400000"/>
          </a:ln>
        </p:spPr>
      </p:pic>
      <p:sp>
        <p:nvSpPr>
          <p:cNvPr id="190" name="Поступают в организм  в основном с пищей —…"/>
          <p:cNvSpPr txBox="1"/>
          <p:nvPr/>
        </p:nvSpPr>
        <p:spPr>
          <a:xfrm>
            <a:off x="4255384" y="4456622"/>
            <a:ext cx="107865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defRPr sz="1000">
                <a:solidFill>
                  <a:srgbClr val="001F67"/>
                </a:solidFill>
                <a:latin typeface="Gilroy Regular"/>
                <a:ea typeface="Gilroy Regular"/>
                <a:cs typeface="Gilroy Regular"/>
                <a:sym typeface="Gilroy Regular"/>
              </a:defRPr>
            </a:pPr>
            <a:r>
              <a:rPr dirty="0">
                <a:latin typeface="Gilroy SemiBold Italic"/>
              </a:rPr>
              <a:t>~ 90</a:t>
            </a:r>
            <a:r>
              <a:rPr lang="es-AR" dirty="0">
                <a:latin typeface="Gilroy SemiBold Italic"/>
              </a:rPr>
              <a:t> g</a:t>
            </a:r>
            <a:endParaRPr dirty="0">
              <a:latin typeface="Gilroy SemiBold Italic"/>
            </a:endParaRPr>
          </a:p>
          <a:p>
            <a:pPr algn="ctr">
              <a:defRPr sz="1000">
                <a:solidFill>
                  <a:srgbClr val="001F67"/>
                </a:solidFill>
                <a:latin typeface="Gilroy Regular"/>
                <a:ea typeface="Gilroy Regular"/>
                <a:cs typeface="Gilroy Regular"/>
                <a:sym typeface="Gilroy Regular"/>
              </a:defRPr>
            </a:pPr>
            <a:r>
              <a:rPr lang="es-AR" dirty="0">
                <a:latin typeface="Gilroy SemiBold Italic"/>
              </a:rPr>
              <a:t>de queso parmesano</a:t>
            </a:r>
            <a:endParaRPr dirty="0">
              <a:latin typeface="Gilroy SemiBold Italic"/>
            </a:endParaRPr>
          </a:p>
        </p:txBody>
      </p:sp>
      <p:sp>
        <p:nvSpPr>
          <p:cNvPr id="191" name="Поступают в организм  в основном с пищей —…"/>
          <p:cNvSpPr txBox="1"/>
          <p:nvPr/>
        </p:nvSpPr>
        <p:spPr>
          <a:xfrm>
            <a:off x="5820883" y="2833116"/>
            <a:ext cx="1262567"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defRPr sz="1000">
                <a:solidFill>
                  <a:srgbClr val="001F67"/>
                </a:solidFill>
                <a:latin typeface="Gilroy Regular"/>
                <a:ea typeface="Gilroy Regular"/>
                <a:cs typeface="Gilroy Regular"/>
                <a:sym typeface="Gilroy Regular"/>
              </a:defRPr>
            </a:pPr>
            <a:r>
              <a:rPr dirty="0">
                <a:latin typeface="Gilroy SemiBold Italic"/>
              </a:rPr>
              <a:t>~ 900 </a:t>
            </a:r>
            <a:r>
              <a:rPr lang="es-AR" dirty="0">
                <a:latin typeface="Gilroy SemiBold Italic"/>
              </a:rPr>
              <a:t>g</a:t>
            </a:r>
            <a:r>
              <a:rPr dirty="0">
                <a:latin typeface="Gilroy SemiBold Italic"/>
              </a:rPr>
              <a:t> </a:t>
            </a:r>
          </a:p>
          <a:p>
            <a:pPr algn="ctr">
              <a:defRPr sz="1000">
                <a:solidFill>
                  <a:srgbClr val="001F67"/>
                </a:solidFill>
                <a:latin typeface="Gilroy Regular"/>
                <a:ea typeface="Gilroy Regular"/>
                <a:cs typeface="Gilroy Regular"/>
                <a:sym typeface="Gilroy Regular"/>
              </a:defRPr>
            </a:pPr>
            <a:r>
              <a:rPr lang="es-AR" dirty="0">
                <a:latin typeface="Gilroy SemiBold Italic"/>
              </a:rPr>
              <a:t>de brócoli hervido</a:t>
            </a:r>
            <a:endParaRPr dirty="0">
              <a:latin typeface="Gilroy SemiBold Italic"/>
            </a:endParaRPr>
          </a:p>
        </p:txBody>
      </p:sp>
      <p:sp>
        <p:nvSpPr>
          <p:cNvPr id="192" name="Поступают в организм  в основном с пищей —…"/>
          <p:cNvSpPr txBox="1"/>
          <p:nvPr/>
        </p:nvSpPr>
        <p:spPr>
          <a:xfrm>
            <a:off x="5972883" y="4492823"/>
            <a:ext cx="958566"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defRPr sz="1000">
                <a:solidFill>
                  <a:srgbClr val="001F67"/>
                </a:solidFill>
                <a:latin typeface="Gilroy Regular"/>
                <a:ea typeface="Gilroy Regular"/>
                <a:cs typeface="Gilroy Regular"/>
                <a:sym typeface="Gilroy Regular"/>
              </a:defRPr>
            </a:pPr>
            <a:r>
              <a:rPr dirty="0">
                <a:latin typeface="Gilroy SemiBold Italic"/>
              </a:rPr>
              <a:t>~ 2 </a:t>
            </a:r>
            <a:r>
              <a:rPr lang="es-AR" dirty="0">
                <a:latin typeface="Gilroy SemiBold Italic"/>
              </a:rPr>
              <a:t>kg</a:t>
            </a:r>
            <a:r>
              <a:rPr dirty="0">
                <a:latin typeface="Gilroy SemiBold Italic"/>
              </a:rPr>
              <a:t> </a:t>
            </a:r>
          </a:p>
          <a:p>
            <a:pPr algn="ctr">
              <a:defRPr sz="1000">
                <a:solidFill>
                  <a:srgbClr val="001F67"/>
                </a:solidFill>
                <a:latin typeface="Gilroy Regular"/>
                <a:ea typeface="Gilroy Regular"/>
                <a:cs typeface="Gilroy Regular"/>
                <a:sym typeface="Gilroy Regular"/>
              </a:defRPr>
            </a:pPr>
            <a:r>
              <a:rPr lang="es-AR" dirty="0">
                <a:latin typeface="Gilroy SemiBold Italic"/>
              </a:rPr>
              <a:t>de muesli</a:t>
            </a:r>
            <a:endParaRPr dirty="0">
              <a:latin typeface="Gilroy SemiBold Italic"/>
            </a:endParaRPr>
          </a:p>
        </p:txBody>
      </p:sp>
      <p:sp>
        <p:nvSpPr>
          <p:cNvPr id="193" name="Поступают в организм  в основном с пищей —…"/>
          <p:cNvSpPr txBox="1"/>
          <p:nvPr/>
        </p:nvSpPr>
        <p:spPr>
          <a:xfrm>
            <a:off x="1523999" y="4787900"/>
            <a:ext cx="1054776"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000" u="sng">
                <a:solidFill>
                  <a:srgbClr val="0000FF"/>
                </a:solidFill>
                <a:uFill>
                  <a:solidFill>
                    <a:srgbClr val="0000FF"/>
                  </a:solidFill>
                </a:uFill>
                <a:latin typeface="Gilroy Regular"/>
                <a:ea typeface="Gilroy Regular"/>
                <a:cs typeface="Gilroy Regular"/>
                <a:sym typeface="Gilroy Regular"/>
                <a:hlinkClick r:id="rId5"/>
              </a:defRPr>
            </a:lvl1pPr>
          </a:lstStyle>
          <a:p>
            <a:r>
              <a:rPr lang="es-AR" dirty="0">
                <a:latin typeface="Gilroy SemiBold Italic"/>
                <a:hlinkClick r:id="rId5"/>
              </a:rPr>
              <a:t>Leer la investigación</a:t>
            </a:r>
            <a:endParaRPr dirty="0">
              <a:latin typeface="Gilroy SemiBold Italic"/>
              <a:hlinkClick r:id="rId5"/>
            </a:endParaRPr>
          </a:p>
        </p:txBody>
      </p:sp>
      <p:sp>
        <p:nvSpPr>
          <p:cNvPr id="195" name="Line"/>
          <p:cNvSpPr/>
          <p:nvPr/>
        </p:nvSpPr>
        <p:spPr>
          <a:xfrm flipV="1">
            <a:off x="2972635" y="3834750"/>
            <a:ext cx="546103" cy="3"/>
          </a:xfrm>
          <a:prstGeom prst="line">
            <a:avLst/>
          </a:prstGeom>
          <a:ln w="12700">
            <a:solidFill>
              <a:srgbClr val="001F66"/>
            </a:solidFill>
            <a:tailEnd type="arrow"/>
          </a:ln>
        </p:spPr>
        <p:txBody>
          <a:bodyPr lIns="45718" tIns="45718" rIns="45718" bIns="45718"/>
          <a:lstStyle/>
          <a:p>
            <a:endParaRPr/>
          </a:p>
        </p:txBody>
      </p:sp>
      <p:pic>
        <p:nvPicPr>
          <p:cNvPr id="196" name="Calci-Prime преза-35.png" descr="Calci-Prime преза-35.png"/>
          <p:cNvPicPr>
            <a:picLocks noChangeAspect="1"/>
          </p:cNvPicPr>
          <p:nvPr/>
        </p:nvPicPr>
        <p:blipFill>
          <a:blip r:embed="rId6" cstate="print"/>
          <a:srcRect b="159"/>
          <a:stretch>
            <a:fillRect/>
          </a:stretch>
        </p:blipFill>
        <p:spPr>
          <a:xfrm>
            <a:off x="7950200" y="4815418"/>
            <a:ext cx="787400" cy="138269"/>
          </a:xfrm>
          <a:prstGeom prst="rect">
            <a:avLst/>
          </a:prstGeom>
          <a:ln w="12700">
            <a:miter lim="400000"/>
          </a:ln>
        </p:spPr>
      </p:pic>
      <p:pic>
        <p:nvPicPr>
          <p:cNvPr id="197" name="Безымянный-1-12.png" descr="Безымянный-1-12.png"/>
          <p:cNvPicPr>
            <a:picLocks noChangeAspect="1"/>
          </p:cNvPicPr>
          <p:nvPr/>
        </p:nvPicPr>
        <p:blipFill>
          <a:blip r:embed="rId7" cstate="print"/>
          <a:stretch>
            <a:fillRect/>
          </a:stretch>
        </p:blipFill>
        <p:spPr>
          <a:xfrm>
            <a:off x="7549791" y="1574799"/>
            <a:ext cx="1119662" cy="1119660"/>
          </a:xfrm>
          <a:prstGeom prst="rect">
            <a:avLst/>
          </a:prstGeom>
          <a:ln w="12700">
            <a:miter lim="400000"/>
          </a:ln>
        </p:spPr>
      </p:pic>
      <p:pic>
        <p:nvPicPr>
          <p:cNvPr id="198" name="Безымянный-1-13.png" descr="Безымянный-1-13.png"/>
          <p:cNvPicPr>
            <a:picLocks noChangeAspect="1"/>
          </p:cNvPicPr>
          <p:nvPr/>
        </p:nvPicPr>
        <p:blipFill>
          <a:blip r:embed="rId8" cstate="print"/>
          <a:stretch>
            <a:fillRect/>
          </a:stretch>
        </p:blipFill>
        <p:spPr>
          <a:xfrm>
            <a:off x="4234881" y="1574800"/>
            <a:ext cx="1119663" cy="1119659"/>
          </a:xfrm>
          <a:prstGeom prst="rect">
            <a:avLst/>
          </a:prstGeom>
          <a:ln w="12700">
            <a:miter lim="400000"/>
          </a:ln>
        </p:spPr>
      </p:pic>
      <p:pic>
        <p:nvPicPr>
          <p:cNvPr id="199" name="Безымянный-1-14.png" descr="Безымянный-1-14.png"/>
          <p:cNvPicPr>
            <a:picLocks noChangeAspect="1"/>
          </p:cNvPicPr>
          <p:nvPr/>
        </p:nvPicPr>
        <p:blipFill>
          <a:blip r:embed="rId9" cstate="print"/>
          <a:stretch>
            <a:fillRect/>
          </a:stretch>
        </p:blipFill>
        <p:spPr>
          <a:xfrm>
            <a:off x="5892336" y="1587496"/>
            <a:ext cx="1119663" cy="1119663"/>
          </a:xfrm>
          <a:prstGeom prst="rect">
            <a:avLst/>
          </a:prstGeom>
          <a:ln w="12700">
            <a:miter lim="400000"/>
          </a:ln>
        </p:spPr>
      </p:pic>
      <p:pic>
        <p:nvPicPr>
          <p:cNvPr id="200" name="Безымянный-1-10.png" descr="Безымянный-1-10.png"/>
          <p:cNvPicPr>
            <a:picLocks noChangeAspect="1"/>
          </p:cNvPicPr>
          <p:nvPr/>
        </p:nvPicPr>
        <p:blipFill>
          <a:blip r:embed="rId10" cstate="print"/>
          <a:stretch>
            <a:fillRect/>
          </a:stretch>
        </p:blipFill>
        <p:spPr>
          <a:xfrm>
            <a:off x="5892336" y="3226292"/>
            <a:ext cx="1119663" cy="111966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205" name="Омега-3 — собирательное название полиненасыщенных жирных кислот (ПНЖК)"/>
          <p:cNvSpPr txBox="1"/>
          <p:nvPr/>
        </p:nvSpPr>
        <p:spPr>
          <a:xfrm>
            <a:off x="282411" y="414664"/>
            <a:ext cx="8861589" cy="1495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b="1">
                <a:solidFill>
                  <a:srgbClr val="001F66"/>
                </a:solidFill>
                <a:latin typeface="Gilroy Bold"/>
                <a:ea typeface="Gilroy Bold"/>
                <a:cs typeface="Gilroy Bold"/>
                <a:sym typeface="Gilroy Bold"/>
              </a:defRPr>
            </a:pPr>
            <a:r>
              <a:rPr lang="es-AR" dirty="0"/>
              <a:t>El organismo absorbe sólo un </a:t>
            </a:r>
            <a:r>
              <a:rPr dirty="0"/>
              <a:t>30% </a:t>
            </a:r>
            <a:r>
              <a:rPr lang="es-AR" dirty="0"/>
              <a:t>del calcio que ingerimos a través de los alimentos </a:t>
            </a:r>
            <a:r>
              <a:rPr baseline="31999" dirty="0"/>
              <a:t>[10]</a:t>
            </a:r>
            <a:r>
              <a:rPr dirty="0"/>
              <a:t> </a:t>
            </a:r>
            <a:endParaRPr lang="es-AR" dirty="0"/>
          </a:p>
          <a:p>
            <a:pPr>
              <a:lnSpc>
                <a:spcPct val="90000"/>
              </a:lnSpc>
              <a:defRPr sz="2700" b="1">
                <a:solidFill>
                  <a:srgbClr val="001F66"/>
                </a:solidFill>
                <a:latin typeface="Gilroy Bold"/>
                <a:ea typeface="Gilroy Bold"/>
                <a:cs typeface="Gilroy Bold"/>
                <a:sym typeface="Gilroy Bold"/>
              </a:defRPr>
            </a:pPr>
            <a:r>
              <a:rPr lang="es-ES" dirty="0"/>
              <a:t>Además, pueden existir requerimientos adicionales de calcio: </a:t>
            </a:r>
          </a:p>
          <a:p>
            <a:pPr>
              <a:lnSpc>
                <a:spcPct val="90000"/>
              </a:lnSpc>
              <a:defRPr sz="2700" b="1">
                <a:solidFill>
                  <a:srgbClr val="001F66"/>
                </a:solidFill>
                <a:latin typeface="Gilroy Bold"/>
                <a:ea typeface="Gilroy Bold"/>
                <a:cs typeface="Gilroy Bold"/>
                <a:sym typeface="Gilroy Bold"/>
              </a:defRPr>
            </a:pPr>
            <a:endParaRPr dirty="0"/>
          </a:p>
        </p:txBody>
      </p:sp>
      <p:sp>
        <p:nvSpPr>
          <p:cNvPr id="206"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grpSp>
        <p:nvGrpSpPr>
          <p:cNvPr id="225" name="Group"/>
          <p:cNvGrpSpPr/>
          <p:nvPr/>
        </p:nvGrpSpPr>
        <p:grpSpPr>
          <a:xfrm>
            <a:off x="406399" y="1992573"/>
            <a:ext cx="8331201" cy="1789517"/>
            <a:chOff x="0" y="10182"/>
            <a:chExt cx="8331200" cy="1852950"/>
          </a:xfrm>
        </p:grpSpPr>
        <p:grpSp>
          <p:nvGrpSpPr>
            <p:cNvPr id="209" name="Group"/>
            <p:cNvGrpSpPr/>
            <p:nvPr/>
          </p:nvGrpSpPr>
          <p:grpSpPr>
            <a:xfrm>
              <a:off x="0" y="10183"/>
              <a:ext cx="3557614" cy="508006"/>
              <a:chOff x="0" y="10183"/>
              <a:chExt cx="3557613" cy="508005"/>
            </a:xfrm>
          </p:grpSpPr>
          <p:sp>
            <p:nvSpPr>
              <p:cNvPr id="207" name="Поступают в организм  в основном с пищей —…"/>
              <p:cNvSpPr txBox="1"/>
              <p:nvPr/>
            </p:nvSpPr>
            <p:spPr>
              <a:xfrm>
                <a:off x="622300" y="75815"/>
                <a:ext cx="2935313" cy="3693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En dietas con exceso de sal </a:t>
                </a:r>
                <a:r>
                  <a:rPr baseline="31999" dirty="0">
                    <a:latin typeface="Gilroy SemiBold Italic"/>
                  </a:rPr>
                  <a:t>[11]</a:t>
                </a:r>
                <a:r>
                  <a:rPr dirty="0">
                    <a:latin typeface="Gilroy SemiBold Italic"/>
                  </a:rPr>
                  <a:t>,</a:t>
                </a:r>
                <a:r>
                  <a:rPr lang="es-AR" dirty="0">
                    <a:latin typeface="Gilroy SemiBold Italic"/>
                  </a:rPr>
                  <a:t> bebidas alcohólicas</a:t>
                </a:r>
                <a:r>
                  <a:rPr dirty="0">
                    <a:latin typeface="Gilroy SemiBold Italic"/>
                  </a:rPr>
                  <a:t> </a:t>
                </a:r>
                <a:r>
                  <a:rPr baseline="31999" dirty="0">
                    <a:latin typeface="Gilroy SemiBold Italic"/>
                  </a:rPr>
                  <a:t>[12] </a:t>
                </a:r>
                <a:r>
                  <a:rPr lang="es-AR" baseline="31999" dirty="0">
                    <a:latin typeface="Gilroy SemiBold Italic"/>
                  </a:rPr>
                  <a:t> </a:t>
                </a:r>
                <a:r>
                  <a:rPr lang="es-AR" dirty="0">
                    <a:latin typeface="Gilroy SemiBold Italic"/>
                  </a:rPr>
                  <a:t>y</a:t>
                </a:r>
                <a:r>
                  <a:rPr dirty="0">
                    <a:latin typeface="Gilroy SemiBold Italic"/>
                  </a:rPr>
                  <a:t> </a:t>
                </a:r>
                <a:r>
                  <a:rPr lang="es-AR" dirty="0">
                    <a:latin typeface="Gilroy SemiBold Italic"/>
                  </a:rPr>
                  <a:t>cafeína</a:t>
                </a:r>
                <a:r>
                  <a:rPr dirty="0">
                    <a:latin typeface="Gilroy SemiBold Italic"/>
                  </a:rPr>
                  <a:t> (≥ 400 </a:t>
                </a:r>
                <a:r>
                  <a:rPr lang="es-AR" dirty="0">
                    <a:latin typeface="Gilroy SemiBold Italic"/>
                  </a:rPr>
                  <a:t>mg</a:t>
                </a:r>
                <a:r>
                  <a:rPr dirty="0">
                    <a:latin typeface="Gilroy SemiBold Italic"/>
                  </a:rPr>
                  <a:t>/</a:t>
                </a:r>
                <a:r>
                  <a:rPr lang="es-AR" dirty="0">
                    <a:latin typeface="Gilroy SemiBold Italic"/>
                  </a:rPr>
                  <a:t>día</a:t>
                </a:r>
                <a:r>
                  <a:rPr dirty="0">
                    <a:latin typeface="Gilroy SemiBold Italic"/>
                  </a:rPr>
                  <a:t>)</a:t>
                </a:r>
                <a:r>
                  <a:rPr lang="es-AR" dirty="0">
                    <a:latin typeface="Gilroy SemiBold Italic"/>
                  </a:rPr>
                  <a:t> </a:t>
                </a:r>
                <a:r>
                  <a:rPr baseline="31999" dirty="0">
                    <a:latin typeface="Gilroy SemiBold Italic"/>
                  </a:rPr>
                  <a:t>[13]</a:t>
                </a:r>
              </a:p>
            </p:txBody>
          </p:sp>
          <p:pic>
            <p:nvPicPr>
              <p:cNvPr id="208" name="Безымянный-1-23.png" descr="Безымянный-1-23.png"/>
              <p:cNvPicPr>
                <a:picLocks noChangeAspect="1"/>
              </p:cNvPicPr>
              <p:nvPr/>
            </p:nvPicPr>
            <p:blipFill>
              <a:blip r:embed="rId4" cstate="print"/>
              <a:srcRect/>
              <a:stretch>
                <a:fillRect/>
              </a:stretch>
            </p:blipFill>
            <p:spPr>
              <a:xfrm>
                <a:off x="0" y="10183"/>
                <a:ext cx="508002" cy="508005"/>
              </a:xfrm>
              <a:prstGeom prst="rect">
                <a:avLst/>
              </a:prstGeom>
              <a:ln w="12700" cap="flat">
                <a:noFill/>
                <a:miter lim="400000"/>
              </a:ln>
              <a:effectLst/>
            </p:spPr>
          </p:pic>
        </p:grpSp>
        <p:grpSp>
          <p:nvGrpSpPr>
            <p:cNvPr id="212" name="Group"/>
            <p:cNvGrpSpPr/>
            <p:nvPr/>
          </p:nvGrpSpPr>
          <p:grpSpPr>
            <a:xfrm>
              <a:off x="4650236" y="10182"/>
              <a:ext cx="2994741" cy="508005"/>
              <a:chOff x="0" y="0"/>
              <a:chExt cx="2994739" cy="508004"/>
            </a:xfrm>
          </p:grpSpPr>
          <p:sp>
            <p:nvSpPr>
              <p:cNvPr id="210" name="в период менопаузы у женщин[15]"/>
              <p:cNvSpPr txBox="1"/>
              <p:nvPr/>
            </p:nvSpPr>
            <p:spPr>
              <a:xfrm>
                <a:off x="617487" y="167614"/>
                <a:ext cx="2377252" cy="184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Durante el período de menopausia</a:t>
                </a:r>
                <a:r>
                  <a:rPr dirty="0">
                    <a:latin typeface="Gilroy SemiBold Italic"/>
                  </a:rPr>
                  <a:t> </a:t>
                </a:r>
                <a:r>
                  <a:rPr baseline="31999" dirty="0">
                    <a:latin typeface="Gilroy SemiBold Italic"/>
                  </a:rPr>
                  <a:t>[15]</a:t>
                </a:r>
              </a:p>
            </p:txBody>
          </p:sp>
          <p:pic>
            <p:nvPicPr>
              <p:cNvPr id="211" name="Безымянный-1-20.png" descr="Безымянный-1-20.png"/>
              <p:cNvPicPr>
                <a:picLocks noChangeAspect="1"/>
              </p:cNvPicPr>
              <p:nvPr/>
            </p:nvPicPr>
            <p:blipFill>
              <a:blip r:embed="rId5" cstate="print"/>
              <a:srcRect/>
              <a:stretch>
                <a:fillRect/>
              </a:stretch>
            </p:blipFill>
            <p:spPr>
              <a:xfrm>
                <a:off x="0" y="0"/>
                <a:ext cx="508004" cy="508004"/>
              </a:xfrm>
              <a:prstGeom prst="rect">
                <a:avLst/>
              </a:prstGeom>
              <a:ln w="12700" cap="flat">
                <a:noFill/>
                <a:miter lim="400000"/>
              </a:ln>
              <a:effectLst/>
            </p:spPr>
          </p:pic>
        </p:grpSp>
        <p:grpSp>
          <p:nvGrpSpPr>
            <p:cNvPr id="215" name="Group"/>
            <p:cNvGrpSpPr/>
            <p:nvPr/>
          </p:nvGrpSpPr>
          <p:grpSpPr>
            <a:xfrm>
              <a:off x="0" y="682027"/>
              <a:ext cx="3336926" cy="508005"/>
              <a:chOff x="0" y="0"/>
              <a:chExt cx="3336926" cy="508004"/>
            </a:xfrm>
          </p:grpSpPr>
          <p:pic>
            <p:nvPicPr>
              <p:cNvPr id="213" name="Безымянный-1-21.png" descr="Безымянный-1-21.png"/>
              <p:cNvPicPr>
                <a:picLocks noChangeAspect="1"/>
              </p:cNvPicPr>
              <p:nvPr/>
            </p:nvPicPr>
            <p:blipFill>
              <a:blip r:embed="rId6" cstate="print"/>
              <a:srcRect/>
              <a:stretch>
                <a:fillRect/>
              </a:stretch>
            </p:blipFill>
            <p:spPr>
              <a:xfrm>
                <a:off x="0" y="0"/>
                <a:ext cx="508002" cy="508004"/>
              </a:xfrm>
              <a:prstGeom prst="rect">
                <a:avLst/>
              </a:prstGeom>
              <a:ln w="12700" cap="flat">
                <a:noFill/>
                <a:miter lim="400000"/>
              </a:ln>
              <a:effectLst/>
            </p:spPr>
          </p:pic>
          <p:sp>
            <p:nvSpPr>
              <p:cNvPr id="214" name="при нехватке витамина D3"/>
              <p:cNvSpPr txBox="1"/>
              <p:nvPr/>
            </p:nvSpPr>
            <p:spPr>
              <a:xfrm>
                <a:off x="622301" y="91413"/>
                <a:ext cx="2714625" cy="184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200">
                    <a:solidFill>
                      <a:srgbClr val="001F67"/>
                    </a:solidFill>
                    <a:latin typeface="Gilroy Regular"/>
                    <a:ea typeface="Gilroy Regular"/>
                    <a:cs typeface="Gilroy Regular"/>
                    <a:sym typeface="Gilroy Regular"/>
                  </a:defRPr>
                </a:lvl1pPr>
              </a:lstStyle>
              <a:p>
                <a:r>
                  <a:rPr lang="es-AR" dirty="0">
                    <a:latin typeface="Gilroy SemiBold Italic"/>
                  </a:rPr>
                  <a:t>En casos de deficiencia de vitamina D3</a:t>
                </a:r>
                <a:endParaRPr dirty="0">
                  <a:latin typeface="Gilroy SemiBold Italic"/>
                </a:endParaRPr>
              </a:p>
            </p:txBody>
          </p:sp>
        </p:grpSp>
        <p:grpSp>
          <p:nvGrpSpPr>
            <p:cNvPr id="218" name="Group"/>
            <p:cNvGrpSpPr/>
            <p:nvPr/>
          </p:nvGrpSpPr>
          <p:grpSpPr>
            <a:xfrm>
              <a:off x="0" y="1355127"/>
              <a:ext cx="3666403" cy="508005"/>
              <a:chOff x="0" y="0"/>
              <a:chExt cx="3666401" cy="508004"/>
            </a:xfrm>
          </p:grpSpPr>
          <p:pic>
            <p:nvPicPr>
              <p:cNvPr id="216" name="Безымянный-1-22.png" descr="Безымянный-1-22.png"/>
              <p:cNvPicPr>
                <a:picLocks noChangeAspect="1"/>
              </p:cNvPicPr>
              <p:nvPr/>
            </p:nvPicPr>
            <p:blipFill>
              <a:blip r:embed="rId7" cstate="print"/>
              <a:srcRect/>
              <a:stretch>
                <a:fillRect/>
              </a:stretch>
            </p:blipFill>
            <p:spPr>
              <a:xfrm>
                <a:off x="0" y="0"/>
                <a:ext cx="508002" cy="508004"/>
              </a:xfrm>
              <a:prstGeom prst="rect">
                <a:avLst/>
              </a:prstGeom>
              <a:ln w="12700" cap="flat">
                <a:noFill/>
                <a:miter lim="400000"/>
              </a:ln>
              <a:effectLst/>
            </p:spPr>
          </p:pic>
          <p:sp>
            <p:nvSpPr>
              <p:cNvPr id="217" name="при повышенных физических нагрузках[14]"/>
              <p:cNvSpPr txBox="1"/>
              <p:nvPr/>
            </p:nvSpPr>
            <p:spPr>
              <a:xfrm>
                <a:off x="622300" y="167613"/>
                <a:ext cx="3044101" cy="184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En caso de realizar esfuerzos físicos intensos</a:t>
                </a:r>
                <a:r>
                  <a:rPr dirty="0">
                    <a:latin typeface="Gilroy SemiBold Italic"/>
                  </a:rPr>
                  <a:t> </a:t>
                </a:r>
                <a:r>
                  <a:rPr baseline="31999" dirty="0">
                    <a:latin typeface="Gilroy SemiBold Italic"/>
                  </a:rPr>
                  <a:t>[14]</a:t>
                </a:r>
              </a:p>
            </p:txBody>
          </p:sp>
        </p:grpSp>
        <p:grpSp>
          <p:nvGrpSpPr>
            <p:cNvPr id="221" name="Group"/>
            <p:cNvGrpSpPr/>
            <p:nvPr/>
          </p:nvGrpSpPr>
          <p:grpSpPr>
            <a:xfrm>
              <a:off x="4651674" y="682027"/>
              <a:ext cx="3679526" cy="508005"/>
              <a:chOff x="0" y="0"/>
              <a:chExt cx="3679526" cy="508004"/>
            </a:xfrm>
          </p:grpSpPr>
          <p:pic>
            <p:nvPicPr>
              <p:cNvPr id="219" name="Безымянный-1-19.png" descr="Безымянный-1-19.png"/>
              <p:cNvPicPr>
                <a:picLocks noChangeAspect="1"/>
              </p:cNvPicPr>
              <p:nvPr/>
            </p:nvPicPr>
            <p:blipFill>
              <a:blip r:embed="rId8" cstate="print"/>
              <a:srcRect/>
              <a:stretch>
                <a:fillRect/>
              </a:stretch>
            </p:blipFill>
            <p:spPr>
              <a:xfrm>
                <a:off x="0" y="0"/>
                <a:ext cx="508004" cy="508004"/>
              </a:xfrm>
              <a:prstGeom prst="rect">
                <a:avLst/>
              </a:prstGeom>
              <a:ln w="12700" cap="flat">
                <a:noFill/>
                <a:miter lim="400000"/>
              </a:ln>
              <a:effectLst/>
            </p:spPr>
          </p:pic>
          <p:sp>
            <p:nvSpPr>
              <p:cNvPr id="220" name="во время бурного роста  у детей и подростков"/>
              <p:cNvSpPr txBox="1"/>
              <p:nvPr/>
            </p:nvSpPr>
            <p:spPr>
              <a:xfrm>
                <a:off x="618825" y="78713"/>
                <a:ext cx="3060701" cy="3693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Durante el período de crecimiento en niños y adolescentes</a:t>
                </a:r>
                <a:endParaRPr dirty="0">
                  <a:latin typeface="Gilroy SemiBold Italic"/>
                </a:endParaRPr>
              </a:p>
            </p:txBody>
          </p:sp>
        </p:grpSp>
        <p:grpSp>
          <p:nvGrpSpPr>
            <p:cNvPr id="224" name="Group"/>
            <p:cNvGrpSpPr/>
            <p:nvPr/>
          </p:nvGrpSpPr>
          <p:grpSpPr>
            <a:xfrm>
              <a:off x="4641851" y="1355127"/>
              <a:ext cx="3374593" cy="508005"/>
              <a:chOff x="0" y="0"/>
              <a:chExt cx="3374592" cy="508004"/>
            </a:xfrm>
          </p:grpSpPr>
          <p:pic>
            <p:nvPicPr>
              <p:cNvPr id="222" name="Безымянный-1-18.png" descr="Безымянный-1-18.png"/>
              <p:cNvPicPr>
                <a:picLocks noChangeAspect="1"/>
              </p:cNvPicPr>
              <p:nvPr/>
            </p:nvPicPr>
            <p:blipFill>
              <a:blip r:embed="rId9" cstate="print"/>
              <a:srcRect/>
              <a:stretch>
                <a:fillRect/>
              </a:stretch>
            </p:blipFill>
            <p:spPr>
              <a:xfrm>
                <a:off x="0" y="0"/>
                <a:ext cx="508002" cy="508004"/>
              </a:xfrm>
              <a:prstGeom prst="rect">
                <a:avLst/>
              </a:prstGeom>
              <a:ln w="12700" cap="flat">
                <a:noFill/>
                <a:miter lim="400000"/>
              </a:ln>
              <a:effectLst/>
            </p:spPr>
          </p:pic>
          <p:sp>
            <p:nvSpPr>
              <p:cNvPr id="223" name="при длительном стрессе[16]"/>
              <p:cNvSpPr txBox="1"/>
              <p:nvPr/>
            </p:nvSpPr>
            <p:spPr>
              <a:xfrm>
                <a:off x="628648" y="167613"/>
                <a:ext cx="2745944" cy="1846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Durante períodos de estrés prolongado</a:t>
                </a:r>
                <a:r>
                  <a:rPr dirty="0">
                    <a:latin typeface="Gilroy SemiBold Italic"/>
                  </a:rPr>
                  <a:t> </a:t>
                </a:r>
                <a:r>
                  <a:rPr baseline="31999" dirty="0">
                    <a:latin typeface="Gilroy SemiBold Italic"/>
                  </a:rPr>
                  <a:t>[16]</a:t>
                </a:r>
              </a:p>
            </p:txBody>
          </p:sp>
        </p:grpSp>
      </p:grpSp>
      <p:pic>
        <p:nvPicPr>
          <p:cNvPr id="226" name="Calci-Prime преза-35.png" descr="Calci-Prime преза-35.png"/>
          <p:cNvPicPr>
            <a:picLocks noChangeAspect="1"/>
          </p:cNvPicPr>
          <p:nvPr/>
        </p:nvPicPr>
        <p:blipFill>
          <a:blip r:embed="rId10"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sp>
        <p:nvSpPr>
          <p:cNvPr id="231" name="Омега-3 — собирательное название полиненасыщенных жирных кислот (ПНЖК)"/>
          <p:cNvSpPr txBox="1"/>
          <p:nvPr/>
        </p:nvSpPr>
        <p:spPr>
          <a:xfrm>
            <a:off x="406396" y="406399"/>
            <a:ext cx="6346289"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2700" b="1">
                <a:solidFill>
                  <a:srgbClr val="001F66"/>
                </a:solidFill>
                <a:latin typeface="Gilroy Bold"/>
                <a:ea typeface="Gilroy Bold"/>
                <a:cs typeface="Gilroy Bold"/>
                <a:sym typeface="Gilroy Bold"/>
              </a:defRPr>
            </a:lvl1pPr>
          </a:lstStyle>
          <a:p>
            <a:r>
              <a:rPr lang="es-AR" dirty="0"/>
              <a:t>¿Qué pasa cuando obtenemos poco calcio?</a:t>
            </a:r>
            <a:r>
              <a:rPr dirty="0"/>
              <a:t>  </a:t>
            </a:r>
          </a:p>
        </p:txBody>
      </p:sp>
      <p:sp>
        <p:nvSpPr>
          <p:cNvPr id="232"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233" name="Поступают в организм  в основном с пищей —…"/>
          <p:cNvSpPr txBox="1"/>
          <p:nvPr/>
        </p:nvSpPr>
        <p:spPr>
          <a:xfrm>
            <a:off x="406396" y="1019834"/>
            <a:ext cx="4622801"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200">
                <a:solidFill>
                  <a:srgbClr val="001F67"/>
                </a:solidFill>
                <a:latin typeface="Gilroy Regular"/>
                <a:ea typeface="Gilroy Regular"/>
                <a:cs typeface="Gilroy Regular"/>
                <a:sym typeface="Gilroy Regular"/>
              </a:defRPr>
            </a:pPr>
            <a:r>
              <a:rPr lang="es-AR" dirty="0">
                <a:latin typeface="Gilroy SemiBold Italic"/>
              </a:rPr>
              <a:t>En estos casos, el organismo comienza a emplear las reservas de calcio almacenadas en los huesos y dientes.</a:t>
            </a:r>
            <a:r>
              <a:rPr dirty="0">
                <a:latin typeface="Gilroy SemiBold Italic"/>
              </a:rPr>
              <a:t> </a:t>
            </a:r>
            <a:r>
              <a:rPr lang="es-ES" dirty="0">
                <a:latin typeface="Gilroy SemiBold Italic"/>
              </a:rPr>
              <a:t>Dado que el tejido óseo se renueva constantemente, </a:t>
            </a:r>
            <a:r>
              <a:rPr lang="es-AR" dirty="0">
                <a:latin typeface="Gilroy SemiBold Italic"/>
              </a:rPr>
              <a:t>la </a:t>
            </a:r>
            <a:r>
              <a:rPr lang="en-US" dirty="0" err="1">
                <a:latin typeface="Gilroy SemiBold Italic"/>
              </a:rPr>
              <a:t>lixiviación</a:t>
            </a:r>
            <a:r>
              <a:rPr lang="en-US" dirty="0">
                <a:latin typeface="Gilroy SemiBold Italic"/>
              </a:rPr>
              <a:t> de calcio </a:t>
            </a:r>
            <a:r>
              <a:rPr lang="en-US" dirty="0" err="1">
                <a:latin typeface="Gilroy SemiBold Italic"/>
              </a:rPr>
              <a:t>hacia</a:t>
            </a:r>
            <a:r>
              <a:rPr lang="en-US" dirty="0">
                <a:latin typeface="Gilroy SemiBold Italic"/>
              </a:rPr>
              <a:t> </a:t>
            </a:r>
            <a:r>
              <a:rPr lang="en-US" dirty="0" err="1">
                <a:latin typeface="Gilroy SemiBold Italic"/>
              </a:rPr>
              <a:t>el</a:t>
            </a:r>
            <a:r>
              <a:rPr lang="en-US" dirty="0">
                <a:latin typeface="Gilroy SemiBold Italic"/>
              </a:rPr>
              <a:t> </a:t>
            </a:r>
            <a:r>
              <a:rPr lang="en-US" dirty="0" err="1">
                <a:latin typeface="Gilroy SemiBold Italic"/>
              </a:rPr>
              <a:t>torrente</a:t>
            </a:r>
            <a:r>
              <a:rPr lang="en-US" dirty="0">
                <a:latin typeface="Gilroy SemiBold Italic"/>
              </a:rPr>
              <a:t> </a:t>
            </a:r>
            <a:r>
              <a:rPr lang="en-US" dirty="0" err="1">
                <a:latin typeface="Gilroy SemiBold Italic"/>
              </a:rPr>
              <a:t>sanguíneo</a:t>
            </a:r>
            <a:r>
              <a:rPr lang="en-US" dirty="0">
                <a:latin typeface="Gilroy SemiBold Italic"/>
              </a:rPr>
              <a:t> conduce, </a:t>
            </a:r>
            <a:r>
              <a:rPr lang="en-US" dirty="0" err="1">
                <a:latin typeface="Gilroy SemiBold Italic"/>
              </a:rPr>
              <a:t>eventualmente</a:t>
            </a:r>
            <a:r>
              <a:rPr lang="en-US" dirty="0">
                <a:latin typeface="Gilroy SemiBold Italic"/>
              </a:rPr>
              <a:t>, </a:t>
            </a:r>
            <a:r>
              <a:rPr lang="es-AR" dirty="0">
                <a:latin typeface="Gilroy SemiBold Italic"/>
              </a:rPr>
              <a:t>a una disminución en la densidad mineral del tejido óseo</a:t>
            </a:r>
            <a:r>
              <a:rPr dirty="0">
                <a:latin typeface="Gilroy SemiBold Italic"/>
              </a:rPr>
              <a:t> </a:t>
            </a:r>
            <a:r>
              <a:rPr lang="es-AR" dirty="0">
                <a:latin typeface="Gilroy SemiBold Italic"/>
              </a:rPr>
              <a:t>y a un incremento del riesgo de fracturas.</a:t>
            </a:r>
            <a:endParaRPr dirty="0">
              <a:latin typeface="Gilroy SemiBold Italic"/>
            </a:endParaRPr>
          </a:p>
        </p:txBody>
      </p:sp>
      <p:pic>
        <p:nvPicPr>
          <p:cNvPr id="234" name="Calci-Prime преза-38.png" descr="Calci-Prime преза-38.png"/>
          <p:cNvPicPr>
            <a:picLocks noChangeAspect="1"/>
          </p:cNvPicPr>
          <p:nvPr/>
        </p:nvPicPr>
        <p:blipFill>
          <a:blip r:embed="rId4" cstate="print"/>
          <a:stretch>
            <a:fillRect/>
          </a:stretch>
        </p:blipFill>
        <p:spPr>
          <a:xfrm>
            <a:off x="546100" y="2346879"/>
            <a:ext cx="1587500" cy="1587500"/>
          </a:xfrm>
          <a:prstGeom prst="rect">
            <a:avLst/>
          </a:prstGeom>
          <a:ln w="12700">
            <a:miter lim="400000"/>
          </a:ln>
        </p:spPr>
      </p:pic>
      <p:pic>
        <p:nvPicPr>
          <p:cNvPr id="235" name="Calci-Prime преза-39.png" descr="Calci-Prime преза-39.png"/>
          <p:cNvPicPr>
            <a:picLocks noChangeAspect="1"/>
          </p:cNvPicPr>
          <p:nvPr/>
        </p:nvPicPr>
        <p:blipFill>
          <a:blip r:embed="rId5" cstate="print"/>
          <a:stretch>
            <a:fillRect/>
          </a:stretch>
        </p:blipFill>
        <p:spPr>
          <a:xfrm>
            <a:off x="2711711" y="2346879"/>
            <a:ext cx="1587505" cy="1587500"/>
          </a:xfrm>
          <a:prstGeom prst="rect">
            <a:avLst/>
          </a:prstGeom>
          <a:ln w="12700">
            <a:miter lim="400000"/>
          </a:ln>
        </p:spPr>
      </p:pic>
      <p:pic>
        <p:nvPicPr>
          <p:cNvPr id="236" name="Calci-Prime преза-40.png" descr="Calci-Prime преза-40.png"/>
          <p:cNvPicPr>
            <a:picLocks noChangeAspect="1"/>
          </p:cNvPicPr>
          <p:nvPr/>
        </p:nvPicPr>
        <p:blipFill>
          <a:blip r:embed="rId6" cstate="print"/>
          <a:stretch>
            <a:fillRect/>
          </a:stretch>
        </p:blipFill>
        <p:spPr>
          <a:xfrm>
            <a:off x="4877329" y="2346879"/>
            <a:ext cx="1587504" cy="1587500"/>
          </a:xfrm>
          <a:prstGeom prst="rect">
            <a:avLst/>
          </a:prstGeom>
          <a:ln w="12700">
            <a:miter lim="400000"/>
          </a:ln>
        </p:spPr>
      </p:pic>
      <p:pic>
        <p:nvPicPr>
          <p:cNvPr id="237" name="Calci-Prime преза-41.png" descr="Calci-Prime преза-41.png"/>
          <p:cNvPicPr>
            <a:picLocks noChangeAspect="1"/>
          </p:cNvPicPr>
          <p:nvPr/>
        </p:nvPicPr>
        <p:blipFill>
          <a:blip r:embed="rId7" cstate="print"/>
          <a:stretch>
            <a:fillRect/>
          </a:stretch>
        </p:blipFill>
        <p:spPr>
          <a:xfrm>
            <a:off x="7042942" y="2346879"/>
            <a:ext cx="1587504" cy="1587500"/>
          </a:xfrm>
          <a:prstGeom prst="rect">
            <a:avLst/>
          </a:prstGeom>
          <a:ln w="12700">
            <a:miter lim="400000"/>
          </a:ln>
        </p:spPr>
      </p:pic>
      <p:sp>
        <p:nvSpPr>
          <p:cNvPr id="238" name="Поступают в организм  в основном с пищей —…"/>
          <p:cNvSpPr txBox="1"/>
          <p:nvPr/>
        </p:nvSpPr>
        <p:spPr>
          <a:xfrm>
            <a:off x="838200" y="4140198"/>
            <a:ext cx="965200"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defRPr sz="1200">
                <a:solidFill>
                  <a:srgbClr val="001F67"/>
                </a:solidFill>
                <a:latin typeface="Gilroy SemiBold Italic"/>
                <a:ea typeface="Gilroy SemiBold Italic"/>
                <a:cs typeface="Gilroy SemiBold Italic"/>
                <a:sym typeface="Gilroy Semibold"/>
              </a:defRPr>
            </a:pPr>
            <a:r>
              <a:rPr lang="es-AR" dirty="0">
                <a:latin typeface="Gilroy SemiBold Italic"/>
              </a:rPr>
              <a:t>Huesos y dientes saludables</a:t>
            </a:r>
            <a:r>
              <a:rPr dirty="0">
                <a:latin typeface="Gilroy SemiBold Italic"/>
              </a:rPr>
              <a:t> </a:t>
            </a:r>
          </a:p>
        </p:txBody>
      </p:sp>
      <p:sp>
        <p:nvSpPr>
          <p:cNvPr id="239" name="Поступают в организм  в основном с пищей —…"/>
          <p:cNvSpPr txBox="1"/>
          <p:nvPr/>
        </p:nvSpPr>
        <p:spPr>
          <a:xfrm>
            <a:off x="3790950" y="4235448"/>
            <a:ext cx="1562100"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1200">
                <a:solidFill>
                  <a:srgbClr val="001F66"/>
                </a:solidFill>
                <a:latin typeface="Gilroy SemiBold Italic"/>
                <a:ea typeface="Gilroy SemiBold Italic"/>
                <a:cs typeface="Gilroy SemiBold Italic"/>
                <a:sym typeface="Gilroy Semibold"/>
              </a:defRPr>
            </a:lvl1pPr>
          </a:lstStyle>
          <a:p>
            <a:r>
              <a:rPr lang="en-US" dirty="0" err="1"/>
              <a:t>lixiviación</a:t>
            </a:r>
            <a:r>
              <a:rPr lang="en-US" dirty="0"/>
              <a:t> de calcio</a:t>
            </a:r>
            <a:endParaRPr lang="ru-RU" dirty="0"/>
          </a:p>
        </p:txBody>
      </p:sp>
      <p:sp>
        <p:nvSpPr>
          <p:cNvPr id="240" name="Поступают в организм  в основном с пищей —…"/>
          <p:cNvSpPr txBox="1"/>
          <p:nvPr/>
        </p:nvSpPr>
        <p:spPr>
          <a:xfrm>
            <a:off x="7378699" y="4140198"/>
            <a:ext cx="994400"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defRPr sz="1200">
                <a:solidFill>
                  <a:srgbClr val="001F67"/>
                </a:solidFill>
                <a:latin typeface="Gilroy SemiBold Italic"/>
                <a:ea typeface="Gilroy SemiBold Italic"/>
                <a:cs typeface="Gilroy SemiBold Italic"/>
                <a:sym typeface="Gilroy Semibold"/>
              </a:defRPr>
            </a:pPr>
            <a:r>
              <a:rPr lang="es-AR" dirty="0">
                <a:latin typeface="Gilroy SemiBold Italic"/>
              </a:rPr>
              <a:t>Desarrollo de osteoporosis</a:t>
            </a:r>
            <a:r>
              <a:rPr dirty="0">
                <a:latin typeface="Gilroy SemiBold Italic"/>
              </a:rPr>
              <a:t> </a:t>
            </a:r>
          </a:p>
        </p:txBody>
      </p:sp>
      <p:sp>
        <p:nvSpPr>
          <p:cNvPr id="241" name="Line"/>
          <p:cNvSpPr/>
          <p:nvPr/>
        </p:nvSpPr>
        <p:spPr>
          <a:xfrm flipV="1">
            <a:off x="2299535" y="4313388"/>
            <a:ext cx="1066801" cy="2539"/>
          </a:xfrm>
          <a:prstGeom prst="line">
            <a:avLst/>
          </a:prstGeom>
          <a:ln w="12700">
            <a:solidFill>
              <a:srgbClr val="001F66"/>
            </a:solidFill>
            <a:tailEnd type="triangle"/>
          </a:ln>
        </p:spPr>
        <p:txBody>
          <a:bodyPr lIns="45718" tIns="45718" rIns="45718" bIns="45718"/>
          <a:lstStyle/>
          <a:p>
            <a:endParaRPr/>
          </a:p>
        </p:txBody>
      </p:sp>
      <p:sp>
        <p:nvSpPr>
          <p:cNvPr id="242" name="Line"/>
          <p:cNvSpPr/>
          <p:nvPr/>
        </p:nvSpPr>
        <p:spPr>
          <a:xfrm flipV="1">
            <a:off x="5905501" y="4313388"/>
            <a:ext cx="1066801" cy="2539"/>
          </a:xfrm>
          <a:prstGeom prst="line">
            <a:avLst/>
          </a:prstGeom>
          <a:ln w="12700">
            <a:solidFill>
              <a:srgbClr val="001F66"/>
            </a:solidFill>
            <a:tailEnd type="triangle"/>
          </a:ln>
        </p:spPr>
        <p:txBody>
          <a:bodyPr lIns="45718" tIns="45718" rIns="45718" bIns="45718"/>
          <a:lstStyle/>
          <a:p>
            <a:endParaRPr/>
          </a:p>
        </p:txBody>
      </p:sp>
      <p:pic>
        <p:nvPicPr>
          <p:cNvPr id="243" name="Calci-Prime преза-35.png" descr="Calci-Prime преза-35.png"/>
          <p:cNvPicPr>
            <a:picLocks noChangeAspect="1"/>
          </p:cNvPicPr>
          <p:nvPr/>
        </p:nvPicPr>
        <p:blipFill>
          <a:blip r:embed="rId8"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Calci-Prime преза_Монтажная область 1.png" descr="Calci-Prime преза_Монтажная область 1.png"/>
          <p:cNvPicPr>
            <a:picLocks noChangeAspect="1"/>
          </p:cNvPicPr>
          <p:nvPr/>
        </p:nvPicPr>
        <p:blipFill>
          <a:blip r:embed="rId3" cstate="print">
            <a:alphaModFix amt="50000"/>
          </a:blip>
          <a:stretch>
            <a:fillRect/>
          </a:stretch>
        </p:blipFill>
        <p:spPr>
          <a:xfrm>
            <a:off x="0" y="0"/>
            <a:ext cx="9144000" cy="5143500"/>
          </a:xfrm>
          <a:prstGeom prst="rect">
            <a:avLst/>
          </a:prstGeom>
          <a:ln w="12700">
            <a:miter lim="400000"/>
          </a:ln>
        </p:spPr>
      </p:pic>
      <p:pic>
        <p:nvPicPr>
          <p:cNvPr id="248" name="shutterstock_2158559791.jpg" descr="shutterstock_2158559791.jpg"/>
          <p:cNvPicPr>
            <a:picLocks noChangeAspect="1"/>
          </p:cNvPicPr>
          <p:nvPr/>
        </p:nvPicPr>
        <p:blipFill>
          <a:blip r:embed="rId4"/>
          <a:srcRect l="92" t="11971" r="24037" b="11971"/>
          <a:stretch>
            <a:fillRect/>
          </a:stretch>
        </p:blipFill>
        <p:spPr>
          <a:xfrm>
            <a:off x="625" y="-2"/>
            <a:ext cx="9144005" cy="5156203"/>
          </a:xfrm>
          <a:prstGeom prst="rect">
            <a:avLst/>
          </a:prstGeom>
          <a:ln w="12700">
            <a:miter lim="400000"/>
          </a:ln>
        </p:spPr>
      </p:pic>
      <p:pic>
        <p:nvPicPr>
          <p:cNvPr id="249" name="Calci-Prime преза_Монтажная область 1.png" descr="Calci-Prime преза_Монтажная область 1.png"/>
          <p:cNvPicPr>
            <a:picLocks noChangeAspect="1"/>
          </p:cNvPicPr>
          <p:nvPr/>
        </p:nvPicPr>
        <p:blipFill>
          <a:blip r:embed="rId3" cstate="print">
            <a:alphaModFix amt="70000"/>
          </a:blip>
          <a:stretch>
            <a:fillRect/>
          </a:stretch>
        </p:blipFill>
        <p:spPr>
          <a:xfrm>
            <a:off x="-1562100" y="-6731000"/>
            <a:ext cx="9144000" cy="5143500"/>
          </a:xfrm>
          <a:prstGeom prst="rect">
            <a:avLst/>
          </a:prstGeom>
          <a:ln w="12700">
            <a:miter lim="400000"/>
          </a:ln>
        </p:spPr>
      </p:pic>
      <p:sp>
        <p:nvSpPr>
          <p:cNvPr id="250" name="Омега-3 — собирательное название полиненасыщенных жирных кислот (ПНЖК)"/>
          <p:cNvSpPr txBox="1"/>
          <p:nvPr/>
        </p:nvSpPr>
        <p:spPr>
          <a:xfrm>
            <a:off x="416556" y="406400"/>
            <a:ext cx="6477007" cy="623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90000"/>
              </a:lnSpc>
              <a:defRPr sz="1500">
                <a:solidFill>
                  <a:srgbClr val="001F66"/>
                </a:solidFill>
                <a:latin typeface="Gilroy Regular"/>
                <a:ea typeface="Gilroy Regular"/>
                <a:cs typeface="Gilroy Regular"/>
                <a:sym typeface="Gilroy Regular"/>
              </a:defRPr>
            </a:pPr>
            <a:r>
              <a:rPr lang="es-AR" dirty="0">
                <a:latin typeface="Gilroy SemiBold Italic"/>
              </a:rPr>
              <a:t>El déficit de calcio no afecta sólo a los huesos y los dientes.</a:t>
            </a:r>
          </a:p>
          <a:p>
            <a:pPr>
              <a:lnSpc>
                <a:spcPct val="90000"/>
              </a:lnSpc>
              <a:defRPr sz="1500">
                <a:solidFill>
                  <a:srgbClr val="001F66"/>
                </a:solidFill>
                <a:latin typeface="Gilroy Regular"/>
                <a:ea typeface="Gilroy Regular"/>
                <a:cs typeface="Gilroy Regular"/>
                <a:sym typeface="Gilroy Regular"/>
              </a:defRPr>
            </a:pPr>
            <a:r>
              <a:rPr lang="es-AR" dirty="0">
                <a:latin typeface="Gilroy SemiBold Italic"/>
              </a:rPr>
              <a:t>Sin este mineral se producen alteraciones en la coagulación sanguínea, el funcionamiento del corazón, los músculos y el sistema nervioso. </a:t>
            </a:r>
            <a:endParaRPr dirty="0">
              <a:latin typeface="Gilroy SemiBold Italic"/>
            </a:endParaRPr>
          </a:p>
        </p:txBody>
      </p:sp>
      <p:sp>
        <p:nvSpPr>
          <p:cNvPr id="251" name="O!Mega-3 TG"/>
          <p:cNvSpPr txBox="1"/>
          <p:nvPr/>
        </p:nvSpPr>
        <p:spPr>
          <a:xfrm>
            <a:off x="406397" y="4795520"/>
            <a:ext cx="851274"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Calci-Prime</a:t>
            </a:r>
          </a:p>
        </p:txBody>
      </p:sp>
      <p:sp>
        <p:nvSpPr>
          <p:cNvPr id="252" name="Омега-3 — собирательное название полиненасыщенных жирных кислот (ПНЖК)"/>
          <p:cNvSpPr txBox="1"/>
          <p:nvPr/>
        </p:nvSpPr>
        <p:spPr>
          <a:xfrm>
            <a:off x="416556" y="1930399"/>
            <a:ext cx="5996943" cy="2617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nSpc>
                <a:spcPct val="90000"/>
              </a:lnSpc>
              <a:defRPr sz="2700" b="1">
                <a:solidFill>
                  <a:srgbClr val="001F66"/>
                </a:solidFill>
                <a:latin typeface="Gilroy Bold"/>
                <a:ea typeface="Gilroy Bold"/>
                <a:cs typeface="Gilroy Bold"/>
                <a:sym typeface="Gilroy Bold"/>
              </a:defRPr>
            </a:pPr>
            <a:r>
              <a:rPr lang="es-AR" dirty="0"/>
              <a:t>El importante rol biológico desempeñado por el calcio nos inspiró a crear este producto innovador</a:t>
            </a:r>
            <a:r>
              <a:rPr dirty="0"/>
              <a:t>. </a:t>
            </a:r>
            <a:r>
              <a:rPr lang="es-AR" dirty="0"/>
              <a:t>Así surgió </a:t>
            </a:r>
            <a:r>
              <a:rPr dirty="0" err="1"/>
              <a:t>Calci</a:t>
            </a:r>
            <a:r>
              <a:rPr dirty="0"/>
              <a:t>-Prime</a:t>
            </a:r>
            <a:r>
              <a:rPr lang="es-AR" dirty="0"/>
              <a:t>, un complemento alimenticio basado en los últimos estudios sobre la absorción del calcio.</a:t>
            </a:r>
            <a:endParaRPr dirty="0"/>
          </a:p>
        </p:txBody>
      </p:sp>
      <p:pic>
        <p:nvPicPr>
          <p:cNvPr id="253" name="Calci-Prime преза-35.png" descr="Calci-Prime преза-35.png"/>
          <p:cNvPicPr>
            <a:picLocks noChangeAspect="1"/>
          </p:cNvPicPr>
          <p:nvPr/>
        </p:nvPicPr>
        <p:blipFill>
          <a:blip r:embed="rId5" cstate="print"/>
          <a:srcRect b="159"/>
          <a:stretch>
            <a:fillRect/>
          </a:stretch>
        </p:blipFill>
        <p:spPr>
          <a:xfrm>
            <a:off x="7950200" y="4815418"/>
            <a:ext cx="787400" cy="13826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SC02335_Dx02.jpg" descr="DSC02335_Dx02.jpg"/>
          <p:cNvPicPr>
            <a:picLocks noChangeAspect="1"/>
          </p:cNvPicPr>
          <p:nvPr/>
        </p:nvPicPr>
        <p:blipFill>
          <a:blip r:embed="rId3">
            <a:extLst/>
          </a:blip>
          <a:srcRect l="3262" t="3254" r="3262" b="3254"/>
          <a:stretch>
            <a:fillRect/>
          </a:stretch>
        </p:blipFill>
        <p:spPr>
          <a:xfrm>
            <a:off x="-336692" y="-533276"/>
            <a:ext cx="10100125" cy="5681641"/>
          </a:xfrm>
          <a:prstGeom prst="rect">
            <a:avLst/>
          </a:prstGeom>
          <a:ln w="12700" cap="flat">
            <a:noFill/>
            <a:miter lim="400000"/>
          </a:ln>
          <a:effectLst/>
        </p:spPr>
      </p:pic>
      <p:sp>
        <p:nvSpPr>
          <p:cNvPr id="259" name="Омега-3 — собирательное название полиненасыщенных жирных кислот (ПНЖК)"/>
          <p:cNvSpPr txBox="1"/>
          <p:nvPr/>
        </p:nvSpPr>
        <p:spPr>
          <a:xfrm>
            <a:off x="406396" y="660400"/>
            <a:ext cx="2689839" cy="2492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defRPr sz="1800" b="1">
                <a:solidFill>
                  <a:srgbClr val="001F66"/>
                </a:solidFill>
                <a:latin typeface="Gilroy Bold"/>
                <a:ea typeface="Gilroy Bold"/>
                <a:cs typeface="Gilroy Bold"/>
                <a:sym typeface="Gilroy Bold"/>
              </a:defRPr>
            </a:lvl1pPr>
          </a:lstStyle>
          <a:p>
            <a:r>
              <a:rPr lang="es-AR" dirty="0"/>
              <a:t>Fuente equilibrada de</a:t>
            </a:r>
            <a:r>
              <a:rPr dirty="0"/>
              <a:t> </a:t>
            </a:r>
            <a:r>
              <a:rPr lang="es-AR" dirty="0"/>
              <a:t>calcio</a:t>
            </a:r>
            <a:endParaRPr dirty="0"/>
          </a:p>
        </p:txBody>
      </p:sp>
      <p:sp>
        <p:nvSpPr>
          <p:cNvPr id="261" name="Поступают в организм  в основном с пищей —…"/>
          <p:cNvSpPr txBox="1"/>
          <p:nvPr/>
        </p:nvSpPr>
        <p:spPr>
          <a:xfrm>
            <a:off x="406400" y="965199"/>
            <a:ext cx="3087914"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800">
                <a:solidFill>
                  <a:srgbClr val="001F67"/>
                </a:solidFill>
                <a:latin typeface="Gilroy Regular"/>
                <a:ea typeface="Gilroy Regular"/>
                <a:cs typeface="Gilroy Regular"/>
                <a:sym typeface="Gilroy Regular"/>
              </a:defRPr>
            </a:pPr>
            <a:r>
              <a:rPr dirty="0">
                <a:latin typeface="Gilroy SemiBold Italic"/>
              </a:rPr>
              <a:t>- </a:t>
            </a:r>
            <a:r>
              <a:rPr lang="es-AR" dirty="0">
                <a:latin typeface="Gilroy SemiBold Italic"/>
              </a:rPr>
              <a:t>Inspirado en </a:t>
            </a:r>
            <a:r>
              <a:rPr lang="es-AR" dirty="0" smtClean="0">
                <a:latin typeface="Gilroy SemiBold Italic"/>
              </a:rPr>
              <a:t>la naturaleza</a:t>
            </a:r>
            <a:endParaRPr dirty="0">
              <a:latin typeface="Gilroy SemiBold Italic"/>
            </a:endParaRPr>
          </a:p>
          <a:p>
            <a:pPr>
              <a:defRPr sz="1800">
                <a:solidFill>
                  <a:srgbClr val="001F67"/>
                </a:solidFill>
                <a:latin typeface="Gilroy Regular"/>
                <a:ea typeface="Gilroy Regular"/>
                <a:cs typeface="Gilroy Regular"/>
                <a:sym typeface="Gilroy Regular"/>
              </a:defRPr>
            </a:pPr>
            <a:r>
              <a:rPr dirty="0">
                <a:latin typeface="Gilroy SemiBold Italic"/>
              </a:rPr>
              <a:t>- </a:t>
            </a:r>
            <a:r>
              <a:rPr lang="es-AR" dirty="0">
                <a:latin typeface="Gilroy SemiBold Italic"/>
              </a:rPr>
              <a:t>Complemento nutricional de</a:t>
            </a:r>
            <a:r>
              <a:rPr dirty="0">
                <a:latin typeface="Gilroy SemiBold Italic"/>
              </a:rPr>
              <a:t> 5 </a:t>
            </a:r>
            <a:r>
              <a:rPr lang="es-AR" dirty="0">
                <a:latin typeface="Gilroy SemiBold Italic"/>
              </a:rPr>
              <a:t>minerales y 2 vitaminas</a:t>
            </a:r>
            <a:r>
              <a:rPr dirty="0">
                <a:latin typeface="Gilroy SemiBold Italic"/>
              </a:rPr>
              <a:t> </a:t>
            </a:r>
          </a:p>
        </p:txBody>
      </p:sp>
      <p:sp>
        <p:nvSpPr>
          <p:cNvPr id="263" name="Поступают в организм  в основном с пищей —…"/>
          <p:cNvSpPr txBox="1"/>
          <p:nvPr/>
        </p:nvSpPr>
        <p:spPr>
          <a:xfrm>
            <a:off x="406400" y="2614614"/>
            <a:ext cx="3422650" cy="1661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2700" b="1">
                <a:solidFill>
                  <a:srgbClr val="001F67"/>
                </a:solidFill>
                <a:latin typeface="Gilroy Bold"/>
                <a:ea typeface="Gilroy Bold"/>
                <a:cs typeface="Gilroy Bold"/>
                <a:sym typeface="Gilroy Bold"/>
              </a:defRPr>
            </a:pPr>
            <a:r>
              <a:rPr lang="es-AR" dirty="0"/>
              <a:t>Producto de acción integral para combatir el déficit </a:t>
            </a:r>
            <a:r>
              <a:rPr lang="es-AR" dirty="0" smtClean="0"/>
              <a:t/>
            </a:r>
            <a:br>
              <a:rPr lang="es-AR" dirty="0" smtClean="0"/>
            </a:br>
            <a:r>
              <a:rPr lang="es-AR" dirty="0" smtClean="0"/>
              <a:t>de </a:t>
            </a:r>
            <a:r>
              <a:rPr lang="es-AR" dirty="0"/>
              <a:t>calcio</a:t>
            </a:r>
            <a:endParaRPr dirty="0"/>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3062</Words>
  <Application>Microsoft Office PowerPoint</Application>
  <PresentationFormat>On-screen Show (16:9)</PresentationFormat>
  <Paragraphs>342</Paragraphs>
  <Slides>31</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Calibri</vt:lpstr>
      <vt:lpstr>Gilroy</vt:lpstr>
      <vt:lpstr>Gilroy Bold</vt:lpstr>
      <vt:lpstr>Gilroy Regular</vt:lpstr>
      <vt:lpstr>Gilroy Semibold</vt:lpstr>
      <vt:lpstr>Gilroy SemiBold Italic</vt:lpstr>
      <vt:lpstr>Gilroy-Semibold</vt:lpstr>
      <vt:lpstr>Roboto</vt:lpstr>
      <vt:lpstr>Times New Roman</vt:lpstr>
      <vt:lpstr>Simple Light</vt:lpstr>
      <vt:lpstr>Su refuerzo interno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 refuerzo interno</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Твоя внутренняя опора</dc:title>
  <dc:creator>Alsu.Kamaletdinova</dc:creator>
  <cp:lastModifiedBy>Alsu Kamaletdinova</cp:lastModifiedBy>
  <cp:revision>134</cp:revision>
  <dcterms:modified xsi:type="dcterms:W3CDTF">2023-06-09T13:10:14Z</dcterms:modified>
</cp:coreProperties>
</file>